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58" r:id="rId5"/>
    <p:sldId id="260" r:id="rId6"/>
    <p:sldId id="261" r:id="rId7"/>
    <p:sldId id="262" r:id="rId8"/>
    <p:sldId id="269" r:id="rId9"/>
    <p:sldId id="270" r:id="rId10"/>
    <p:sldId id="271" r:id="rId11"/>
    <p:sldId id="278" r:id="rId12"/>
    <p:sldId id="263" r:id="rId13"/>
    <p:sldId id="279" r:id="rId14"/>
    <p:sldId id="274" r:id="rId15"/>
    <p:sldId id="280" r:id="rId16"/>
    <p:sldId id="281" r:id="rId17"/>
    <p:sldId id="282" r:id="rId18"/>
    <p:sldId id="268" r:id="rId19"/>
    <p:sldId id="276" r:id="rId20"/>
    <p:sldId id="275"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148"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Applications</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Applied!$D$15</c:f>
              <c:strCache>
                <c:ptCount val="1"/>
                <c:pt idx="0">
                  <c:v>White</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Applied!$C$16:$C$19</c:f>
              <c:numCache>
                <c:formatCode>General</c:formatCode>
                <c:ptCount val="4"/>
                <c:pt idx="0">
                  <c:v>2017</c:v>
                </c:pt>
                <c:pt idx="1">
                  <c:v>2018</c:v>
                </c:pt>
                <c:pt idx="2">
                  <c:v>2019</c:v>
                </c:pt>
                <c:pt idx="3">
                  <c:v>2020</c:v>
                </c:pt>
              </c:numCache>
            </c:numRef>
          </c:cat>
          <c:val>
            <c:numRef>
              <c:f>Applied!$D$16:$D$19</c:f>
              <c:numCache>
                <c:formatCode>0.0%</c:formatCode>
                <c:ptCount val="4"/>
                <c:pt idx="0">
                  <c:v>0.64100000000000001</c:v>
                </c:pt>
                <c:pt idx="1">
                  <c:v>0.66600000000000004</c:v>
                </c:pt>
                <c:pt idx="2">
                  <c:v>0.63800000000000001</c:v>
                </c:pt>
                <c:pt idx="3">
                  <c:v>0.61</c:v>
                </c:pt>
              </c:numCache>
            </c:numRef>
          </c:val>
          <c:extLst>
            <c:ext xmlns:c16="http://schemas.microsoft.com/office/drawing/2014/chart" uri="{C3380CC4-5D6E-409C-BE32-E72D297353CC}">
              <c16:uniqueId val="{00000000-DF46-4795-AC87-0978EB0768E2}"/>
            </c:ext>
          </c:extLst>
        </c:ser>
        <c:ser>
          <c:idx val="1"/>
          <c:order val="1"/>
          <c:tx>
            <c:strRef>
              <c:f>Applied!$E$15</c:f>
              <c:strCache>
                <c:ptCount val="1"/>
                <c:pt idx="0">
                  <c:v>Other POC </c:v>
                </c:pt>
              </c:strCache>
            </c:strRef>
          </c:tx>
          <c:spPr>
            <a:solidFill>
              <a:schemeClr val="accent1">
                <a:lumMod val="60000"/>
                <a:lumOff val="40000"/>
              </a:schemeClr>
            </a:solidFill>
            <a:ln>
              <a:noFill/>
            </a:ln>
            <a:effectLst/>
          </c:spPr>
          <c:invertIfNegative val="0"/>
          <c:dLbls>
            <c:spPr>
              <a:solidFill>
                <a:schemeClr val="accent1">
                  <a:lumMod val="60000"/>
                  <a:lumOff val="40000"/>
                </a:schemeClr>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Applied!$C$16:$C$19</c:f>
              <c:numCache>
                <c:formatCode>General</c:formatCode>
                <c:ptCount val="4"/>
                <c:pt idx="0">
                  <c:v>2017</c:v>
                </c:pt>
                <c:pt idx="1">
                  <c:v>2018</c:v>
                </c:pt>
                <c:pt idx="2">
                  <c:v>2019</c:v>
                </c:pt>
                <c:pt idx="3">
                  <c:v>2020</c:v>
                </c:pt>
              </c:numCache>
            </c:numRef>
          </c:cat>
          <c:val>
            <c:numRef>
              <c:f>Applied!$E$16:$E$19</c:f>
              <c:numCache>
                <c:formatCode>0.0%</c:formatCode>
                <c:ptCount val="4"/>
                <c:pt idx="0">
                  <c:v>0.20699999999999999</c:v>
                </c:pt>
                <c:pt idx="1">
                  <c:v>0.17499999999999999</c:v>
                </c:pt>
                <c:pt idx="2">
                  <c:v>0.17899999999999999</c:v>
                </c:pt>
                <c:pt idx="3">
                  <c:v>0.19800000000000001</c:v>
                </c:pt>
              </c:numCache>
            </c:numRef>
          </c:val>
          <c:extLst>
            <c:ext xmlns:c16="http://schemas.microsoft.com/office/drawing/2014/chart" uri="{C3380CC4-5D6E-409C-BE32-E72D297353CC}">
              <c16:uniqueId val="{00000001-DF46-4795-AC87-0978EB0768E2}"/>
            </c:ext>
          </c:extLst>
        </c:ser>
        <c:ser>
          <c:idx val="2"/>
          <c:order val="2"/>
          <c:tx>
            <c:strRef>
              <c:f>Applied!$F$15</c:f>
              <c:strCache>
                <c:ptCount val="1"/>
                <c:pt idx="0">
                  <c:v>URM</c:v>
                </c:pt>
              </c:strCache>
            </c:strRef>
          </c:tx>
          <c:spPr>
            <a:solidFill>
              <a:schemeClr val="accent6">
                <a:lumMod val="60000"/>
                <a:lumOff val="40000"/>
              </a:schemeClr>
            </a:solidFill>
            <a:ln>
              <a:noFill/>
            </a:ln>
            <a:effectLst/>
          </c:spPr>
          <c:invertIfNegative val="0"/>
          <c:dLbls>
            <c:spPr>
              <a:solidFill>
                <a:schemeClr val="accent6">
                  <a:lumMod val="60000"/>
                  <a:lumOff val="40000"/>
                </a:schemeClr>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Applied!$C$16:$C$19</c:f>
              <c:numCache>
                <c:formatCode>General</c:formatCode>
                <c:ptCount val="4"/>
                <c:pt idx="0">
                  <c:v>2017</c:v>
                </c:pt>
                <c:pt idx="1">
                  <c:v>2018</c:v>
                </c:pt>
                <c:pt idx="2">
                  <c:v>2019</c:v>
                </c:pt>
                <c:pt idx="3">
                  <c:v>2020</c:v>
                </c:pt>
              </c:numCache>
            </c:numRef>
          </c:cat>
          <c:val>
            <c:numRef>
              <c:f>Applied!$F$16:$F$19</c:f>
              <c:numCache>
                <c:formatCode>0.0%</c:formatCode>
                <c:ptCount val="4"/>
                <c:pt idx="0">
                  <c:v>0.152</c:v>
                </c:pt>
                <c:pt idx="1">
                  <c:v>0.159</c:v>
                </c:pt>
                <c:pt idx="2">
                  <c:v>0.182</c:v>
                </c:pt>
                <c:pt idx="3">
                  <c:v>0.192</c:v>
                </c:pt>
              </c:numCache>
            </c:numRef>
          </c:val>
          <c:extLst>
            <c:ext xmlns:c16="http://schemas.microsoft.com/office/drawing/2014/chart" uri="{C3380CC4-5D6E-409C-BE32-E72D297353CC}">
              <c16:uniqueId val="{00000002-DF46-4795-AC87-0978EB0768E2}"/>
            </c:ext>
          </c:extLst>
        </c:ser>
        <c:dLbls>
          <c:showLegendKey val="0"/>
          <c:showVal val="0"/>
          <c:showCatName val="0"/>
          <c:showSerName val="0"/>
          <c:showPercent val="0"/>
          <c:showBubbleSize val="0"/>
        </c:dLbls>
        <c:gapWidth val="150"/>
        <c:overlap val="100"/>
        <c:axId val="1891271503"/>
        <c:axId val="1899101983"/>
      </c:barChart>
      <c:catAx>
        <c:axId val="189127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899101983"/>
        <c:crosses val="autoZero"/>
        <c:auto val="1"/>
        <c:lblAlgn val="ctr"/>
        <c:lblOffset val="100"/>
        <c:noMultiLvlLbl val="0"/>
      </c:catAx>
      <c:valAx>
        <c:axId val="1899101983"/>
        <c:scaling>
          <c:orientation val="minMax"/>
          <c:max val="1"/>
        </c:scaling>
        <c:delete val="1"/>
        <c:axPos val="l"/>
        <c:numFmt formatCode="0.0%" sourceLinked="1"/>
        <c:majorTickMark val="none"/>
        <c:minorTickMark val="none"/>
        <c:tickLblPos val="nextTo"/>
        <c:crossAx val="189127150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a:t>Interviews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Interviewed!$D$16</c:f>
              <c:strCache>
                <c:ptCount val="1"/>
                <c:pt idx="0">
                  <c:v>White</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7277-4A7C-BF62-A82071D016DE}"/>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Interviewed!$C$17:$C$20</c:f>
              <c:numCache>
                <c:formatCode>General</c:formatCode>
                <c:ptCount val="4"/>
                <c:pt idx="0">
                  <c:v>2017</c:v>
                </c:pt>
                <c:pt idx="1">
                  <c:v>2018</c:v>
                </c:pt>
                <c:pt idx="2">
                  <c:v>2019</c:v>
                </c:pt>
                <c:pt idx="3">
                  <c:v>2020</c:v>
                </c:pt>
              </c:numCache>
            </c:numRef>
          </c:cat>
          <c:val>
            <c:numRef>
              <c:f>Interviewed!$D$17:$D$20</c:f>
              <c:numCache>
                <c:formatCode>0.0%</c:formatCode>
                <c:ptCount val="4"/>
                <c:pt idx="0">
                  <c:v>0.70899999999999996</c:v>
                </c:pt>
                <c:pt idx="1">
                  <c:v>0.75600000000000001</c:v>
                </c:pt>
                <c:pt idx="2">
                  <c:v>0.68200000000000005</c:v>
                </c:pt>
                <c:pt idx="3">
                  <c:v>0.71099999999999997</c:v>
                </c:pt>
              </c:numCache>
            </c:numRef>
          </c:val>
          <c:extLst>
            <c:ext xmlns:c16="http://schemas.microsoft.com/office/drawing/2014/chart" uri="{C3380CC4-5D6E-409C-BE32-E72D297353CC}">
              <c16:uniqueId val="{00000002-7277-4A7C-BF62-A82071D016DE}"/>
            </c:ext>
          </c:extLst>
        </c:ser>
        <c:ser>
          <c:idx val="1"/>
          <c:order val="1"/>
          <c:tx>
            <c:strRef>
              <c:f>Interviewed!$E$16</c:f>
              <c:strCache>
                <c:ptCount val="1"/>
                <c:pt idx="0">
                  <c:v>Other POC </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Interviewed!$C$17:$C$20</c:f>
              <c:numCache>
                <c:formatCode>General</c:formatCode>
                <c:ptCount val="4"/>
                <c:pt idx="0">
                  <c:v>2017</c:v>
                </c:pt>
                <c:pt idx="1">
                  <c:v>2018</c:v>
                </c:pt>
                <c:pt idx="2">
                  <c:v>2019</c:v>
                </c:pt>
                <c:pt idx="3">
                  <c:v>2020</c:v>
                </c:pt>
              </c:numCache>
            </c:numRef>
          </c:cat>
          <c:val>
            <c:numRef>
              <c:f>Interviewed!$E$17:$E$20</c:f>
              <c:numCache>
                <c:formatCode>0.0%</c:formatCode>
                <c:ptCount val="4"/>
                <c:pt idx="0">
                  <c:v>0.17699999999999999</c:v>
                </c:pt>
                <c:pt idx="1">
                  <c:v>0.14000000000000001</c:v>
                </c:pt>
                <c:pt idx="2">
                  <c:v>9.0999999999999998E-2</c:v>
                </c:pt>
                <c:pt idx="3">
                  <c:v>0.127</c:v>
                </c:pt>
              </c:numCache>
            </c:numRef>
          </c:val>
          <c:extLst>
            <c:ext xmlns:c16="http://schemas.microsoft.com/office/drawing/2014/chart" uri="{C3380CC4-5D6E-409C-BE32-E72D297353CC}">
              <c16:uniqueId val="{00000003-7277-4A7C-BF62-A82071D016DE}"/>
            </c:ext>
          </c:extLst>
        </c:ser>
        <c:ser>
          <c:idx val="2"/>
          <c:order val="2"/>
          <c:tx>
            <c:strRef>
              <c:f>Interviewed!$F$16</c:f>
              <c:strCache>
                <c:ptCount val="1"/>
                <c:pt idx="0">
                  <c:v>URM</c:v>
                </c:pt>
              </c:strCache>
            </c:strRef>
          </c:tx>
          <c:spPr>
            <a:solidFill>
              <a:schemeClr val="accent6">
                <a:lumMod val="60000"/>
                <a:lumOff val="40000"/>
              </a:schemeClr>
            </a:solidFill>
            <a:ln>
              <a:noFill/>
            </a:ln>
            <a:effectLst/>
          </c:spPr>
          <c:invertIfNegative val="0"/>
          <c:dLbls>
            <c:spPr>
              <a:solidFill>
                <a:schemeClr val="accent6">
                  <a:lumMod val="60000"/>
                  <a:lumOff val="40000"/>
                </a:schemeClr>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Interviewed!$C$17:$C$20</c:f>
              <c:numCache>
                <c:formatCode>General</c:formatCode>
                <c:ptCount val="4"/>
                <c:pt idx="0">
                  <c:v>2017</c:v>
                </c:pt>
                <c:pt idx="1">
                  <c:v>2018</c:v>
                </c:pt>
                <c:pt idx="2">
                  <c:v>2019</c:v>
                </c:pt>
                <c:pt idx="3">
                  <c:v>2020</c:v>
                </c:pt>
              </c:numCache>
            </c:numRef>
          </c:cat>
          <c:val>
            <c:numRef>
              <c:f>Interviewed!$F$17:$F$20</c:f>
              <c:numCache>
                <c:formatCode>0.0%</c:formatCode>
                <c:ptCount val="4"/>
                <c:pt idx="0">
                  <c:v>0.114</c:v>
                </c:pt>
                <c:pt idx="1">
                  <c:v>0.104</c:v>
                </c:pt>
                <c:pt idx="2">
                  <c:v>0.22700000000000001</c:v>
                </c:pt>
                <c:pt idx="3">
                  <c:v>0.16200000000000001</c:v>
                </c:pt>
              </c:numCache>
            </c:numRef>
          </c:val>
          <c:extLst>
            <c:ext xmlns:c16="http://schemas.microsoft.com/office/drawing/2014/chart" uri="{C3380CC4-5D6E-409C-BE32-E72D297353CC}">
              <c16:uniqueId val="{00000004-7277-4A7C-BF62-A82071D016DE}"/>
            </c:ext>
          </c:extLst>
        </c:ser>
        <c:dLbls>
          <c:showLegendKey val="0"/>
          <c:showVal val="0"/>
          <c:showCatName val="0"/>
          <c:showSerName val="0"/>
          <c:showPercent val="0"/>
          <c:showBubbleSize val="0"/>
        </c:dLbls>
        <c:gapWidth val="150"/>
        <c:overlap val="100"/>
        <c:axId val="2013754687"/>
        <c:axId val="2011914543"/>
      </c:barChart>
      <c:catAx>
        <c:axId val="201375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011914543"/>
        <c:crosses val="autoZero"/>
        <c:auto val="1"/>
        <c:lblAlgn val="ctr"/>
        <c:lblOffset val="100"/>
        <c:noMultiLvlLbl val="0"/>
      </c:catAx>
      <c:valAx>
        <c:axId val="2011914543"/>
        <c:scaling>
          <c:orientation val="minMax"/>
          <c:max val="1"/>
        </c:scaling>
        <c:delete val="1"/>
        <c:axPos val="l"/>
        <c:numFmt formatCode="0.0%" sourceLinked="1"/>
        <c:majorTickMark val="none"/>
        <c:minorTickMark val="none"/>
        <c:tickLblPos val="nextTo"/>
        <c:crossAx val="201375468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Matches</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Matched!$D$25</c:f>
              <c:strCache>
                <c:ptCount val="1"/>
                <c:pt idx="0">
                  <c:v>White</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Matched!$C$26:$C$28</c:f>
              <c:numCache>
                <c:formatCode>General</c:formatCode>
                <c:ptCount val="3"/>
                <c:pt idx="0">
                  <c:v>2017</c:v>
                </c:pt>
                <c:pt idx="1">
                  <c:v>2018</c:v>
                </c:pt>
                <c:pt idx="2">
                  <c:v>2019</c:v>
                </c:pt>
              </c:numCache>
            </c:numRef>
          </c:cat>
          <c:val>
            <c:numRef>
              <c:f>Matched!$D$26:$D$28</c:f>
              <c:numCache>
                <c:formatCode>0.0%</c:formatCode>
                <c:ptCount val="3"/>
                <c:pt idx="0">
                  <c:v>0.7</c:v>
                </c:pt>
                <c:pt idx="1">
                  <c:v>0.81799999999999995</c:v>
                </c:pt>
                <c:pt idx="2">
                  <c:v>0.54500000000000004</c:v>
                </c:pt>
              </c:numCache>
            </c:numRef>
          </c:val>
          <c:extLst>
            <c:ext xmlns:c16="http://schemas.microsoft.com/office/drawing/2014/chart" uri="{C3380CC4-5D6E-409C-BE32-E72D297353CC}">
              <c16:uniqueId val="{00000000-532A-4911-AA69-73B2FFCF11DC}"/>
            </c:ext>
          </c:extLst>
        </c:ser>
        <c:ser>
          <c:idx val="1"/>
          <c:order val="1"/>
          <c:tx>
            <c:strRef>
              <c:f>Matched!$E$25</c:f>
              <c:strCache>
                <c:ptCount val="1"/>
                <c:pt idx="0">
                  <c:v>Other POC</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Matched!$C$26:$C$28</c:f>
              <c:numCache>
                <c:formatCode>General</c:formatCode>
                <c:ptCount val="3"/>
                <c:pt idx="0">
                  <c:v>2017</c:v>
                </c:pt>
                <c:pt idx="1">
                  <c:v>2018</c:v>
                </c:pt>
                <c:pt idx="2">
                  <c:v>2019</c:v>
                </c:pt>
              </c:numCache>
            </c:numRef>
          </c:cat>
          <c:val>
            <c:numRef>
              <c:f>Matched!$E$26:$E$28</c:f>
              <c:numCache>
                <c:formatCode>0.0%</c:formatCode>
                <c:ptCount val="3"/>
                <c:pt idx="0">
                  <c:v>0.2</c:v>
                </c:pt>
                <c:pt idx="1">
                  <c:v>0.182</c:v>
                </c:pt>
                <c:pt idx="2">
                  <c:v>0.36399999999999999</c:v>
                </c:pt>
              </c:numCache>
            </c:numRef>
          </c:val>
          <c:extLst>
            <c:ext xmlns:c16="http://schemas.microsoft.com/office/drawing/2014/chart" uri="{C3380CC4-5D6E-409C-BE32-E72D297353CC}">
              <c16:uniqueId val="{00000001-532A-4911-AA69-73B2FFCF11DC}"/>
            </c:ext>
          </c:extLst>
        </c:ser>
        <c:ser>
          <c:idx val="2"/>
          <c:order val="2"/>
          <c:tx>
            <c:strRef>
              <c:f>Matched!$F$25</c:f>
              <c:strCache>
                <c:ptCount val="1"/>
                <c:pt idx="0">
                  <c:v>URM</c:v>
                </c:pt>
              </c:strCache>
            </c:strRef>
          </c:tx>
          <c:spPr>
            <a:solidFill>
              <a:schemeClr val="accent6">
                <a:lumMod val="60000"/>
                <a:lumOff val="4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532A-4911-AA69-73B2FFCF11D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Matched!$C$26:$C$28</c:f>
              <c:numCache>
                <c:formatCode>General</c:formatCode>
                <c:ptCount val="3"/>
                <c:pt idx="0">
                  <c:v>2017</c:v>
                </c:pt>
                <c:pt idx="1">
                  <c:v>2018</c:v>
                </c:pt>
                <c:pt idx="2">
                  <c:v>2019</c:v>
                </c:pt>
              </c:numCache>
            </c:numRef>
          </c:cat>
          <c:val>
            <c:numRef>
              <c:f>Matched!$F$26:$F$28</c:f>
              <c:numCache>
                <c:formatCode>0.0%</c:formatCode>
                <c:ptCount val="3"/>
                <c:pt idx="0">
                  <c:v>0.1</c:v>
                </c:pt>
                <c:pt idx="1">
                  <c:v>0</c:v>
                </c:pt>
                <c:pt idx="2">
                  <c:v>9.0999999999999998E-2</c:v>
                </c:pt>
              </c:numCache>
            </c:numRef>
          </c:val>
          <c:extLst>
            <c:ext xmlns:c16="http://schemas.microsoft.com/office/drawing/2014/chart" uri="{C3380CC4-5D6E-409C-BE32-E72D297353CC}">
              <c16:uniqueId val="{00000003-532A-4911-AA69-73B2FFCF11DC}"/>
            </c:ext>
          </c:extLst>
        </c:ser>
        <c:dLbls>
          <c:showLegendKey val="0"/>
          <c:showVal val="0"/>
          <c:showCatName val="0"/>
          <c:showSerName val="0"/>
          <c:showPercent val="0"/>
          <c:showBubbleSize val="0"/>
        </c:dLbls>
        <c:gapWidth val="150"/>
        <c:overlap val="100"/>
        <c:axId val="1895028207"/>
        <c:axId val="1899111551"/>
      </c:barChart>
      <c:catAx>
        <c:axId val="1895028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899111551"/>
        <c:crosses val="autoZero"/>
        <c:auto val="1"/>
        <c:lblAlgn val="ctr"/>
        <c:lblOffset val="100"/>
        <c:noMultiLvlLbl val="0"/>
      </c:catAx>
      <c:valAx>
        <c:axId val="1899111551"/>
        <c:scaling>
          <c:orientation val="minMax"/>
          <c:max val="1"/>
        </c:scaling>
        <c:delete val="1"/>
        <c:axPos val="l"/>
        <c:numFmt formatCode="0.0%" sourceLinked="1"/>
        <c:majorTickMark val="none"/>
        <c:minorTickMark val="none"/>
        <c:tickLblPos val="nextTo"/>
        <c:crossAx val="18950282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566E5-3571-432F-852C-18580FCA151B}" type="datetimeFigureOut">
              <a:rPr lang="en-US"/>
              <a:t>5/14/2020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0FF91-3A97-490D-93EA-EFBB0C983DDD}" type="slidenum">
              <a:rPr lang="en-US"/>
              <a:t>‹#›</a:t>
            </a:fld>
            <a:endParaRPr lang="en-US"/>
          </a:p>
        </p:txBody>
      </p:sp>
    </p:spTree>
    <p:extLst>
      <p:ext uri="{BB962C8B-B14F-4D97-AF65-F5344CB8AC3E}">
        <p14:creationId xmlns:p14="http://schemas.microsoft.com/office/powerpoint/2010/main" val="419909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Dihttps:/www.youtube.com/watch?v=_9NB_ctRZo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Shontelle</a:t>
            </a:r>
          </a:p>
        </p:txBody>
      </p:sp>
      <p:sp>
        <p:nvSpPr>
          <p:cNvPr id="4" name="Slide Number Placeholder 3"/>
          <p:cNvSpPr>
            <a:spLocks noGrp="1"/>
          </p:cNvSpPr>
          <p:nvPr>
            <p:ph type="sldNum" sz="quarter" idx="5"/>
          </p:nvPr>
        </p:nvSpPr>
        <p:spPr/>
        <p:txBody>
          <a:bodyPr/>
          <a:lstStyle/>
          <a:p>
            <a:fld id="{3D30FF91-3A97-490D-93EA-EFBB0C983DDD}" type="slidenum">
              <a:rPr lang="en-US" smtClean="0"/>
              <a:t>1</a:t>
            </a:fld>
            <a:endParaRPr lang="en-US"/>
          </a:p>
        </p:txBody>
      </p:sp>
    </p:spTree>
    <p:extLst>
      <p:ext uri="{BB962C8B-B14F-4D97-AF65-F5344CB8AC3E}">
        <p14:creationId xmlns:p14="http://schemas.microsoft.com/office/powerpoint/2010/main" val="358145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Amelia</a:t>
            </a:r>
          </a:p>
        </p:txBody>
      </p:sp>
      <p:sp>
        <p:nvSpPr>
          <p:cNvPr id="4" name="Slide Number Placeholder 3"/>
          <p:cNvSpPr>
            <a:spLocks noGrp="1"/>
          </p:cNvSpPr>
          <p:nvPr>
            <p:ph type="sldNum" sz="quarter" idx="5"/>
          </p:nvPr>
        </p:nvSpPr>
        <p:spPr/>
        <p:txBody>
          <a:bodyPr/>
          <a:lstStyle/>
          <a:p>
            <a:fld id="{3D30FF91-3A97-490D-93EA-EFBB0C983DDD}" type="slidenum">
              <a:rPr lang="en-US" smtClean="0"/>
              <a:t>10</a:t>
            </a:fld>
            <a:endParaRPr lang="en-US"/>
          </a:p>
        </p:txBody>
      </p:sp>
    </p:spTree>
    <p:extLst>
      <p:ext uri="{BB962C8B-B14F-4D97-AF65-F5344CB8AC3E}">
        <p14:creationId xmlns:p14="http://schemas.microsoft.com/office/powerpoint/2010/main" val="106452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a:p>
            <a:r>
              <a:rPr lang="en-US" dirty="0"/>
              <a:t>Website, brochure, slide show. </a:t>
            </a:r>
          </a:p>
        </p:txBody>
      </p:sp>
      <p:sp>
        <p:nvSpPr>
          <p:cNvPr id="4" name="Slide Number Placeholder 3"/>
          <p:cNvSpPr>
            <a:spLocks noGrp="1"/>
          </p:cNvSpPr>
          <p:nvPr>
            <p:ph type="sldNum" sz="quarter" idx="5"/>
          </p:nvPr>
        </p:nvSpPr>
        <p:spPr/>
        <p:txBody>
          <a:bodyPr/>
          <a:lstStyle/>
          <a:p>
            <a:fld id="{3D30FF91-3A97-490D-93EA-EFBB0C983DDD}" type="slidenum">
              <a:rPr lang="en-US" smtClean="0"/>
              <a:t>11</a:t>
            </a:fld>
            <a:endParaRPr lang="en-US"/>
          </a:p>
        </p:txBody>
      </p:sp>
    </p:spTree>
    <p:extLst>
      <p:ext uri="{BB962C8B-B14F-4D97-AF65-F5344CB8AC3E}">
        <p14:creationId xmlns:p14="http://schemas.microsoft.com/office/powerpoint/2010/main" val="393094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racial distribution of all applicants varies over time. There is a statistically significant linear trend (increasing) in URM applicants over time from 2017 to 2020. Cochrane Armitage test for trend (URM vs all other): z=2.2012, p=.0285</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30FF91-3A97-490D-93EA-EFBB0C983DDD}" type="slidenum">
              <a:rPr lang="en-US" smtClean="0"/>
              <a:t>15</a:t>
            </a:fld>
            <a:endParaRPr lang="en-US"/>
          </a:p>
        </p:txBody>
      </p:sp>
    </p:spTree>
    <p:extLst>
      <p:ext uri="{BB962C8B-B14F-4D97-AF65-F5344CB8AC3E}">
        <p14:creationId xmlns:p14="http://schemas.microsoft.com/office/powerpoint/2010/main" val="3049302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Interviewees: There is a statistically significant linear trend (increasing) in URM interviewees over time. Cochran-Armitage test for trend: z=2.05, p=.0442</a:t>
            </a:r>
          </a:p>
        </p:txBody>
      </p:sp>
      <p:sp>
        <p:nvSpPr>
          <p:cNvPr id="4" name="Slide Number Placeholder 3"/>
          <p:cNvSpPr>
            <a:spLocks noGrp="1"/>
          </p:cNvSpPr>
          <p:nvPr>
            <p:ph type="sldNum" sz="quarter" idx="5"/>
          </p:nvPr>
        </p:nvSpPr>
        <p:spPr/>
        <p:txBody>
          <a:bodyPr/>
          <a:lstStyle/>
          <a:p>
            <a:fld id="{3D30FF91-3A97-490D-93EA-EFBB0C983DDD}" type="slidenum">
              <a:rPr lang="en-US" smtClean="0"/>
              <a:t>16</a:t>
            </a:fld>
            <a:endParaRPr lang="en-US"/>
          </a:p>
        </p:txBody>
      </p:sp>
    </p:spTree>
    <p:extLst>
      <p:ext uri="{BB962C8B-B14F-4D97-AF65-F5344CB8AC3E}">
        <p14:creationId xmlns:p14="http://schemas.microsoft.com/office/powerpoint/2010/main" val="70072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Matches: Because the numbers of applicants matched each year is small, we are unable to determine if any changes are statistically significant. </a:t>
            </a:r>
            <a:endParaRPr lang="en-US" dirty="0"/>
          </a:p>
          <a:p>
            <a:endParaRPr lang="en-US" dirty="0"/>
          </a:p>
        </p:txBody>
      </p:sp>
      <p:sp>
        <p:nvSpPr>
          <p:cNvPr id="4" name="Slide Number Placeholder 3"/>
          <p:cNvSpPr>
            <a:spLocks noGrp="1"/>
          </p:cNvSpPr>
          <p:nvPr>
            <p:ph type="sldNum" sz="quarter" idx="5"/>
          </p:nvPr>
        </p:nvSpPr>
        <p:spPr/>
        <p:txBody>
          <a:bodyPr/>
          <a:lstStyle/>
          <a:p>
            <a:fld id="{3D30FF91-3A97-490D-93EA-EFBB0C983DDD}" type="slidenum">
              <a:rPr lang="en-US" smtClean="0"/>
              <a:t>17</a:t>
            </a:fld>
            <a:endParaRPr lang="en-US"/>
          </a:p>
        </p:txBody>
      </p:sp>
    </p:spTree>
    <p:extLst>
      <p:ext uri="{BB962C8B-B14F-4D97-AF65-F5344CB8AC3E}">
        <p14:creationId xmlns:p14="http://schemas.microsoft.com/office/powerpoint/2010/main" val="59468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Diversity Video: 2:42</a:t>
            </a:r>
            <a:endParaRPr lang="en-US" dirty="0"/>
          </a:p>
          <a:p>
            <a:r>
              <a:rPr lang="en-US" dirty="0">
                <a:hlinkClick r:id="rId3"/>
              </a:rPr>
              <a:t>https://www.youtube.com/watch?v=_9NB_ctRZoE</a:t>
            </a:r>
            <a:endParaRPr lang="en-US" dirty="0"/>
          </a:p>
        </p:txBody>
      </p:sp>
      <p:sp>
        <p:nvSpPr>
          <p:cNvPr id="4" name="Slide Number Placeholder 3"/>
          <p:cNvSpPr>
            <a:spLocks noGrp="1"/>
          </p:cNvSpPr>
          <p:nvPr>
            <p:ph type="sldNum" sz="quarter" idx="5"/>
          </p:nvPr>
        </p:nvSpPr>
        <p:spPr/>
        <p:txBody>
          <a:bodyPr/>
          <a:lstStyle/>
          <a:p>
            <a:fld id="{3D30FF91-3A97-490D-93EA-EFBB0C983DDD}" type="slidenum">
              <a:rPr lang="en-US"/>
              <a:t>18</a:t>
            </a:fld>
            <a:endParaRPr lang="en-US"/>
          </a:p>
        </p:txBody>
      </p:sp>
    </p:spTree>
    <p:extLst>
      <p:ext uri="{BB962C8B-B14F-4D97-AF65-F5344CB8AC3E}">
        <p14:creationId xmlns:p14="http://schemas.microsoft.com/office/powerpoint/2010/main" val="119159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Shontelle</a:t>
            </a:r>
          </a:p>
        </p:txBody>
      </p:sp>
      <p:sp>
        <p:nvSpPr>
          <p:cNvPr id="4" name="Slide Number Placeholder 3"/>
          <p:cNvSpPr>
            <a:spLocks noGrp="1"/>
          </p:cNvSpPr>
          <p:nvPr>
            <p:ph type="sldNum" sz="quarter" idx="5"/>
          </p:nvPr>
        </p:nvSpPr>
        <p:spPr/>
        <p:txBody>
          <a:bodyPr/>
          <a:lstStyle/>
          <a:p>
            <a:fld id="{3D30FF91-3A97-490D-93EA-EFBB0C983DDD}" type="slidenum">
              <a:rPr lang="en-US" smtClean="0"/>
              <a:t>2</a:t>
            </a:fld>
            <a:endParaRPr lang="en-US"/>
          </a:p>
        </p:txBody>
      </p:sp>
    </p:spTree>
    <p:extLst>
      <p:ext uri="{BB962C8B-B14F-4D97-AF65-F5344CB8AC3E}">
        <p14:creationId xmlns:p14="http://schemas.microsoft.com/office/powerpoint/2010/main" val="83617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Cleveland</a:t>
            </a:r>
          </a:p>
        </p:txBody>
      </p:sp>
      <p:sp>
        <p:nvSpPr>
          <p:cNvPr id="4" name="Slide Number Placeholder 3"/>
          <p:cNvSpPr>
            <a:spLocks noGrp="1"/>
          </p:cNvSpPr>
          <p:nvPr>
            <p:ph type="sldNum" sz="quarter" idx="5"/>
          </p:nvPr>
        </p:nvSpPr>
        <p:spPr/>
        <p:txBody>
          <a:bodyPr/>
          <a:lstStyle/>
          <a:p>
            <a:fld id="{3D30FF91-3A97-490D-93EA-EFBB0C983DDD}" type="slidenum">
              <a:rPr lang="en-US" smtClean="0"/>
              <a:t>3</a:t>
            </a:fld>
            <a:endParaRPr lang="en-US"/>
          </a:p>
        </p:txBody>
      </p:sp>
    </p:spTree>
    <p:extLst>
      <p:ext uri="{BB962C8B-B14F-4D97-AF65-F5344CB8AC3E}">
        <p14:creationId xmlns:p14="http://schemas.microsoft.com/office/powerpoint/2010/main" val="254645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Cleveland</a:t>
            </a:r>
          </a:p>
        </p:txBody>
      </p:sp>
      <p:sp>
        <p:nvSpPr>
          <p:cNvPr id="4" name="Slide Number Placeholder 3"/>
          <p:cNvSpPr>
            <a:spLocks noGrp="1"/>
          </p:cNvSpPr>
          <p:nvPr>
            <p:ph type="sldNum" sz="quarter" idx="5"/>
          </p:nvPr>
        </p:nvSpPr>
        <p:spPr/>
        <p:txBody>
          <a:bodyPr/>
          <a:lstStyle/>
          <a:p>
            <a:fld id="{3D30FF91-3A97-490D-93EA-EFBB0C983DDD}" type="slidenum">
              <a:rPr lang="en-US" smtClean="0"/>
              <a:t>4</a:t>
            </a:fld>
            <a:endParaRPr lang="en-US"/>
          </a:p>
        </p:txBody>
      </p:sp>
    </p:spTree>
    <p:extLst>
      <p:ext uri="{BB962C8B-B14F-4D97-AF65-F5344CB8AC3E}">
        <p14:creationId xmlns:p14="http://schemas.microsoft.com/office/powerpoint/2010/main" val="66497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Cleveland</a:t>
            </a:r>
          </a:p>
        </p:txBody>
      </p:sp>
      <p:sp>
        <p:nvSpPr>
          <p:cNvPr id="4" name="Slide Number Placeholder 3"/>
          <p:cNvSpPr>
            <a:spLocks noGrp="1"/>
          </p:cNvSpPr>
          <p:nvPr>
            <p:ph type="sldNum" sz="quarter" idx="5"/>
          </p:nvPr>
        </p:nvSpPr>
        <p:spPr/>
        <p:txBody>
          <a:bodyPr/>
          <a:lstStyle/>
          <a:p>
            <a:fld id="{3D30FF91-3A97-490D-93EA-EFBB0C983DDD}" type="slidenum">
              <a:rPr lang="en-US" smtClean="0"/>
              <a:t>5</a:t>
            </a:fld>
            <a:endParaRPr lang="en-US"/>
          </a:p>
        </p:txBody>
      </p:sp>
    </p:spTree>
    <p:extLst>
      <p:ext uri="{BB962C8B-B14F-4D97-AF65-F5344CB8AC3E}">
        <p14:creationId xmlns:p14="http://schemas.microsoft.com/office/powerpoint/2010/main" val="266350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Cleveland</a:t>
            </a:r>
          </a:p>
        </p:txBody>
      </p:sp>
      <p:sp>
        <p:nvSpPr>
          <p:cNvPr id="4" name="Slide Number Placeholder 3"/>
          <p:cNvSpPr>
            <a:spLocks noGrp="1"/>
          </p:cNvSpPr>
          <p:nvPr>
            <p:ph type="sldNum" sz="quarter" idx="5"/>
          </p:nvPr>
        </p:nvSpPr>
        <p:spPr/>
        <p:txBody>
          <a:bodyPr/>
          <a:lstStyle/>
          <a:p>
            <a:fld id="{3D30FF91-3A97-490D-93EA-EFBB0C983DDD}" type="slidenum">
              <a:rPr lang="en-US" smtClean="0"/>
              <a:t>6</a:t>
            </a:fld>
            <a:endParaRPr lang="en-US"/>
          </a:p>
        </p:txBody>
      </p:sp>
    </p:spTree>
    <p:extLst>
      <p:ext uri="{BB962C8B-B14F-4D97-AF65-F5344CB8AC3E}">
        <p14:creationId xmlns:p14="http://schemas.microsoft.com/office/powerpoint/2010/main" val="51825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Amelia</a:t>
            </a:r>
          </a:p>
        </p:txBody>
      </p:sp>
      <p:sp>
        <p:nvSpPr>
          <p:cNvPr id="4" name="Slide Number Placeholder 3"/>
          <p:cNvSpPr>
            <a:spLocks noGrp="1"/>
          </p:cNvSpPr>
          <p:nvPr>
            <p:ph type="sldNum" sz="quarter" idx="5"/>
          </p:nvPr>
        </p:nvSpPr>
        <p:spPr/>
        <p:txBody>
          <a:bodyPr/>
          <a:lstStyle/>
          <a:p>
            <a:fld id="{3D30FF91-3A97-490D-93EA-EFBB0C983DDD}" type="slidenum">
              <a:rPr lang="en-US" smtClean="0"/>
              <a:t>7</a:t>
            </a:fld>
            <a:endParaRPr lang="en-US"/>
          </a:p>
        </p:txBody>
      </p:sp>
    </p:spTree>
    <p:extLst>
      <p:ext uri="{BB962C8B-B14F-4D97-AF65-F5344CB8AC3E}">
        <p14:creationId xmlns:p14="http://schemas.microsoft.com/office/powerpoint/2010/main" val="203238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Amelia</a:t>
            </a:r>
          </a:p>
        </p:txBody>
      </p:sp>
      <p:sp>
        <p:nvSpPr>
          <p:cNvPr id="4" name="Slide Number Placeholder 3"/>
          <p:cNvSpPr>
            <a:spLocks noGrp="1"/>
          </p:cNvSpPr>
          <p:nvPr>
            <p:ph type="sldNum" sz="quarter" idx="5"/>
          </p:nvPr>
        </p:nvSpPr>
        <p:spPr/>
        <p:txBody>
          <a:bodyPr/>
          <a:lstStyle/>
          <a:p>
            <a:fld id="{3D30FF91-3A97-490D-93EA-EFBB0C983DDD}" type="slidenum">
              <a:rPr lang="en-US" smtClean="0"/>
              <a:t>8</a:t>
            </a:fld>
            <a:endParaRPr lang="en-US"/>
          </a:p>
        </p:txBody>
      </p:sp>
    </p:spTree>
    <p:extLst>
      <p:ext uri="{BB962C8B-B14F-4D97-AF65-F5344CB8AC3E}">
        <p14:creationId xmlns:p14="http://schemas.microsoft.com/office/powerpoint/2010/main" val="2718370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Amelia</a:t>
            </a:r>
          </a:p>
        </p:txBody>
      </p:sp>
      <p:sp>
        <p:nvSpPr>
          <p:cNvPr id="4" name="Slide Number Placeholder 3"/>
          <p:cNvSpPr>
            <a:spLocks noGrp="1"/>
          </p:cNvSpPr>
          <p:nvPr>
            <p:ph type="sldNum" sz="quarter" idx="5"/>
          </p:nvPr>
        </p:nvSpPr>
        <p:spPr/>
        <p:txBody>
          <a:bodyPr/>
          <a:lstStyle/>
          <a:p>
            <a:fld id="{3D30FF91-3A97-490D-93EA-EFBB0C983DDD}" type="slidenum">
              <a:rPr lang="en-US" smtClean="0"/>
              <a:t>9</a:t>
            </a:fld>
            <a:endParaRPr lang="en-US"/>
          </a:p>
        </p:txBody>
      </p:sp>
    </p:spTree>
    <p:extLst>
      <p:ext uri="{BB962C8B-B14F-4D97-AF65-F5344CB8AC3E}">
        <p14:creationId xmlns:p14="http://schemas.microsoft.com/office/powerpoint/2010/main" val="274929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887F-886B-4AD6-96F8-73698F26D1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410EB5-6127-41D7-BFB0-D118CF5F6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93BC0D-3DAA-4FDA-A341-74D7FB05CF93}"/>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5" name="Footer Placeholder 4">
            <a:extLst>
              <a:ext uri="{FF2B5EF4-FFF2-40B4-BE49-F238E27FC236}">
                <a16:creationId xmlns:a16="http://schemas.microsoft.com/office/drawing/2014/main" id="{B02A93B7-DB66-4269-B8D8-5D31CC80F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E9E96-7ED5-427B-9648-EDDE471580A9}"/>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101151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544D2-244C-4707-8256-52357D7562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1AEDD9-4120-4B1F-BC58-1690FB4A99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79687-A701-4FC8-ADB7-269FF185E958}"/>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5" name="Footer Placeholder 4">
            <a:extLst>
              <a:ext uri="{FF2B5EF4-FFF2-40B4-BE49-F238E27FC236}">
                <a16:creationId xmlns:a16="http://schemas.microsoft.com/office/drawing/2014/main" id="{86BD3E7F-446E-41BC-84EE-CE911D7B1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C9A1B-A019-445A-925A-07FAAA8F6BAF}"/>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397529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041609-6812-4846-9242-929405FABF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67FF5-1F38-41BA-AA58-077FDC7448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596E7-1953-4BF4-973F-7DDC5D6555E6}"/>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5" name="Footer Placeholder 4">
            <a:extLst>
              <a:ext uri="{FF2B5EF4-FFF2-40B4-BE49-F238E27FC236}">
                <a16:creationId xmlns:a16="http://schemas.microsoft.com/office/drawing/2014/main" id="{23D9FB82-667F-45E1-BB08-1C4A2B9D4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595CB-4A3E-4E10-AE6E-7CA9C5F56709}"/>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286492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527F-11CF-40EC-9352-122F1449B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3CA62-6F3A-43DB-83EC-F8659C041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B2473-4AA5-4C61-9392-779F58071568}"/>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5" name="Footer Placeholder 4">
            <a:extLst>
              <a:ext uri="{FF2B5EF4-FFF2-40B4-BE49-F238E27FC236}">
                <a16:creationId xmlns:a16="http://schemas.microsoft.com/office/drawing/2014/main" id="{AB55BEA6-9CB3-4887-843C-3ECC4B3CF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7A7F2-4801-46C8-8E8B-25B3CD5B5D27}"/>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848020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0656-BE7D-4BC2-9142-630D980A35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51FACD-27DA-4458-BA55-02E82A69FF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0F814-20EF-4BAB-BA35-47DAB1485FD6}"/>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5" name="Footer Placeholder 4">
            <a:extLst>
              <a:ext uri="{FF2B5EF4-FFF2-40B4-BE49-F238E27FC236}">
                <a16:creationId xmlns:a16="http://schemas.microsoft.com/office/drawing/2014/main" id="{F65653EA-89E0-4F76-8350-5C90B7CAD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48C00-7357-4CA8-A312-088FBB197284}"/>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142834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7429-1501-4057-8957-022E9393AC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A9486-8270-4541-B65E-2592A824B2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B0FE3-3637-4ED7-9B40-A644721EF8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8A9688-5018-45F5-A3BC-60198E9B78DF}"/>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6" name="Footer Placeholder 5">
            <a:extLst>
              <a:ext uri="{FF2B5EF4-FFF2-40B4-BE49-F238E27FC236}">
                <a16:creationId xmlns:a16="http://schemas.microsoft.com/office/drawing/2014/main" id="{7E007FC5-25BA-4463-B77E-09CD738FC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0413A-7A70-44BF-A4CA-43ADE1AFA847}"/>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290432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F1E8-44B8-4E8D-9861-1742835B6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0F5D2F-CA1E-4DBD-9BCC-7DBA8875C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DA267F-F66A-407D-98EA-5FA50A09C3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49B9FE-D2E0-4EF6-B247-A80CE4DF1F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5E9F6-B57B-4F9D-9487-D4F0FA8F9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F8481F-6C3D-4FE0-970B-3B20E97AD24E}"/>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8" name="Footer Placeholder 7">
            <a:extLst>
              <a:ext uri="{FF2B5EF4-FFF2-40B4-BE49-F238E27FC236}">
                <a16:creationId xmlns:a16="http://schemas.microsoft.com/office/drawing/2014/main" id="{F64402DB-339D-44BE-B9F8-EB50E69359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3427F0-6DB7-4D8E-9D1E-8B339AD2970C}"/>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141907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C735-DE8F-4EAA-B7BF-C382832C06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DC82E8-BE9C-4F6C-9B27-66959915686F}"/>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4" name="Footer Placeholder 3">
            <a:extLst>
              <a:ext uri="{FF2B5EF4-FFF2-40B4-BE49-F238E27FC236}">
                <a16:creationId xmlns:a16="http://schemas.microsoft.com/office/drawing/2014/main" id="{86DADD1A-E5CC-46DE-B298-8C77FAB2C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41A59-E072-4F7B-884D-DA394DE23080}"/>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162952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C0A30-45E6-4A08-8D5C-455023165099}"/>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3" name="Footer Placeholder 2">
            <a:extLst>
              <a:ext uri="{FF2B5EF4-FFF2-40B4-BE49-F238E27FC236}">
                <a16:creationId xmlns:a16="http://schemas.microsoft.com/office/drawing/2014/main" id="{EC4D0818-93D3-454F-9B13-1E6AD6B1C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EAA67-7FD0-4023-95D3-613EBB62A652}"/>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232173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DE90-3C8A-43AA-B9F0-D6B8780D0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236C1-5407-4BAD-A93C-8143B9038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6295E6-3B81-4A72-86D4-E173F8308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DE133-8662-4BF1-B364-F4E7CFB26D2D}"/>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6" name="Footer Placeholder 5">
            <a:extLst>
              <a:ext uri="{FF2B5EF4-FFF2-40B4-BE49-F238E27FC236}">
                <a16:creationId xmlns:a16="http://schemas.microsoft.com/office/drawing/2014/main" id="{F98C3BC2-F4A3-4267-892F-16DE0DDB5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2280F-658F-4612-97C0-3D1108A31FE2}"/>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166754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5BB2-BAB9-4599-9141-892A62427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1C1C1A-1987-4C65-A0A3-FDD7710B2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8893FD-F588-42DF-8C44-B173C9D31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2F3A3-BD8A-4B29-A17E-D1BAB31619D3}"/>
              </a:ext>
            </a:extLst>
          </p:cNvPr>
          <p:cNvSpPr>
            <a:spLocks noGrp="1"/>
          </p:cNvSpPr>
          <p:nvPr>
            <p:ph type="dt" sz="half" idx="10"/>
          </p:nvPr>
        </p:nvSpPr>
        <p:spPr/>
        <p:txBody>
          <a:bodyPr/>
          <a:lstStyle/>
          <a:p>
            <a:fld id="{A2983CD2-8854-4F73-8606-6B25BC9460BB}" type="datetimeFigureOut">
              <a:rPr lang="en-US" smtClean="0"/>
              <a:t>5/14/2020</a:t>
            </a:fld>
            <a:endParaRPr lang="en-US"/>
          </a:p>
        </p:txBody>
      </p:sp>
      <p:sp>
        <p:nvSpPr>
          <p:cNvPr id="6" name="Footer Placeholder 5">
            <a:extLst>
              <a:ext uri="{FF2B5EF4-FFF2-40B4-BE49-F238E27FC236}">
                <a16:creationId xmlns:a16="http://schemas.microsoft.com/office/drawing/2014/main" id="{264D038B-275B-41BA-8112-446FE25D0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444A5-F6B4-4FD3-AA0D-EEBB1BE834DC}"/>
              </a:ext>
            </a:extLst>
          </p:cNvPr>
          <p:cNvSpPr>
            <a:spLocks noGrp="1"/>
          </p:cNvSpPr>
          <p:nvPr>
            <p:ph type="sldNum" sz="quarter" idx="12"/>
          </p:nvPr>
        </p:nvSpPr>
        <p:spPr/>
        <p:txBody>
          <a:bodyPr/>
          <a:lstStyle/>
          <a:p>
            <a:fld id="{1C1020DA-643B-4088-9FD5-8C588D9E4A74}" type="slidenum">
              <a:rPr lang="en-US" smtClean="0"/>
              <a:t>‹#›</a:t>
            </a:fld>
            <a:endParaRPr lang="en-US"/>
          </a:p>
        </p:txBody>
      </p:sp>
    </p:spTree>
    <p:extLst>
      <p:ext uri="{BB962C8B-B14F-4D97-AF65-F5344CB8AC3E}">
        <p14:creationId xmlns:p14="http://schemas.microsoft.com/office/powerpoint/2010/main" val="323247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2A740C-98AA-4C45-B2EB-1DC77A580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8DD367-2AA5-4EDA-9A2C-904E92106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08E26-76FB-45D3-B934-35D212761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83CD2-8854-4F73-8606-6B25BC9460BB}" type="datetimeFigureOut">
              <a:rPr lang="en-US" smtClean="0"/>
              <a:t>5/14/2020</a:t>
            </a:fld>
            <a:endParaRPr lang="en-US"/>
          </a:p>
        </p:txBody>
      </p:sp>
      <p:sp>
        <p:nvSpPr>
          <p:cNvPr id="5" name="Footer Placeholder 4">
            <a:extLst>
              <a:ext uri="{FF2B5EF4-FFF2-40B4-BE49-F238E27FC236}">
                <a16:creationId xmlns:a16="http://schemas.microsoft.com/office/drawing/2014/main" id="{38B6C367-BE06-435D-932F-A49F569BC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C3EE56-C2D6-435E-AF75-3CF8B99933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020DA-643B-4088-9FD5-8C588D9E4A74}" type="slidenum">
              <a:rPr lang="en-US" smtClean="0"/>
              <a:t>‹#›</a:t>
            </a:fld>
            <a:endParaRPr lang="en-US"/>
          </a:p>
        </p:txBody>
      </p:sp>
    </p:spTree>
    <p:extLst>
      <p:ext uri="{BB962C8B-B14F-4D97-AF65-F5344CB8AC3E}">
        <p14:creationId xmlns:p14="http://schemas.microsoft.com/office/powerpoint/2010/main" val="1497140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youtube.com/watch?v=_9NB_ctRZo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414625110/b3db3b9700" TargetMode="External"/><Relationship Id="rId2" Type="http://schemas.openxmlformats.org/officeDocument/2006/relationships/hyperlink" Target="https://www.aamc.org/services/member-capacity-building/holistic-review" TargetMode="External"/><Relationship Id="rId1" Type="http://schemas.openxmlformats.org/officeDocument/2006/relationships/slideLayout" Target="../slideLayouts/slideLayout2.xml"/><Relationship Id="rId5" Type="http://schemas.openxmlformats.org/officeDocument/2006/relationships/hyperlink" Target="https://www.aamc.org/system/files/2020-05/aa-member-capacity-building-holistic-review-transcript-activities-GME-050420.pdf" TargetMode="External"/><Relationship Id="rId4" Type="http://schemas.openxmlformats.org/officeDocument/2006/relationships/hyperlink" Target="https://vimeo.com/414625853/506a6671c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acgme.org/Portals/0/PFAssets/ProgramRequirements/CPRResidency2019.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0054-630C-451C-A681-9AD31F9F3DC0}"/>
              </a:ext>
            </a:extLst>
          </p:cNvPr>
          <p:cNvSpPr>
            <a:spLocks noGrp="1"/>
          </p:cNvSpPr>
          <p:nvPr>
            <p:ph type="ctrTitle"/>
          </p:nvPr>
        </p:nvSpPr>
        <p:spPr>
          <a:xfrm>
            <a:off x="411479" y="1415524"/>
            <a:ext cx="4986020" cy="1450005"/>
          </a:xfrm>
        </p:spPr>
        <p:txBody>
          <a:bodyPr vert="horz" lIns="91440" tIns="45720" rIns="91440" bIns="45720" rtlCol="0" anchor="b">
            <a:noAutofit/>
          </a:bodyPr>
          <a:lstStyle/>
          <a:p>
            <a:pPr algn="l"/>
            <a:r>
              <a:rPr lang="en-US" sz="3600" dirty="0"/>
              <a:t>Innovating the Resident Recruitment Process to Increase Workforce Diversity</a:t>
            </a:r>
          </a:p>
        </p:txBody>
      </p:sp>
      <p:sp>
        <p:nvSpPr>
          <p:cNvPr id="3" name="Subtitle 2">
            <a:extLst>
              <a:ext uri="{FF2B5EF4-FFF2-40B4-BE49-F238E27FC236}">
                <a16:creationId xmlns:a16="http://schemas.microsoft.com/office/drawing/2014/main" id="{663D2510-EC41-4F40-A6BC-97B5A18FAEC8}"/>
              </a:ext>
            </a:extLst>
          </p:cNvPr>
          <p:cNvSpPr>
            <a:spLocks noGrp="1"/>
          </p:cNvSpPr>
          <p:nvPr>
            <p:ph type="subTitle" idx="1"/>
          </p:nvPr>
        </p:nvSpPr>
        <p:spPr>
          <a:xfrm>
            <a:off x="74427" y="3036191"/>
            <a:ext cx="5773479" cy="2053337"/>
          </a:xfrm>
        </p:spPr>
        <p:txBody>
          <a:bodyPr vert="horz" lIns="91440" tIns="45720" rIns="91440" bIns="45720" rtlCol="0" anchor="t">
            <a:normAutofit/>
          </a:bodyPr>
          <a:lstStyle/>
          <a:p>
            <a:pPr algn="l">
              <a:lnSpc>
                <a:spcPct val="100000"/>
              </a:lnSpc>
              <a:spcBef>
                <a:spcPts val="0"/>
              </a:spcBef>
            </a:pPr>
            <a:r>
              <a:rPr lang="en-US" sz="1500" dirty="0"/>
              <a:t>Amelia Challender, MA, Associate Program Director of Education</a:t>
            </a:r>
          </a:p>
          <a:p>
            <a:pPr algn="l">
              <a:lnSpc>
                <a:spcPct val="100000"/>
              </a:lnSpc>
              <a:spcBef>
                <a:spcPts val="0"/>
              </a:spcBef>
            </a:pPr>
            <a:r>
              <a:rPr lang="en-US" sz="1500" dirty="0"/>
              <a:t>Cleveland Piggott, MD, MPH, Director of Diversity &amp; Heath Equity</a:t>
            </a:r>
          </a:p>
          <a:p>
            <a:pPr algn="l">
              <a:lnSpc>
                <a:spcPct val="100000"/>
              </a:lnSpc>
              <a:spcBef>
                <a:spcPts val="0"/>
              </a:spcBef>
            </a:pPr>
            <a:r>
              <a:rPr lang="en-US" sz="1500" dirty="0"/>
              <a:t>Michael Benavidez, MD, Director of Recruitment</a:t>
            </a:r>
          </a:p>
          <a:p>
            <a:pPr algn="l">
              <a:lnSpc>
                <a:spcPct val="100000"/>
              </a:lnSpc>
              <a:spcBef>
                <a:spcPts val="0"/>
              </a:spcBef>
            </a:pPr>
            <a:r>
              <a:rPr lang="en-US" sz="1500" dirty="0"/>
              <a:t>Shontelle Jaramillo, Program Coordinator</a:t>
            </a:r>
          </a:p>
          <a:p>
            <a:pPr algn="l">
              <a:lnSpc>
                <a:spcPct val="100000"/>
              </a:lnSpc>
              <a:spcBef>
                <a:spcPts val="0"/>
              </a:spcBef>
            </a:pPr>
            <a:r>
              <a:rPr lang="en-US" sz="1500" dirty="0"/>
              <a:t>Chloe Finke, DH Program Coordinator</a:t>
            </a:r>
          </a:p>
          <a:p>
            <a:pPr algn="l">
              <a:lnSpc>
                <a:spcPct val="100000"/>
              </a:lnSpc>
              <a:spcBef>
                <a:spcPts val="0"/>
              </a:spcBef>
            </a:pPr>
            <a:r>
              <a:rPr lang="en-US" sz="1500" dirty="0"/>
              <a:t>Linda Montgomery, MD, MA, Program Director</a:t>
            </a:r>
          </a:p>
          <a:p>
            <a:pPr algn="l"/>
            <a:endParaRPr lang="en-US" sz="1800" dirty="0"/>
          </a:p>
          <a:p>
            <a:pPr algn="l"/>
            <a:endParaRPr lang="en-US" sz="1800" dirty="0"/>
          </a:p>
        </p:txBody>
      </p:sp>
      <p:pic>
        <p:nvPicPr>
          <p:cNvPr id="4" name="Picture 3">
            <a:extLst>
              <a:ext uri="{FF2B5EF4-FFF2-40B4-BE49-F238E27FC236}">
                <a16:creationId xmlns:a16="http://schemas.microsoft.com/office/drawing/2014/main" id="{8E8CCF3B-C0B2-4CC4-AFAF-F9EFA1305241}"/>
              </a:ext>
            </a:extLst>
          </p:cNvPr>
          <p:cNvPicPr>
            <a:picLocks noChangeAspect="1"/>
          </p:cNvPicPr>
          <p:nvPr/>
        </p:nvPicPr>
        <p:blipFill rotWithShape="1">
          <a:blip r:embed="rId3"/>
          <a:srcRect l="5887" r="13809"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14" name="Picture 13" descr="A screenshot of a cell phone&#10;&#10;Description automatically generated">
            <a:extLst>
              <a:ext uri="{FF2B5EF4-FFF2-40B4-BE49-F238E27FC236}">
                <a16:creationId xmlns:a16="http://schemas.microsoft.com/office/drawing/2014/main" id="{2BFAED8C-C923-45CE-ADAE-42CB05A65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9" y="5430851"/>
            <a:ext cx="4498849" cy="634051"/>
          </a:xfrm>
          <a:prstGeom prst="rect">
            <a:avLst/>
          </a:prstGeom>
        </p:spPr>
      </p:pic>
    </p:spTree>
    <p:extLst>
      <p:ext uri="{BB962C8B-B14F-4D97-AF65-F5344CB8AC3E}">
        <p14:creationId xmlns:p14="http://schemas.microsoft.com/office/powerpoint/2010/main" val="246458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B072-E50C-4944-A846-C2172E7A8023}"/>
              </a:ext>
            </a:extLst>
          </p:cNvPr>
          <p:cNvSpPr>
            <a:spLocks noGrp="1"/>
          </p:cNvSpPr>
          <p:nvPr>
            <p:ph type="title"/>
          </p:nvPr>
        </p:nvSpPr>
        <p:spPr>
          <a:xfrm>
            <a:off x="6096000" y="1629908"/>
            <a:ext cx="5319433" cy="2076333"/>
          </a:xfrm>
        </p:spPr>
        <p:txBody>
          <a:bodyPr vert="horz" lIns="91440" tIns="45720" rIns="91440" bIns="45720" rtlCol="0" anchor="t">
            <a:normAutofit/>
          </a:bodyPr>
          <a:lstStyle/>
          <a:p>
            <a:r>
              <a:rPr lang="en-US" sz="4800" dirty="0"/>
              <a:t>Interview Evaluation Rubric</a:t>
            </a:r>
          </a:p>
        </p:txBody>
      </p:sp>
      <p:sp>
        <p:nvSpPr>
          <p:cNvPr id="3" name="Content Placeholder 2">
            <a:extLst>
              <a:ext uri="{FF2B5EF4-FFF2-40B4-BE49-F238E27FC236}">
                <a16:creationId xmlns:a16="http://schemas.microsoft.com/office/drawing/2014/main" id="{0F12F783-AC7C-45E0-B8D6-2A3DF3E91C3E}"/>
              </a:ext>
            </a:extLst>
          </p:cNvPr>
          <p:cNvSpPr>
            <a:spLocks noGrp="1"/>
          </p:cNvSpPr>
          <p:nvPr>
            <p:ph idx="1"/>
          </p:nvPr>
        </p:nvSpPr>
        <p:spPr>
          <a:xfrm>
            <a:off x="6072446" y="2668075"/>
            <a:ext cx="5319431" cy="972180"/>
          </a:xfrm>
        </p:spPr>
        <p:txBody>
          <a:bodyPr vert="horz" lIns="91440" tIns="45720" rIns="91440" bIns="45720" rtlCol="0" anchor="b">
            <a:normAutofit/>
          </a:bodyPr>
          <a:lstStyle/>
          <a:p>
            <a:pPr marL="0" indent="0">
              <a:buNone/>
            </a:pPr>
            <a:r>
              <a:rPr lang="en-US" sz="2000"/>
              <a:t>Aligned with the AAMC’s holistic review model</a:t>
            </a:r>
          </a:p>
        </p:txBody>
      </p:sp>
      <p:sp>
        <p:nvSpPr>
          <p:cNvPr id="13" name="Freeform: Shape 8">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C5E7AFA-56B1-4BE0-B2D8-A071BAECF9EA}"/>
              </a:ext>
            </a:extLst>
          </p:cNvPr>
          <p:cNvPicPr>
            <a:picLocks noChangeAspect="1"/>
          </p:cNvPicPr>
          <p:nvPr/>
        </p:nvPicPr>
        <p:blipFill rotWithShape="1">
          <a:blip r:embed="rId3"/>
          <a:srcRect l="24302" r="37981" b="-1"/>
          <a:stretch/>
        </p:blipFill>
        <p:spPr>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109772540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A6D16-64A3-4F43-B292-86BFE11F234F}"/>
              </a:ext>
            </a:extLst>
          </p:cNvPr>
          <p:cNvSpPr>
            <a:spLocks noGrp="1"/>
          </p:cNvSpPr>
          <p:nvPr>
            <p:ph type="title"/>
          </p:nvPr>
        </p:nvSpPr>
        <p:spPr/>
        <p:txBody>
          <a:bodyPr/>
          <a:lstStyle/>
          <a:p>
            <a:r>
              <a:rPr lang="en-US"/>
              <a:t>Improved marketing materials highlighting our diversity</a:t>
            </a:r>
            <a:endParaRPr lang="en-US" dirty="0"/>
          </a:p>
        </p:txBody>
      </p:sp>
      <p:pic>
        <p:nvPicPr>
          <p:cNvPr id="4" name="Picture 3">
            <a:extLst>
              <a:ext uri="{FF2B5EF4-FFF2-40B4-BE49-F238E27FC236}">
                <a16:creationId xmlns:a16="http://schemas.microsoft.com/office/drawing/2014/main" id="{4F240868-3773-41A9-A7D3-9F9857EDF470}"/>
              </a:ext>
            </a:extLst>
          </p:cNvPr>
          <p:cNvPicPr>
            <a:picLocks noChangeAspect="1"/>
          </p:cNvPicPr>
          <p:nvPr/>
        </p:nvPicPr>
        <p:blipFill>
          <a:blip r:embed="rId3"/>
          <a:stretch>
            <a:fillRect/>
          </a:stretch>
        </p:blipFill>
        <p:spPr>
          <a:xfrm>
            <a:off x="149546" y="1690688"/>
            <a:ext cx="5291470" cy="2466009"/>
          </a:xfrm>
          <a:prstGeom prst="rect">
            <a:avLst/>
          </a:prstGeom>
        </p:spPr>
      </p:pic>
      <p:pic>
        <p:nvPicPr>
          <p:cNvPr id="6" name="Picture 5">
            <a:extLst>
              <a:ext uri="{FF2B5EF4-FFF2-40B4-BE49-F238E27FC236}">
                <a16:creationId xmlns:a16="http://schemas.microsoft.com/office/drawing/2014/main" id="{69C0DF37-5EC8-4376-8D6E-DAACCA7293D5}"/>
              </a:ext>
            </a:extLst>
          </p:cNvPr>
          <p:cNvPicPr>
            <a:picLocks noChangeAspect="1"/>
          </p:cNvPicPr>
          <p:nvPr/>
        </p:nvPicPr>
        <p:blipFill>
          <a:blip r:embed="rId4"/>
          <a:stretch>
            <a:fillRect/>
          </a:stretch>
        </p:blipFill>
        <p:spPr>
          <a:xfrm>
            <a:off x="6493551" y="3678865"/>
            <a:ext cx="5698449" cy="3179135"/>
          </a:xfrm>
          <a:prstGeom prst="rect">
            <a:avLst/>
          </a:prstGeom>
        </p:spPr>
      </p:pic>
      <p:pic>
        <p:nvPicPr>
          <p:cNvPr id="5" name="Picture 4">
            <a:extLst>
              <a:ext uri="{FF2B5EF4-FFF2-40B4-BE49-F238E27FC236}">
                <a16:creationId xmlns:a16="http://schemas.microsoft.com/office/drawing/2014/main" id="{1F979ABF-39CD-4039-AFA2-565F6DEA618B}"/>
              </a:ext>
            </a:extLst>
          </p:cNvPr>
          <p:cNvPicPr>
            <a:picLocks noChangeAspect="1"/>
          </p:cNvPicPr>
          <p:nvPr/>
        </p:nvPicPr>
        <p:blipFill rotWithShape="1">
          <a:blip r:embed="rId5"/>
          <a:srcRect r="-634" b="846"/>
          <a:stretch/>
        </p:blipFill>
        <p:spPr>
          <a:xfrm>
            <a:off x="5008859" y="2067443"/>
            <a:ext cx="1940364" cy="4425432"/>
          </a:xfrm>
          <a:prstGeom prst="rect">
            <a:avLst/>
          </a:prstGeom>
        </p:spPr>
      </p:pic>
    </p:spTree>
    <p:extLst>
      <p:ext uri="{BB962C8B-B14F-4D97-AF65-F5344CB8AC3E}">
        <p14:creationId xmlns:p14="http://schemas.microsoft.com/office/powerpoint/2010/main" val="2534755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he state capitol's dome is guilded with goldleaf.">
            <a:extLst>
              <a:ext uri="{FF2B5EF4-FFF2-40B4-BE49-F238E27FC236}">
                <a16:creationId xmlns:a16="http://schemas.microsoft.com/office/drawing/2014/main" id="{83DB8706-AD63-4B8B-B688-A0FC80310F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31" r="32005"/>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62073D8-408C-48B1-B94A-4A0653B57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659" b="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F35C625-5D31-4B43-A808-151DE434A78F}"/>
              </a:ext>
            </a:extLst>
          </p:cNvPr>
          <p:cNvPicPr>
            <a:picLocks noChangeAspect="1"/>
          </p:cNvPicPr>
          <p:nvPr/>
        </p:nvPicPr>
        <p:blipFill rotWithShape="1">
          <a:blip r:embed="rId4"/>
          <a:srcRect t="372" r="-1" b="17888"/>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75" name="Freeform: Shape 7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7A6D16-64A3-4F43-B292-86BFE11F234F}"/>
              </a:ext>
            </a:extLst>
          </p:cNvPr>
          <p:cNvSpPr>
            <a:spLocks noGrp="1"/>
          </p:cNvSpPr>
          <p:nvPr>
            <p:ph type="title"/>
          </p:nvPr>
        </p:nvSpPr>
        <p:spPr>
          <a:xfrm>
            <a:off x="448056" y="685800"/>
            <a:ext cx="4922338" cy="1325563"/>
          </a:xfrm>
        </p:spPr>
        <p:txBody>
          <a:bodyPr>
            <a:normAutofit/>
          </a:bodyPr>
          <a:lstStyle/>
          <a:p>
            <a:r>
              <a:rPr lang="en-US" sz="3400" dirty="0"/>
              <a:t>Second Look for Minority Scholars</a:t>
            </a:r>
          </a:p>
        </p:txBody>
      </p:sp>
      <p:sp>
        <p:nvSpPr>
          <p:cNvPr id="79" name="Rectangle 7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74F509-A095-4ECE-817D-98AB2D2D138B}"/>
              </a:ext>
            </a:extLst>
          </p:cNvPr>
          <p:cNvSpPr>
            <a:spLocks noGrp="1"/>
          </p:cNvSpPr>
          <p:nvPr>
            <p:ph idx="1"/>
          </p:nvPr>
        </p:nvSpPr>
        <p:spPr>
          <a:xfrm>
            <a:off x="448056" y="2514600"/>
            <a:ext cx="4922338" cy="3666744"/>
          </a:xfrm>
        </p:spPr>
        <p:txBody>
          <a:bodyPr>
            <a:normAutofit/>
          </a:bodyPr>
          <a:lstStyle/>
          <a:p>
            <a:pPr marL="0" indent="0">
              <a:buNone/>
            </a:pPr>
            <a:r>
              <a:rPr lang="en-US" dirty="0"/>
              <a:t>Partnered with CU SOM</a:t>
            </a:r>
          </a:p>
          <a:p>
            <a:pPr marL="0" indent="0">
              <a:buNone/>
            </a:pPr>
            <a:r>
              <a:rPr lang="en-US" dirty="0"/>
              <a:t>Invited top URM applicants</a:t>
            </a:r>
          </a:p>
          <a:p>
            <a:pPr marL="0" indent="0">
              <a:buNone/>
            </a:pPr>
            <a:r>
              <a:rPr lang="en-US" dirty="0"/>
              <a:t>Time for socializing and tours</a:t>
            </a:r>
          </a:p>
          <a:p>
            <a:pPr marL="0" indent="0">
              <a:buNone/>
            </a:pPr>
            <a:endParaRPr lang="en-US" dirty="0"/>
          </a:p>
          <a:p>
            <a:pPr marL="0" indent="0">
              <a:buNone/>
            </a:pPr>
            <a:r>
              <a:rPr lang="en-US" dirty="0"/>
              <a:t>2019: Matched 2 of 5 attendees</a:t>
            </a:r>
          </a:p>
          <a:p>
            <a:pPr marL="0" indent="0">
              <a:buNone/>
            </a:pPr>
            <a:r>
              <a:rPr lang="en-US" dirty="0"/>
              <a:t>2020: Matched 0 or 5 </a:t>
            </a:r>
            <a:r>
              <a:rPr lang="en-US" dirty="0">
                <a:sym typeface="Wingdings" panose="05000000000000000000" pitchFamily="2" charset="2"/>
              </a:rPr>
              <a:t></a:t>
            </a:r>
            <a:r>
              <a:rPr lang="en-US" dirty="0"/>
              <a:t> </a:t>
            </a:r>
          </a:p>
        </p:txBody>
      </p:sp>
    </p:spTree>
    <p:extLst>
      <p:ext uri="{BB962C8B-B14F-4D97-AF65-F5344CB8AC3E}">
        <p14:creationId xmlns:p14="http://schemas.microsoft.com/office/powerpoint/2010/main" val="381261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A6D16-64A3-4F43-B292-86BFE11F234F}"/>
              </a:ext>
            </a:extLst>
          </p:cNvPr>
          <p:cNvSpPr>
            <a:spLocks noGrp="1"/>
          </p:cNvSpPr>
          <p:nvPr>
            <p:ph type="title"/>
          </p:nvPr>
        </p:nvSpPr>
        <p:spPr/>
        <p:txBody>
          <a:bodyPr/>
          <a:lstStyle/>
          <a:p>
            <a:r>
              <a:rPr lang="en-US" dirty="0"/>
              <a:t>Evaluation Methods</a:t>
            </a:r>
          </a:p>
        </p:txBody>
      </p:sp>
      <p:sp>
        <p:nvSpPr>
          <p:cNvPr id="3" name="Content Placeholder 2">
            <a:extLst>
              <a:ext uri="{FF2B5EF4-FFF2-40B4-BE49-F238E27FC236}">
                <a16:creationId xmlns:a16="http://schemas.microsoft.com/office/drawing/2014/main" id="{6174F509-A095-4ECE-817D-98AB2D2D138B}"/>
              </a:ext>
            </a:extLst>
          </p:cNvPr>
          <p:cNvSpPr>
            <a:spLocks noGrp="1"/>
          </p:cNvSpPr>
          <p:nvPr>
            <p:ph idx="1"/>
          </p:nvPr>
        </p:nvSpPr>
        <p:spPr/>
        <p:txBody>
          <a:bodyPr>
            <a:normAutofit/>
          </a:bodyPr>
          <a:lstStyle/>
          <a:p>
            <a:pPr marL="0" indent="0">
              <a:buNone/>
            </a:pPr>
            <a:r>
              <a:rPr lang="en-US" sz="3000" dirty="0">
                <a:latin typeface="Source Sans Pro" panose="020B0503030403020204" pitchFamily="34" charset="0"/>
                <a:ea typeface="Source Sans Pro" panose="020B0503030403020204" pitchFamily="34" charset="0"/>
              </a:rPr>
              <a:t>Our formative and summative evaluation included:  </a:t>
            </a:r>
          </a:p>
          <a:p>
            <a:pPr marL="685800" indent="-685800">
              <a:buFont typeface="Wingdings" panose="05000000000000000000" pitchFamily="2" charset="2"/>
              <a:buChar char="ü"/>
            </a:pPr>
            <a:r>
              <a:rPr lang="en-US" sz="3000" dirty="0">
                <a:latin typeface="Source Sans Pro" panose="020B0503030403020204" pitchFamily="34" charset="0"/>
                <a:ea typeface="Source Sans Pro" panose="020B0503030403020204" pitchFamily="34" charset="0"/>
              </a:rPr>
              <a:t>A survey of all interviewees,</a:t>
            </a:r>
          </a:p>
          <a:p>
            <a:pPr marL="685800" indent="-685800">
              <a:buFont typeface="Wingdings" panose="05000000000000000000" pitchFamily="2" charset="2"/>
              <a:buChar char="ü"/>
            </a:pPr>
            <a:r>
              <a:rPr lang="en-US" sz="3000" dirty="0">
                <a:latin typeface="Source Sans Pro" panose="020B0503030403020204" pitchFamily="34" charset="0"/>
                <a:ea typeface="Source Sans Pro" panose="020B0503030403020204" pitchFamily="34" charset="0"/>
              </a:rPr>
              <a:t>A survey of attendees of our second look event, and</a:t>
            </a:r>
          </a:p>
          <a:p>
            <a:pPr marL="685800" indent="-685800">
              <a:buFont typeface="Wingdings" panose="05000000000000000000" pitchFamily="2" charset="2"/>
              <a:buChar char="ü"/>
            </a:pPr>
            <a:r>
              <a:rPr lang="en-US" sz="3000" dirty="0">
                <a:latin typeface="Source Sans Pro" panose="020B0503030403020204" pitchFamily="34" charset="0"/>
                <a:ea typeface="Source Sans Pro" panose="020B0503030403020204" pitchFamily="34" charset="0"/>
              </a:rPr>
              <a:t>An analysis of ERAS data by comparing descriptive statistics from these recruitment seasons: </a:t>
            </a:r>
          </a:p>
          <a:p>
            <a:pPr lvl="2" indent="0"/>
            <a:r>
              <a:rPr lang="en-US" sz="3000" dirty="0">
                <a:latin typeface="Source Sans Pro" panose="020B0503030403020204" pitchFamily="34" charset="0"/>
                <a:ea typeface="Source Sans Pro" panose="020B0503030403020204" pitchFamily="34" charset="0"/>
              </a:rPr>
              <a:t> Pre-Intervention: 2016-17 and  2017-18</a:t>
            </a:r>
          </a:p>
          <a:p>
            <a:pPr lvl="2" indent="0"/>
            <a:r>
              <a:rPr lang="en-US" sz="3000" dirty="0">
                <a:latin typeface="Source Sans Pro" panose="020B0503030403020204" pitchFamily="34" charset="0"/>
                <a:ea typeface="Source Sans Pro" panose="020B0503030403020204" pitchFamily="34" charset="0"/>
              </a:rPr>
              <a:t> Post-Intervention: 2018-2019 and 2019-20 (preliminary) </a:t>
            </a:r>
          </a:p>
          <a:p>
            <a:pPr marL="0" indent="0">
              <a:buNone/>
            </a:pPr>
            <a:endParaRPr lang="en-US" dirty="0"/>
          </a:p>
        </p:txBody>
      </p:sp>
    </p:spTree>
    <p:extLst>
      <p:ext uri="{BB962C8B-B14F-4D97-AF65-F5344CB8AC3E}">
        <p14:creationId xmlns:p14="http://schemas.microsoft.com/office/powerpoint/2010/main" val="67605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F79A6-1438-4CD0-903C-C811F500638F}"/>
              </a:ext>
            </a:extLst>
          </p:cNvPr>
          <p:cNvPicPr>
            <a:picLocks noChangeAspect="1"/>
          </p:cNvPicPr>
          <p:nvPr/>
        </p:nvPicPr>
        <p:blipFill rotWithShape="1">
          <a:blip r:embed="rId2"/>
          <a:srcRect r="1" b="3417"/>
          <a:stretch/>
        </p:blipFill>
        <p:spPr>
          <a:xfrm>
            <a:off x="-1" y="0"/>
            <a:ext cx="12192001" cy="7094808"/>
          </a:xfrm>
          <a:prstGeom prst="rect">
            <a:avLst/>
          </a:prstGeom>
        </p:spPr>
      </p:pic>
      <p:sp>
        <p:nvSpPr>
          <p:cNvPr id="2" name="Title 1">
            <a:extLst>
              <a:ext uri="{FF2B5EF4-FFF2-40B4-BE49-F238E27FC236}">
                <a16:creationId xmlns:a16="http://schemas.microsoft.com/office/drawing/2014/main" id="{E87A6D16-64A3-4F43-B292-86BFE11F234F}"/>
              </a:ext>
            </a:extLst>
          </p:cNvPr>
          <p:cNvSpPr>
            <a:spLocks noGrp="1"/>
          </p:cNvSpPr>
          <p:nvPr>
            <p:ph type="title"/>
          </p:nvPr>
        </p:nvSpPr>
        <p:spPr>
          <a:xfrm>
            <a:off x="4829674" y="6176963"/>
            <a:ext cx="2532649" cy="810126"/>
          </a:xfrm>
          <a:solidFill>
            <a:schemeClr val="bg1"/>
          </a:solidFill>
        </p:spPr>
        <p:txBody>
          <a:bodyPr/>
          <a:lstStyle/>
          <a:p>
            <a:r>
              <a:rPr lang="en-US" b="1" dirty="0"/>
              <a:t>Outcomes</a:t>
            </a:r>
          </a:p>
        </p:txBody>
      </p:sp>
    </p:spTree>
    <p:extLst>
      <p:ext uri="{BB962C8B-B14F-4D97-AF65-F5344CB8AC3E}">
        <p14:creationId xmlns:p14="http://schemas.microsoft.com/office/powerpoint/2010/main" val="1832618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B8D0DFE-1C24-4787-B456-13B55D3C5AF2}"/>
              </a:ext>
            </a:extLst>
          </p:cNvPr>
          <p:cNvGraphicFramePr>
            <a:graphicFrameLocks/>
          </p:cNvGraphicFramePr>
          <p:nvPr>
            <p:extLst>
              <p:ext uri="{D42A27DB-BD31-4B8C-83A1-F6EECF244321}">
                <p14:modId xmlns:p14="http://schemas.microsoft.com/office/powerpoint/2010/main" val="1867074458"/>
              </p:ext>
            </p:extLst>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2E8A3C8F-1021-4AF7-B854-77EFA2BE22B8}"/>
              </a:ext>
            </a:extLst>
          </p:cNvPr>
          <p:cNvCxnSpPr>
            <a:cxnSpLocks/>
          </p:cNvCxnSpPr>
          <p:nvPr/>
        </p:nvCxnSpPr>
        <p:spPr>
          <a:xfrm>
            <a:off x="6096000" y="1403498"/>
            <a:ext cx="1" cy="4062523"/>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451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FCA3484-F560-431C-829D-EB6EAD6BE726}"/>
              </a:ext>
            </a:extLst>
          </p:cNvPr>
          <p:cNvGraphicFramePr>
            <a:graphicFrameLocks/>
          </p:cNvGraphicFramePr>
          <p:nvPr>
            <p:extLst>
              <p:ext uri="{D42A27DB-BD31-4B8C-83A1-F6EECF244321}">
                <p14:modId xmlns:p14="http://schemas.microsoft.com/office/powerpoint/2010/main" val="3058802458"/>
              </p:ext>
            </p:extLst>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E1D37414-7929-4E0E-807C-5956424DF75A}"/>
              </a:ext>
            </a:extLst>
          </p:cNvPr>
          <p:cNvCxnSpPr>
            <a:cxnSpLocks/>
          </p:cNvCxnSpPr>
          <p:nvPr/>
        </p:nvCxnSpPr>
        <p:spPr>
          <a:xfrm>
            <a:off x="6096000" y="1403498"/>
            <a:ext cx="1" cy="4062523"/>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6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F3DA102-2CE8-4088-8E28-5F1DE6CEFCDB}"/>
              </a:ext>
            </a:extLst>
          </p:cNvPr>
          <p:cNvGraphicFramePr>
            <a:graphicFrameLocks/>
          </p:cNvGraphicFramePr>
          <p:nvPr>
            <p:extLst>
              <p:ext uri="{D42A27DB-BD31-4B8C-83A1-F6EECF244321}">
                <p14:modId xmlns:p14="http://schemas.microsoft.com/office/powerpoint/2010/main" val="1715400193"/>
              </p:ext>
            </p:extLst>
          </p:nvPr>
        </p:nvGraphicFramePr>
        <p:xfrm>
          <a:off x="1477925" y="329608"/>
          <a:ext cx="9356651" cy="61562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1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5928-B3F4-45E2-88DD-3983F8E51016}"/>
              </a:ext>
            </a:extLst>
          </p:cNvPr>
          <p:cNvSpPr>
            <a:spLocks noGrp="1"/>
          </p:cNvSpPr>
          <p:nvPr>
            <p:ph type="title"/>
          </p:nvPr>
        </p:nvSpPr>
        <p:spPr>
          <a:xfrm>
            <a:off x="5945578" y="38016"/>
            <a:ext cx="5314536" cy="1325563"/>
          </a:xfrm>
        </p:spPr>
        <p:txBody>
          <a:bodyPr>
            <a:normAutofit/>
          </a:bodyPr>
          <a:lstStyle/>
          <a:p>
            <a:r>
              <a:rPr lang="en-US" dirty="0"/>
              <a:t>Next Steps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sitting at a zoo&#10;&#10;Description automatically generated">
            <a:extLst>
              <a:ext uri="{FF2B5EF4-FFF2-40B4-BE49-F238E27FC236}">
                <a16:creationId xmlns:a16="http://schemas.microsoft.com/office/drawing/2014/main" id="{AB1FE7E2-8B2A-41E9-B705-091B888D8C89}"/>
              </a:ext>
            </a:extLst>
          </p:cNvPr>
          <p:cNvPicPr>
            <a:picLocks noChangeAspect="1"/>
          </p:cNvPicPr>
          <p:nvPr/>
        </p:nvPicPr>
        <p:blipFill rotWithShape="1">
          <a:blip r:embed="rId3">
            <a:extLst>
              <a:ext uri="{28A0092B-C50C-407E-A947-70E740481C1C}">
                <a14:useLocalDpi xmlns:a14="http://schemas.microsoft.com/office/drawing/2010/main" val="0"/>
              </a:ext>
            </a:extLst>
          </a:blip>
          <a:srcRect l="21282" r="6545"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E4DE31BF-0A18-406B-9B59-B08784831A2D}"/>
              </a:ext>
            </a:extLst>
          </p:cNvPr>
          <p:cNvSpPr>
            <a:spLocks noGrp="1"/>
          </p:cNvSpPr>
          <p:nvPr>
            <p:ph idx="1"/>
          </p:nvPr>
        </p:nvSpPr>
        <p:spPr>
          <a:xfrm>
            <a:off x="5823285" y="1363579"/>
            <a:ext cx="6368716" cy="4291359"/>
          </a:xfrm>
        </p:spPr>
        <p:txBody>
          <a:bodyPr anchor="t">
            <a:noAutofit/>
          </a:bodyPr>
          <a:lstStyle/>
          <a:p>
            <a:r>
              <a:rPr lang="en-US" dirty="0"/>
              <a:t>Highlight our diversity even more by developing a video for our website and a document for interviewees that describes our diversity: </a:t>
            </a:r>
            <a:r>
              <a:rPr lang="en-US" dirty="0">
                <a:ea typeface="+mn-lt"/>
                <a:cs typeface="+mn-lt"/>
                <a:hlinkClick r:id="rId4"/>
              </a:rPr>
              <a:t>Diversity Video</a:t>
            </a:r>
            <a:endParaRPr lang="en-US" dirty="0">
              <a:cs typeface="Calibri"/>
            </a:endParaRPr>
          </a:p>
          <a:p>
            <a:r>
              <a:rPr lang="en-US" dirty="0"/>
              <a:t>Incorporate holistic review into our processes for faculty recruitment and acting intern selection</a:t>
            </a:r>
          </a:p>
          <a:p>
            <a:pPr marL="0" indent="0">
              <a:buNone/>
            </a:pPr>
            <a:endParaRPr lang="en-US" dirty="0">
              <a:cs typeface="Calibri" panose="020F0502020204030204"/>
            </a:endParaRPr>
          </a:p>
          <a:p>
            <a:pPr marL="0" indent="0">
              <a:buNone/>
            </a:pPr>
            <a:r>
              <a:rPr lang="en-US" dirty="0"/>
              <a:t>And… (surprise!)</a:t>
            </a:r>
          </a:p>
          <a:p>
            <a:r>
              <a:rPr lang="en-US" dirty="0"/>
              <a:t>Revamp our recruitment process to be completely virtual!</a:t>
            </a:r>
          </a:p>
        </p:txBody>
      </p:sp>
    </p:spTree>
    <p:extLst>
      <p:ext uri="{BB962C8B-B14F-4D97-AF65-F5344CB8AC3E}">
        <p14:creationId xmlns:p14="http://schemas.microsoft.com/office/powerpoint/2010/main" val="415102118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90D6-11AF-4EBC-BBC0-9C32B518A605}"/>
              </a:ext>
            </a:extLst>
          </p:cNvPr>
          <p:cNvSpPr>
            <a:spLocks noGrp="1"/>
          </p:cNvSpPr>
          <p:nvPr>
            <p:ph type="title"/>
          </p:nvPr>
        </p:nvSpPr>
        <p:spPr/>
        <p:txBody>
          <a:bodyPr/>
          <a:lstStyle/>
          <a:p>
            <a:r>
              <a:rPr lang="en-US" dirty="0"/>
              <a:t>AAMC Holistic Review Resources</a:t>
            </a:r>
          </a:p>
        </p:txBody>
      </p:sp>
      <p:sp>
        <p:nvSpPr>
          <p:cNvPr id="3" name="Content Placeholder 2">
            <a:extLst>
              <a:ext uri="{FF2B5EF4-FFF2-40B4-BE49-F238E27FC236}">
                <a16:creationId xmlns:a16="http://schemas.microsoft.com/office/drawing/2014/main" id="{C352EDCF-279B-4EDE-85D2-96C331A558C9}"/>
              </a:ext>
            </a:extLst>
          </p:cNvPr>
          <p:cNvSpPr>
            <a:spLocks noGrp="1"/>
          </p:cNvSpPr>
          <p:nvPr>
            <p:ph idx="1"/>
          </p:nvPr>
        </p:nvSpPr>
        <p:spPr/>
        <p:txBody>
          <a:bodyPr>
            <a:noAutofit/>
          </a:bodyPr>
          <a:lstStyle/>
          <a:p>
            <a:r>
              <a:rPr lang="en-US" sz="1600" dirty="0"/>
              <a:t>The COVID-19 pandemic has caused dramatic and disruptive changes to all aspects of medical education. AAMC's Holistic Review team has </a:t>
            </a:r>
            <a:r>
              <a:rPr lang="en-US" sz="1600" u="sng" dirty="0">
                <a:hlinkClick r:id="rId2" tooltip="https://www.aamc.org/services/member-capacity-building/holistic-review"/>
              </a:rPr>
              <a:t>curated resources and tools</a:t>
            </a:r>
            <a:r>
              <a:rPr lang="en-US" sz="1600" dirty="0"/>
              <a:t> to help program directors navigate resident selection during this challenging time.</a:t>
            </a:r>
          </a:p>
          <a:p>
            <a:r>
              <a:rPr lang="en-US" sz="1600" b="1" dirty="0"/>
              <a:t>Tools and Resource links:</a:t>
            </a:r>
            <a:br>
              <a:rPr lang="en-US" sz="1600" dirty="0"/>
            </a:br>
            <a:r>
              <a:rPr lang="en-US" sz="1600" u="sng" dirty="0">
                <a:hlinkClick r:id="rId3" tooltip="https://vimeo.com/414625110/b3db3b9700"/>
              </a:rPr>
              <a:t>Overview of the Holistic Review Framework</a:t>
            </a:r>
            <a:r>
              <a:rPr lang="en-US" sz="1600" dirty="0"/>
              <a:t> - This 8-minute video will introduce you to the conceptual underpinnings of holistic review as applied to graduate medical education. </a:t>
            </a:r>
            <a:br>
              <a:rPr lang="en-US" sz="1600" dirty="0"/>
            </a:br>
            <a:br>
              <a:rPr lang="en-US" sz="1600" dirty="0"/>
            </a:br>
            <a:r>
              <a:rPr lang="en-US" sz="1600" dirty="0"/>
              <a:t>Activity 1: Applicant Criteria Identification and Prioritization - This activity will help you to "widen the lens" through which you assess residents by identifying and ranking the mission-driven Experiences, Attributes, Competencies, and Metrics (EACMs) that would add value to your program (Word document).</a:t>
            </a:r>
            <a:br>
              <a:rPr lang="en-US" sz="1600" dirty="0"/>
            </a:br>
            <a:br>
              <a:rPr lang="en-US" sz="1600" dirty="0"/>
            </a:br>
            <a:r>
              <a:rPr lang="en-US" sz="1600" u="sng" dirty="0">
                <a:hlinkClick r:id="rId4" tooltip="https://vimeo.com/414625853/506a6671c3"/>
              </a:rPr>
              <a:t>Application of Holistic Principles in Resident Selection</a:t>
            </a:r>
            <a:r>
              <a:rPr lang="en-US" sz="1600" dirty="0"/>
              <a:t> - This 4-minute video will help you to think through the elements of the resident selection process you can control and those you can influence and how Holistic Review can be applied to resident selection.</a:t>
            </a:r>
            <a:br>
              <a:rPr lang="en-US" sz="1600" dirty="0"/>
            </a:br>
            <a:br>
              <a:rPr lang="en-US" sz="1600" dirty="0"/>
            </a:br>
            <a:r>
              <a:rPr lang="en-US" sz="1600" dirty="0"/>
              <a:t>Activity 2: Applying Holistic Review to Resident Selection - This activity will help you define your high-priority criteria and assess if your recruitment materials and selection processes reflect your priorities (Word document).</a:t>
            </a:r>
            <a:br>
              <a:rPr lang="en-US" sz="1600" dirty="0"/>
            </a:br>
            <a:br>
              <a:rPr lang="en-US" sz="1600" dirty="0"/>
            </a:br>
            <a:r>
              <a:rPr lang="en-US" sz="1600" u="sng" dirty="0">
                <a:hlinkClick r:id="rId5" tooltip="https://www.aamc.org/system/files/2020-05/aa-member-capacity-building-holistic-review-transcript-activities-GME-050420.pdf"/>
              </a:rPr>
              <a:t>Overview and Application of the Holistic Review Framework to GME Selection</a:t>
            </a:r>
            <a:r>
              <a:rPr lang="en-US" sz="1600" dirty="0"/>
              <a:t> - This resource is a compilation of all the above if you would prefer to read the content rather than watch the videos (PDF).</a:t>
            </a:r>
            <a:br>
              <a:rPr lang="en-US" sz="1600" dirty="0"/>
            </a:br>
            <a:endParaRPr lang="en-US" sz="1600" dirty="0"/>
          </a:p>
        </p:txBody>
      </p:sp>
    </p:spTree>
    <p:extLst>
      <p:ext uri="{BB962C8B-B14F-4D97-AF65-F5344CB8AC3E}">
        <p14:creationId xmlns:p14="http://schemas.microsoft.com/office/powerpoint/2010/main" val="338404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936A-53CB-47B1-92B5-A0C1DC1FD921}"/>
              </a:ext>
            </a:extLst>
          </p:cNvPr>
          <p:cNvSpPr>
            <a:spLocks noGrp="1"/>
          </p:cNvSpPr>
          <p:nvPr>
            <p:ph type="title"/>
          </p:nvPr>
        </p:nvSpPr>
        <p:spPr>
          <a:xfrm>
            <a:off x="6417733" y="490537"/>
            <a:ext cx="5291663" cy="1628775"/>
          </a:xfrm>
        </p:spPr>
        <p:txBody>
          <a:bodyPr anchor="b">
            <a:normAutofit/>
          </a:bodyPr>
          <a:lstStyle/>
          <a:p>
            <a:r>
              <a:rPr lang="en-US" sz="4000"/>
              <a:t>Learning Objectives</a:t>
            </a:r>
          </a:p>
        </p:txBody>
      </p:sp>
      <p:sp>
        <p:nvSpPr>
          <p:cNvPr id="3" name="Content Placeholder 2">
            <a:extLst>
              <a:ext uri="{FF2B5EF4-FFF2-40B4-BE49-F238E27FC236}">
                <a16:creationId xmlns:a16="http://schemas.microsoft.com/office/drawing/2014/main" id="{C3B97C98-74DD-470C-BED4-150CB7EAF781}"/>
              </a:ext>
            </a:extLst>
          </p:cNvPr>
          <p:cNvSpPr>
            <a:spLocks noGrp="1"/>
          </p:cNvSpPr>
          <p:nvPr>
            <p:ph idx="1"/>
          </p:nvPr>
        </p:nvSpPr>
        <p:spPr>
          <a:xfrm>
            <a:off x="6417734" y="2614612"/>
            <a:ext cx="5291663" cy="3752849"/>
          </a:xfrm>
        </p:spPr>
        <p:txBody>
          <a:bodyPr>
            <a:normAutofit fontScale="92500" lnSpcReduction="20000"/>
          </a:bodyPr>
          <a:lstStyle/>
          <a:p>
            <a:pPr marL="0" indent="0">
              <a:buNone/>
            </a:pPr>
            <a:r>
              <a:rPr lang="en-US" dirty="0"/>
              <a:t>Attendees will be able to…</a:t>
            </a:r>
          </a:p>
          <a:p>
            <a:pPr marL="514350" indent="-514350">
              <a:buFont typeface="+mj-lt"/>
              <a:buAutoNum type="arabicPeriod"/>
            </a:pPr>
            <a:r>
              <a:rPr lang="en-US" dirty="0"/>
              <a:t>Identify simple innovations their residency could implement to recruit more diverse residents. </a:t>
            </a:r>
          </a:p>
          <a:p>
            <a:pPr marL="514350" indent="-514350">
              <a:buFont typeface="+mj-lt"/>
              <a:buAutoNum type="arabicPeriod"/>
            </a:pPr>
            <a:r>
              <a:rPr lang="en-US" dirty="0"/>
              <a:t>Consider methods for defining and measuring diversity within a residency. </a:t>
            </a:r>
          </a:p>
          <a:p>
            <a:pPr marL="514350" indent="-514350">
              <a:buFont typeface="+mj-lt"/>
              <a:buAutoNum type="arabicPeriod"/>
            </a:pPr>
            <a:r>
              <a:rPr lang="en-US" dirty="0"/>
              <a:t>Consider how their own program’s ERAs data can be used to provide objective measures of residency diversity over time. </a:t>
            </a:r>
          </a:p>
          <a:p>
            <a:endParaRPr lang="en-US" sz="1800" dirty="0"/>
          </a:p>
        </p:txBody>
      </p:sp>
      <p:pic>
        <p:nvPicPr>
          <p:cNvPr id="5" name="Picture 4" descr="A person standing in front of a mirror posing for the camera&#10;&#10;Description automatically generated">
            <a:extLst>
              <a:ext uri="{FF2B5EF4-FFF2-40B4-BE49-F238E27FC236}">
                <a16:creationId xmlns:a16="http://schemas.microsoft.com/office/drawing/2014/main" id="{F39168FA-47E2-4D40-AB85-C86DBE864084}"/>
              </a:ext>
            </a:extLst>
          </p:cNvPr>
          <p:cNvPicPr>
            <a:picLocks noChangeAspect="1"/>
          </p:cNvPicPr>
          <p:nvPr/>
        </p:nvPicPr>
        <p:blipFill rotWithShape="1">
          <a:blip r:embed="rId3">
            <a:extLst>
              <a:ext uri="{28A0092B-C50C-407E-A947-70E740481C1C}">
                <a14:useLocalDpi xmlns:a14="http://schemas.microsoft.com/office/drawing/2010/main" val="0"/>
              </a:ext>
            </a:extLst>
          </a:blip>
          <a:srcRect l="16780" r="2387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289329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691D-CD07-475C-A773-614AA4F603A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6F12F6C-D311-4B66-B6D0-C6B7BF229F19}"/>
              </a:ext>
            </a:extLst>
          </p:cNvPr>
          <p:cNvSpPr>
            <a:spLocks noGrp="1"/>
          </p:cNvSpPr>
          <p:nvPr>
            <p:ph idx="1"/>
          </p:nvPr>
        </p:nvSpPr>
        <p:spPr>
          <a:xfrm>
            <a:off x="838200" y="1424572"/>
            <a:ext cx="10515600" cy="4351338"/>
          </a:xfrm>
        </p:spPr>
        <p:txBody>
          <a:bodyPr>
            <a:noAutofit/>
          </a:bodyPr>
          <a:lstStyle/>
          <a:p>
            <a:pPr marL="514350" indent="-514350">
              <a:buFont typeface="+mj-lt"/>
              <a:buAutoNum type="arabicPeriod"/>
            </a:pPr>
            <a:r>
              <a:rPr lang="en-US" sz="2600" dirty="0"/>
              <a:t>Bourke, J. (2016). </a:t>
            </a:r>
            <a:r>
              <a:rPr lang="en-US" sz="2600" i="1" dirty="0"/>
              <a:t>Which Two Heads are Better Than One?: How Diverse Teams Create Breakthrough Ideas and Make Smarter Decisions</a:t>
            </a:r>
            <a:r>
              <a:rPr lang="en-US" sz="2600" dirty="0"/>
              <a:t>. Australian Institute of Company Directors.</a:t>
            </a:r>
          </a:p>
          <a:p>
            <a:pPr marL="514350" indent="-514350">
              <a:buFont typeface="+mj-lt"/>
              <a:buAutoNum type="arabicPeriod"/>
            </a:pPr>
            <a:r>
              <a:rPr lang="en-US" sz="2600" dirty="0"/>
              <a:t>Chin, M. H., Clarke, A. R., </a:t>
            </a:r>
            <a:r>
              <a:rPr lang="en-US" sz="2600" dirty="0" err="1"/>
              <a:t>Nocon</a:t>
            </a:r>
            <a:r>
              <a:rPr lang="en-US" sz="2600" dirty="0"/>
              <a:t>, R. S., Casey, A. A., </a:t>
            </a:r>
            <a:r>
              <a:rPr lang="en-US" sz="2600" dirty="0" err="1"/>
              <a:t>Goddu</a:t>
            </a:r>
            <a:r>
              <a:rPr lang="en-US" sz="2600" dirty="0"/>
              <a:t>, A. P., </a:t>
            </a:r>
            <a:r>
              <a:rPr lang="en-US" sz="2600" dirty="0" err="1"/>
              <a:t>Keesecker</a:t>
            </a:r>
            <a:r>
              <a:rPr lang="en-US" sz="2600" dirty="0"/>
              <a:t>, N. M., &amp; Cook, S. C. (2012). A roadmap and best practices for organizations to reduce racial and ethnic disparities in health care. </a:t>
            </a:r>
            <a:r>
              <a:rPr lang="en-US" sz="2600" i="1" dirty="0"/>
              <a:t>Journal of general internal medicine</a:t>
            </a:r>
            <a:r>
              <a:rPr lang="en-US" sz="2600" dirty="0"/>
              <a:t>, </a:t>
            </a:r>
            <a:r>
              <a:rPr lang="en-US" sz="2600" i="1" dirty="0"/>
              <a:t>27</a:t>
            </a:r>
            <a:r>
              <a:rPr lang="en-US" sz="2600" dirty="0"/>
              <a:t>(8), 992-1000.</a:t>
            </a:r>
          </a:p>
          <a:p>
            <a:pPr marL="514350" indent="-514350">
              <a:buFont typeface="+mj-lt"/>
              <a:buAutoNum type="arabicPeriod"/>
            </a:pPr>
            <a:r>
              <a:rPr lang="en-US" sz="2600" dirty="0"/>
              <a:t>Page, S. E. (2019). </a:t>
            </a:r>
            <a:r>
              <a:rPr lang="en-US" sz="2600" i="1" dirty="0"/>
              <a:t>The diversity bonus: How great teams pay off in the knowledge economy</a:t>
            </a:r>
            <a:r>
              <a:rPr lang="en-US" sz="2600" dirty="0"/>
              <a:t> (Vol. 5). Princeton University Press. </a:t>
            </a:r>
          </a:p>
          <a:p>
            <a:pPr marL="514350" indent="-514350">
              <a:buFont typeface="+mj-lt"/>
              <a:buAutoNum type="arabicPeriod"/>
            </a:pPr>
            <a:r>
              <a:rPr lang="en-US" sz="2600" dirty="0"/>
              <a:t>ACGME, ACGME Common Program Requirements (Residency), Effective July 1 2019, Retrieved October 9, 2019 (</a:t>
            </a:r>
            <a:r>
              <a:rPr lang="en-US" sz="2600" u="sng" dirty="0">
                <a:hlinkClick r:id="rId2"/>
              </a:rPr>
              <a:t>https://www.acgme.org/Portals/0/PFAssets/ProgramRequirements/CPRResidency2019.pdf</a:t>
            </a:r>
            <a:r>
              <a:rPr lang="en-US" sz="2600" dirty="0"/>
              <a:t>). </a:t>
            </a:r>
          </a:p>
        </p:txBody>
      </p:sp>
    </p:spTree>
    <p:extLst>
      <p:ext uri="{BB962C8B-B14F-4D97-AF65-F5344CB8AC3E}">
        <p14:creationId xmlns:p14="http://schemas.microsoft.com/office/powerpoint/2010/main" val="214642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AFFC-BA76-4B69-93E4-36D45606C31C}"/>
              </a:ext>
            </a:extLst>
          </p:cNvPr>
          <p:cNvSpPr>
            <a:spLocks noGrp="1"/>
          </p:cNvSpPr>
          <p:nvPr>
            <p:ph type="title"/>
          </p:nvPr>
        </p:nvSpPr>
        <p:spPr/>
        <p:txBody>
          <a:bodyPr/>
          <a:lstStyle/>
          <a:p>
            <a:r>
              <a:rPr lang="en-US" dirty="0"/>
              <a:t>Discussion: Please answer in the chat!</a:t>
            </a:r>
          </a:p>
        </p:txBody>
      </p:sp>
      <p:sp>
        <p:nvSpPr>
          <p:cNvPr id="3" name="Content Placeholder 2">
            <a:extLst>
              <a:ext uri="{FF2B5EF4-FFF2-40B4-BE49-F238E27FC236}">
                <a16:creationId xmlns:a16="http://schemas.microsoft.com/office/drawing/2014/main" id="{EDCD3EA4-65B3-4BDC-AA70-E2B0B339E615}"/>
              </a:ext>
            </a:extLst>
          </p:cNvPr>
          <p:cNvSpPr>
            <a:spLocks noGrp="1"/>
          </p:cNvSpPr>
          <p:nvPr>
            <p:ph idx="1"/>
          </p:nvPr>
        </p:nvSpPr>
        <p:spPr/>
        <p:txBody>
          <a:bodyPr/>
          <a:lstStyle/>
          <a:p>
            <a:r>
              <a:rPr lang="en-US" dirty="0"/>
              <a:t>What modifications is your program considering for this year’s recruitment season? </a:t>
            </a:r>
          </a:p>
          <a:p>
            <a:r>
              <a:rPr lang="en-US" dirty="0"/>
              <a:t>How might these modifications impact applicants from diverse backgrounds? </a:t>
            </a:r>
          </a:p>
        </p:txBody>
      </p:sp>
    </p:spTree>
    <p:extLst>
      <p:ext uri="{BB962C8B-B14F-4D97-AF65-F5344CB8AC3E}">
        <p14:creationId xmlns:p14="http://schemas.microsoft.com/office/powerpoint/2010/main" val="21904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57A7-577F-4890-BF7A-C897F47B9D9E}"/>
              </a:ext>
            </a:extLst>
          </p:cNvPr>
          <p:cNvSpPr>
            <a:spLocks noGrp="1"/>
          </p:cNvSpPr>
          <p:nvPr>
            <p:ph type="title"/>
          </p:nvPr>
        </p:nvSpPr>
        <p:spPr>
          <a:xfrm>
            <a:off x="6417733" y="490537"/>
            <a:ext cx="5291663" cy="1628775"/>
          </a:xfrm>
        </p:spPr>
        <p:txBody>
          <a:bodyPr anchor="b">
            <a:normAutofit/>
          </a:bodyPr>
          <a:lstStyle/>
          <a:p>
            <a:r>
              <a:rPr lang="en-US" sz="4000" dirty="0"/>
              <a:t>Background: Why? </a:t>
            </a:r>
          </a:p>
        </p:txBody>
      </p:sp>
      <p:sp>
        <p:nvSpPr>
          <p:cNvPr id="3" name="Content Placeholder 2">
            <a:extLst>
              <a:ext uri="{FF2B5EF4-FFF2-40B4-BE49-F238E27FC236}">
                <a16:creationId xmlns:a16="http://schemas.microsoft.com/office/drawing/2014/main" id="{F7C6ADEF-B600-4131-BF35-260E7B24426D}"/>
              </a:ext>
            </a:extLst>
          </p:cNvPr>
          <p:cNvSpPr>
            <a:spLocks noGrp="1"/>
          </p:cNvSpPr>
          <p:nvPr>
            <p:ph idx="1"/>
          </p:nvPr>
        </p:nvSpPr>
        <p:spPr>
          <a:xfrm>
            <a:off x="6417734" y="2614612"/>
            <a:ext cx="5291663" cy="3752849"/>
          </a:xfrm>
        </p:spPr>
        <p:txBody>
          <a:bodyPr>
            <a:normAutofit/>
          </a:bodyPr>
          <a:lstStyle/>
          <a:p>
            <a:pPr marL="0" indent="0">
              <a:buNone/>
            </a:pPr>
            <a:r>
              <a:rPr lang="en-US" dirty="0">
                <a:ea typeface="Source Sans Pro" panose="020B0503030403020204" pitchFamily="34" charset="0"/>
              </a:rPr>
              <a:t>Studies show that </a:t>
            </a:r>
            <a:r>
              <a:rPr lang="en-US" b="1" dirty="0">
                <a:ea typeface="Source Sans Pro" panose="020B0503030403020204" pitchFamily="34" charset="0"/>
              </a:rPr>
              <a:t>a more diverse workforce</a:t>
            </a:r>
            <a:r>
              <a:rPr lang="en-US" dirty="0">
                <a:ea typeface="Source Sans Pro" panose="020B0503030403020204" pitchFamily="34" charset="0"/>
              </a:rPr>
              <a:t> </a:t>
            </a:r>
            <a:r>
              <a:rPr lang="en-US" i="1" dirty="0">
                <a:ea typeface="Source Sans Pro" panose="020B0503030403020204" pitchFamily="34" charset="0"/>
              </a:rPr>
              <a:t>enhances team function </a:t>
            </a:r>
            <a:r>
              <a:rPr lang="en-US" dirty="0">
                <a:ea typeface="Source Sans Pro" panose="020B0503030403020204" pitchFamily="34" charset="0"/>
              </a:rPr>
              <a:t>and the </a:t>
            </a:r>
            <a:r>
              <a:rPr lang="en-US" i="1" dirty="0">
                <a:ea typeface="Source Sans Pro" panose="020B0503030403020204" pitchFamily="34" charset="0"/>
              </a:rPr>
              <a:t>quality of patient care</a:t>
            </a:r>
          </a:p>
          <a:p>
            <a:pPr marL="0" indent="0">
              <a:buNone/>
            </a:pPr>
            <a:r>
              <a:rPr lang="en-US" dirty="0">
                <a:ea typeface="Source Sans Pro" panose="020B0503030403020204" pitchFamily="34" charset="0"/>
              </a:rPr>
              <a:t>ACGME requirements</a:t>
            </a:r>
          </a:p>
          <a:p>
            <a:pPr marL="0" indent="0">
              <a:buNone/>
            </a:pPr>
            <a:r>
              <a:rPr lang="en-US" dirty="0">
                <a:ea typeface="Source Sans Pro" panose="020B0503030403020204" pitchFamily="34" charset="0"/>
              </a:rPr>
              <a:t>AAMC’s Holistic Review Model</a:t>
            </a:r>
          </a:p>
          <a:p>
            <a:pPr marL="0" indent="0">
              <a:buNone/>
            </a:pPr>
            <a:endParaRPr lang="en-US" sz="1800" dirty="0">
              <a:latin typeface="Source Sans Pro" panose="020B0503030403020204" pitchFamily="34" charset="0"/>
              <a:ea typeface="Source Sans Pro" panose="020B0503030403020204" pitchFamily="34" charset="0"/>
            </a:endParaRPr>
          </a:p>
        </p:txBody>
      </p:sp>
      <p:pic>
        <p:nvPicPr>
          <p:cNvPr id="9" name="Picture 8" descr="A person in a kitchen&#10;&#10;Description automatically generated">
            <a:extLst>
              <a:ext uri="{FF2B5EF4-FFF2-40B4-BE49-F238E27FC236}">
                <a16:creationId xmlns:a16="http://schemas.microsoft.com/office/drawing/2014/main" id="{6CD0E6DD-8E5B-49CC-B181-A17E83F58481}"/>
              </a:ext>
            </a:extLst>
          </p:cNvPr>
          <p:cNvPicPr>
            <a:picLocks noChangeAspect="1"/>
          </p:cNvPicPr>
          <p:nvPr/>
        </p:nvPicPr>
        <p:blipFill rotWithShape="1">
          <a:blip r:embed="rId3">
            <a:extLst>
              <a:ext uri="{28A0092B-C50C-407E-A947-70E740481C1C}">
                <a14:useLocalDpi xmlns:a14="http://schemas.microsoft.com/office/drawing/2010/main" val="0"/>
              </a:ext>
            </a:extLst>
          </a:blip>
          <a:srcRect l="29543" r="11109"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20223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6361-1C6E-480F-9D56-3B8B37BE7691}"/>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BC5626E3-36DB-418A-92D8-BCC286934406}"/>
              </a:ext>
            </a:extLst>
          </p:cNvPr>
          <p:cNvSpPr>
            <a:spLocks noGrp="1"/>
          </p:cNvSpPr>
          <p:nvPr>
            <p:ph idx="1"/>
          </p:nvPr>
        </p:nvSpPr>
        <p:spPr/>
        <p:txBody>
          <a:bodyPr/>
          <a:lstStyle/>
          <a:p>
            <a:endParaRPr lang="en-US"/>
          </a:p>
        </p:txBody>
      </p:sp>
      <p:sp>
        <p:nvSpPr>
          <p:cNvPr id="4" name="Speech Bubble: Rectangle with Corners Rounded 3">
            <a:extLst>
              <a:ext uri="{FF2B5EF4-FFF2-40B4-BE49-F238E27FC236}">
                <a16:creationId xmlns:a16="http://schemas.microsoft.com/office/drawing/2014/main" id="{07EEC365-4696-4039-9CB4-5091237C812C}"/>
              </a:ext>
            </a:extLst>
          </p:cNvPr>
          <p:cNvSpPr/>
          <p:nvPr/>
        </p:nvSpPr>
        <p:spPr>
          <a:xfrm>
            <a:off x="838200" y="1825625"/>
            <a:ext cx="9622010" cy="2485785"/>
          </a:xfrm>
          <a:prstGeom prst="wedgeRoundRectCallout">
            <a:avLst>
              <a:gd name="adj1" fmla="val -12243"/>
              <a:gd name="adj2" fmla="val 68700"/>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US" sz="2800" dirty="0"/>
              <a:t>Residencies must engage in practices that focus on mission-driven, ongoing, systematic recruitment and retention of a diverse and inclusive workforce of residents, fellows, faculty members, senior administrative staff members, and other relevant members of its academic community.</a:t>
            </a:r>
          </a:p>
        </p:txBody>
      </p:sp>
      <p:pic>
        <p:nvPicPr>
          <p:cNvPr id="5" name="Picture 2" descr="ACGME">
            <a:extLst>
              <a:ext uri="{FF2B5EF4-FFF2-40B4-BE49-F238E27FC236}">
                <a16:creationId xmlns:a16="http://schemas.microsoft.com/office/drawing/2014/main" id="{2B26A139-7AF7-40E7-A286-A4EAD01B5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4872861"/>
            <a:ext cx="5837409" cy="130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443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B8F558-184C-47B8-880F-36D81DAFC2D1}"/>
              </a:ext>
            </a:extLst>
          </p:cNvPr>
          <p:cNvPicPr>
            <a:picLocks noChangeAspect="1"/>
          </p:cNvPicPr>
          <p:nvPr/>
        </p:nvPicPr>
        <p:blipFill>
          <a:blip r:embed="rId3"/>
          <a:stretch>
            <a:fillRect/>
          </a:stretch>
        </p:blipFill>
        <p:spPr>
          <a:xfrm>
            <a:off x="0" y="4557712"/>
            <a:ext cx="4600575" cy="2300288"/>
          </a:xfrm>
          <a:prstGeom prst="rect">
            <a:avLst/>
          </a:prstGeom>
        </p:spPr>
      </p:pic>
      <p:sp>
        <p:nvSpPr>
          <p:cNvPr id="2" name="Title 1">
            <a:extLst>
              <a:ext uri="{FF2B5EF4-FFF2-40B4-BE49-F238E27FC236}">
                <a16:creationId xmlns:a16="http://schemas.microsoft.com/office/drawing/2014/main" id="{DB022BE7-75A1-43C8-85EF-95C9EC0F128E}"/>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072A8073-3D30-4A3E-AC7B-BD1A1077123F}"/>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peech Bubble: Rectangle with Corners Rounded 3">
            <a:extLst>
              <a:ext uri="{FF2B5EF4-FFF2-40B4-BE49-F238E27FC236}">
                <a16:creationId xmlns:a16="http://schemas.microsoft.com/office/drawing/2014/main" id="{49E64A48-50E1-41F5-BB28-B110D6D2B50F}"/>
              </a:ext>
            </a:extLst>
          </p:cNvPr>
          <p:cNvSpPr/>
          <p:nvPr/>
        </p:nvSpPr>
        <p:spPr>
          <a:xfrm>
            <a:off x="2184400" y="1595201"/>
            <a:ext cx="8704118" cy="2962511"/>
          </a:xfrm>
          <a:prstGeom prst="wedgeRoundRectCallout">
            <a:avLst>
              <a:gd name="adj1" fmla="val -34750"/>
              <a:gd name="adj2" fmla="val 66743"/>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US" sz="2800" b="1" dirty="0">
                <a:ea typeface="Source Sans Pro" panose="020B0503030403020204" pitchFamily="34" charset="0"/>
              </a:rPr>
              <a:t>Holistic review </a:t>
            </a:r>
            <a:r>
              <a:rPr lang="en-US" sz="2800" dirty="0">
                <a:ea typeface="Source Sans Pro" panose="020B0503030403020204" pitchFamily="34" charset="0"/>
              </a:rPr>
              <a:t>is a flexible, individualized way of assessing an applicant’s capabilities by which balanced consideration is given to experiences, attributes, and academic metrics (E-A-M) and, when considered in combination, how the individual might contribute value as a medical [trainee] and future physician.</a:t>
            </a:r>
          </a:p>
        </p:txBody>
      </p:sp>
    </p:spTree>
    <p:extLst>
      <p:ext uri="{BB962C8B-B14F-4D97-AF65-F5344CB8AC3E}">
        <p14:creationId xmlns:p14="http://schemas.microsoft.com/office/powerpoint/2010/main" val="362608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3687-CAE5-4E15-A3B6-A98145E58125}"/>
              </a:ext>
            </a:extLst>
          </p:cNvPr>
          <p:cNvSpPr>
            <a:spLocks noGrp="1"/>
          </p:cNvSpPr>
          <p:nvPr>
            <p:ph type="title"/>
          </p:nvPr>
        </p:nvSpPr>
        <p:spPr>
          <a:xfrm>
            <a:off x="6417733" y="490537"/>
            <a:ext cx="5291663" cy="1628775"/>
          </a:xfrm>
        </p:spPr>
        <p:txBody>
          <a:bodyPr anchor="b">
            <a:normAutofit/>
          </a:bodyPr>
          <a:lstStyle/>
          <a:p>
            <a:r>
              <a:rPr lang="en-US" sz="4000" dirty="0"/>
              <a:t>Goal = Match a more diverse residency class</a:t>
            </a:r>
          </a:p>
        </p:txBody>
      </p:sp>
      <p:sp>
        <p:nvSpPr>
          <p:cNvPr id="3" name="Content Placeholder 2">
            <a:extLst>
              <a:ext uri="{FF2B5EF4-FFF2-40B4-BE49-F238E27FC236}">
                <a16:creationId xmlns:a16="http://schemas.microsoft.com/office/drawing/2014/main" id="{2B7F64E4-0375-4D60-B91F-37E44C73D8CD}"/>
              </a:ext>
            </a:extLst>
          </p:cNvPr>
          <p:cNvSpPr>
            <a:spLocks noGrp="1"/>
          </p:cNvSpPr>
          <p:nvPr>
            <p:ph idx="1"/>
          </p:nvPr>
        </p:nvSpPr>
        <p:spPr>
          <a:xfrm>
            <a:off x="6417734" y="2614612"/>
            <a:ext cx="5291663" cy="3752849"/>
          </a:xfrm>
        </p:spPr>
        <p:txBody>
          <a:bodyPr>
            <a:normAutofit fontScale="92500"/>
          </a:bodyPr>
          <a:lstStyle/>
          <a:p>
            <a:pPr marL="0" indent="0">
              <a:buNone/>
            </a:pPr>
            <a:r>
              <a:rPr lang="en-US" dirty="0"/>
              <a:t>Our definition of diversity: </a:t>
            </a:r>
          </a:p>
          <a:p>
            <a:pPr marL="0" indent="0">
              <a:buNone/>
            </a:pPr>
            <a:r>
              <a:rPr lang="en-US" dirty="0"/>
              <a:t>First, residents of races traditionally underrepresented in medicine (URM: Blacks, Mexican-Americans, Native Americans [American Indians, Alaska Natives, and Native Hawaiians], and mainland Puerto Ricans.)</a:t>
            </a:r>
          </a:p>
          <a:p>
            <a:pPr marL="0" indent="0">
              <a:buNone/>
            </a:pPr>
            <a:r>
              <a:rPr lang="en-US" dirty="0"/>
              <a:t>Secondarily People of Color (POC), meaning non-white. </a:t>
            </a:r>
          </a:p>
          <a:p>
            <a:pPr marL="0" indent="0">
              <a:buNone/>
            </a:pPr>
            <a:endParaRPr lang="en-US" sz="1800" dirty="0"/>
          </a:p>
        </p:txBody>
      </p:sp>
      <p:pic>
        <p:nvPicPr>
          <p:cNvPr id="5" name="Picture 4" descr="A group of people posing for a photo&#10;&#10;Description automatically generated">
            <a:extLst>
              <a:ext uri="{FF2B5EF4-FFF2-40B4-BE49-F238E27FC236}">
                <a16:creationId xmlns:a16="http://schemas.microsoft.com/office/drawing/2014/main" id="{C4F8E8BF-501B-4CC7-BBEA-8E7E36B44E0B}"/>
              </a:ext>
            </a:extLst>
          </p:cNvPr>
          <p:cNvPicPr>
            <a:picLocks noChangeAspect="1"/>
          </p:cNvPicPr>
          <p:nvPr/>
        </p:nvPicPr>
        <p:blipFill rotWithShape="1">
          <a:blip r:embed="rId3">
            <a:extLst>
              <a:ext uri="{28A0092B-C50C-407E-A947-70E740481C1C}">
                <a14:useLocalDpi xmlns:a14="http://schemas.microsoft.com/office/drawing/2010/main" val="0"/>
              </a:ext>
            </a:extLst>
          </a:blip>
          <a:srcRect l="16581" r="22738"/>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9214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B072-E50C-4944-A846-C2172E7A8023}"/>
              </a:ext>
            </a:extLst>
          </p:cNvPr>
          <p:cNvSpPr>
            <a:spLocks noGrp="1"/>
          </p:cNvSpPr>
          <p:nvPr>
            <p:ph type="title"/>
          </p:nvPr>
        </p:nvSpPr>
        <p:spPr>
          <a:xfrm>
            <a:off x="6417733" y="490537"/>
            <a:ext cx="5291663" cy="1628775"/>
          </a:xfrm>
        </p:spPr>
        <p:txBody>
          <a:bodyPr anchor="b">
            <a:normAutofit/>
          </a:bodyPr>
          <a:lstStyle/>
          <a:p>
            <a:r>
              <a:rPr lang="en-US" sz="4000" dirty="0"/>
              <a:t>Innovations </a:t>
            </a:r>
            <a:br>
              <a:rPr lang="en-US" sz="4000" dirty="0"/>
            </a:br>
            <a:r>
              <a:rPr lang="en-US" sz="2800" dirty="0"/>
              <a:t>(2018-19 season)</a:t>
            </a:r>
          </a:p>
        </p:txBody>
      </p:sp>
      <p:sp>
        <p:nvSpPr>
          <p:cNvPr id="3" name="Content Placeholder 2">
            <a:extLst>
              <a:ext uri="{FF2B5EF4-FFF2-40B4-BE49-F238E27FC236}">
                <a16:creationId xmlns:a16="http://schemas.microsoft.com/office/drawing/2014/main" id="{0F12F783-AC7C-45E0-B8D6-2A3DF3E91C3E}"/>
              </a:ext>
            </a:extLst>
          </p:cNvPr>
          <p:cNvSpPr>
            <a:spLocks noGrp="1"/>
          </p:cNvSpPr>
          <p:nvPr>
            <p:ph idx="1"/>
          </p:nvPr>
        </p:nvSpPr>
        <p:spPr>
          <a:xfrm>
            <a:off x="6417734" y="2614612"/>
            <a:ext cx="5291663" cy="3752849"/>
          </a:xfrm>
        </p:spPr>
        <p:txBody>
          <a:bodyPr>
            <a:noAutofit/>
          </a:bodyPr>
          <a:lstStyle/>
          <a:p>
            <a:pPr marL="514350" indent="-514350">
              <a:buFont typeface="+mj-lt"/>
              <a:buAutoNum type="arabicPeriod"/>
            </a:pPr>
            <a:r>
              <a:rPr lang="en-US" dirty="0"/>
              <a:t>Changes to initial application review </a:t>
            </a:r>
          </a:p>
          <a:p>
            <a:pPr marL="514350" indent="-514350">
              <a:buFont typeface="+mj-lt"/>
              <a:buAutoNum type="arabicPeriod"/>
            </a:pPr>
            <a:r>
              <a:rPr lang="en-US" dirty="0"/>
              <a:t>Guest lecture and workshop </a:t>
            </a:r>
          </a:p>
          <a:p>
            <a:pPr marL="514350" indent="-514350">
              <a:buFont typeface="+mj-lt"/>
              <a:buAutoNum type="arabicPeriod"/>
            </a:pPr>
            <a:r>
              <a:rPr lang="en-US" dirty="0"/>
              <a:t>Interviewer training</a:t>
            </a:r>
          </a:p>
          <a:p>
            <a:pPr marL="514350" indent="-514350">
              <a:buFont typeface="+mj-lt"/>
              <a:buAutoNum type="arabicPeriod"/>
            </a:pPr>
            <a:r>
              <a:rPr lang="en-US" dirty="0"/>
              <a:t>Interview evaluation rubric </a:t>
            </a:r>
          </a:p>
          <a:p>
            <a:pPr marL="514350" indent="-514350">
              <a:buFont typeface="+mj-lt"/>
              <a:buAutoNum type="arabicPeriod"/>
            </a:pPr>
            <a:r>
              <a:rPr lang="en-US" dirty="0"/>
              <a:t>Improved marketing materials </a:t>
            </a:r>
          </a:p>
          <a:p>
            <a:pPr marL="514350" indent="-514350">
              <a:buFont typeface="+mj-lt"/>
              <a:buAutoNum type="arabicPeriod"/>
            </a:pPr>
            <a:r>
              <a:rPr lang="en-US" dirty="0"/>
              <a:t>Second Look for Minority Scholars event</a:t>
            </a:r>
          </a:p>
        </p:txBody>
      </p:sp>
      <p:pic>
        <p:nvPicPr>
          <p:cNvPr id="5" name="Picture 4" descr="A group of people posing for the camera&#10;&#10;Description automatically generated">
            <a:extLst>
              <a:ext uri="{FF2B5EF4-FFF2-40B4-BE49-F238E27FC236}">
                <a16:creationId xmlns:a16="http://schemas.microsoft.com/office/drawing/2014/main" id="{06E3BCE1-AF73-439C-A804-6AA962A023BC}"/>
              </a:ext>
            </a:extLst>
          </p:cNvPr>
          <p:cNvPicPr>
            <a:picLocks noChangeAspect="1"/>
          </p:cNvPicPr>
          <p:nvPr/>
        </p:nvPicPr>
        <p:blipFill rotWithShape="1">
          <a:blip r:embed="rId3">
            <a:extLst>
              <a:ext uri="{28A0092B-C50C-407E-A947-70E740481C1C}">
                <a14:useLocalDpi xmlns:a14="http://schemas.microsoft.com/office/drawing/2010/main" val="0"/>
              </a:ext>
            </a:extLst>
          </a:blip>
          <a:srcRect l="1819" r="31500"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433097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B072-E50C-4944-A846-C2172E7A8023}"/>
              </a:ext>
            </a:extLst>
          </p:cNvPr>
          <p:cNvSpPr>
            <a:spLocks noGrp="1"/>
          </p:cNvSpPr>
          <p:nvPr>
            <p:ph type="title"/>
          </p:nvPr>
        </p:nvSpPr>
        <p:spPr>
          <a:xfrm>
            <a:off x="643467" y="321734"/>
            <a:ext cx="10905066" cy="1135737"/>
          </a:xfrm>
        </p:spPr>
        <p:txBody>
          <a:bodyPr>
            <a:normAutofit/>
          </a:bodyPr>
          <a:lstStyle/>
          <a:p>
            <a:r>
              <a:rPr lang="en-US" sz="3600" dirty="0"/>
              <a:t>Changes to initial application review</a:t>
            </a:r>
          </a:p>
        </p:txBody>
      </p:sp>
      <p:sp>
        <p:nvSpPr>
          <p:cNvPr id="3" name="Content Placeholder 2">
            <a:extLst>
              <a:ext uri="{FF2B5EF4-FFF2-40B4-BE49-F238E27FC236}">
                <a16:creationId xmlns:a16="http://schemas.microsoft.com/office/drawing/2014/main" id="{0F12F783-AC7C-45E0-B8D6-2A3DF3E91C3E}"/>
              </a:ext>
            </a:extLst>
          </p:cNvPr>
          <p:cNvSpPr>
            <a:spLocks noGrp="1"/>
          </p:cNvSpPr>
          <p:nvPr>
            <p:ph idx="1"/>
          </p:nvPr>
        </p:nvSpPr>
        <p:spPr>
          <a:xfrm>
            <a:off x="643467" y="1457471"/>
            <a:ext cx="10905066" cy="4393982"/>
          </a:xfrm>
        </p:spPr>
        <p:txBody>
          <a:bodyPr>
            <a:normAutofit/>
          </a:bodyPr>
          <a:lstStyle/>
          <a:p>
            <a:r>
              <a:rPr lang="en-US" dirty="0"/>
              <a:t>Blinding reviewers to applicant photos, </a:t>
            </a:r>
          </a:p>
          <a:p>
            <a:r>
              <a:rPr lang="en-US" dirty="0"/>
              <a:t>Using a formal rubric, and </a:t>
            </a:r>
          </a:p>
          <a:p>
            <a:r>
              <a:rPr lang="en-US" dirty="0"/>
              <a:t>Training reviewers</a:t>
            </a:r>
          </a:p>
        </p:txBody>
      </p:sp>
      <p:pic>
        <p:nvPicPr>
          <p:cNvPr id="31" name="Picture 30">
            <a:extLst>
              <a:ext uri="{FF2B5EF4-FFF2-40B4-BE49-F238E27FC236}">
                <a16:creationId xmlns:a16="http://schemas.microsoft.com/office/drawing/2014/main" id="{117C71B3-6F1B-49BD-8A5F-DC21EDDCE040}"/>
              </a:ext>
            </a:extLst>
          </p:cNvPr>
          <p:cNvPicPr>
            <a:picLocks noChangeAspect="1"/>
          </p:cNvPicPr>
          <p:nvPr/>
        </p:nvPicPr>
        <p:blipFill rotWithShape="1">
          <a:blip r:embed="rId3">
            <a:alphaModFix amt="35000"/>
          </a:blip>
          <a:srcRect r="19972"/>
          <a:stretch/>
        </p:blipFill>
        <p:spPr>
          <a:xfrm>
            <a:off x="3866147" y="2307081"/>
            <a:ext cx="8325853" cy="4681656"/>
          </a:xfrm>
          <a:prstGeom prst="rect">
            <a:avLst/>
          </a:prstGeom>
        </p:spPr>
      </p:pic>
    </p:spTree>
    <p:extLst>
      <p:ext uri="{BB962C8B-B14F-4D97-AF65-F5344CB8AC3E}">
        <p14:creationId xmlns:p14="http://schemas.microsoft.com/office/powerpoint/2010/main" val="3204465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B072-E50C-4944-A846-C2172E7A8023}"/>
              </a:ext>
            </a:extLst>
          </p:cNvPr>
          <p:cNvSpPr>
            <a:spLocks noGrp="1"/>
          </p:cNvSpPr>
          <p:nvPr>
            <p:ph type="title"/>
          </p:nvPr>
        </p:nvSpPr>
        <p:spPr>
          <a:xfrm>
            <a:off x="6530028" y="-199273"/>
            <a:ext cx="5291663" cy="1628775"/>
          </a:xfrm>
        </p:spPr>
        <p:txBody>
          <a:bodyPr anchor="b">
            <a:normAutofit/>
          </a:bodyPr>
          <a:lstStyle/>
          <a:p>
            <a:r>
              <a:rPr lang="en-US" sz="4000" dirty="0"/>
              <a:t>Training</a:t>
            </a:r>
          </a:p>
        </p:txBody>
      </p:sp>
      <p:pic>
        <p:nvPicPr>
          <p:cNvPr id="4" name="Picture 3">
            <a:extLst>
              <a:ext uri="{FF2B5EF4-FFF2-40B4-BE49-F238E27FC236}">
                <a16:creationId xmlns:a16="http://schemas.microsoft.com/office/drawing/2014/main" id="{D4ED5938-B91C-4CF9-AC2C-DD9032142570}"/>
              </a:ext>
            </a:extLst>
          </p:cNvPr>
          <p:cNvPicPr>
            <a:picLocks noChangeAspect="1"/>
          </p:cNvPicPr>
          <p:nvPr/>
        </p:nvPicPr>
        <p:blipFill rotWithShape="1">
          <a:blip r:embed="rId3"/>
          <a:srcRect l="13869" r="26783"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F12F783-AC7C-45E0-B8D6-2A3DF3E91C3E}"/>
              </a:ext>
            </a:extLst>
          </p:cNvPr>
          <p:cNvSpPr>
            <a:spLocks noGrp="1"/>
          </p:cNvSpPr>
          <p:nvPr>
            <p:ph idx="1"/>
          </p:nvPr>
        </p:nvSpPr>
        <p:spPr>
          <a:xfrm>
            <a:off x="6417733" y="1924802"/>
            <a:ext cx="5291663" cy="3752849"/>
          </a:xfrm>
        </p:spPr>
        <p:txBody>
          <a:bodyPr>
            <a:noAutofit/>
          </a:bodyPr>
          <a:lstStyle/>
          <a:p>
            <a:pPr marL="514350" indent="-514350">
              <a:buFont typeface="+mj-lt"/>
              <a:buAutoNum type="arabicPeriod"/>
            </a:pPr>
            <a:r>
              <a:rPr lang="en-US" dirty="0"/>
              <a:t>Training for application reviewers on common biases</a:t>
            </a:r>
          </a:p>
          <a:p>
            <a:pPr marL="514350" indent="-514350">
              <a:buFont typeface="+mj-lt"/>
              <a:buAutoNum type="arabicPeriod"/>
            </a:pPr>
            <a:r>
              <a:rPr lang="en-US" dirty="0"/>
              <a:t>Guest lecture and workshop led by Jessica Guh, MD, Swedish Family Medicine Residency at Cherry Hill</a:t>
            </a:r>
          </a:p>
          <a:p>
            <a:pPr marL="514350" indent="-514350">
              <a:buFont typeface="+mj-lt"/>
              <a:buAutoNum type="arabicPeriod"/>
            </a:pPr>
            <a:r>
              <a:rPr lang="en-US" dirty="0"/>
              <a:t>Training for all interviewers about holistic review, biases common in interviewing, and using our new interview rubric</a:t>
            </a:r>
          </a:p>
        </p:txBody>
      </p:sp>
    </p:spTree>
    <p:extLst>
      <p:ext uri="{BB962C8B-B14F-4D97-AF65-F5344CB8AC3E}">
        <p14:creationId xmlns:p14="http://schemas.microsoft.com/office/powerpoint/2010/main" val="3755242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38</TotalTime>
  <Words>1160</Words>
  <Application>Microsoft Office PowerPoint</Application>
  <PresentationFormat>Widescreen</PresentationFormat>
  <Paragraphs>114</Paragraphs>
  <Slides>21</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Source Sans Pro</vt:lpstr>
      <vt:lpstr>Wingdings</vt:lpstr>
      <vt:lpstr>Office Theme</vt:lpstr>
      <vt:lpstr>Innovating the Resident Recruitment Process to Increase Workforce Diversity</vt:lpstr>
      <vt:lpstr>Learning Objectives</vt:lpstr>
      <vt:lpstr>Background: Why? </vt:lpstr>
      <vt:lpstr>Background</vt:lpstr>
      <vt:lpstr>Background</vt:lpstr>
      <vt:lpstr>Goal = Match a more diverse residency class</vt:lpstr>
      <vt:lpstr>Innovations  (2018-19 season)</vt:lpstr>
      <vt:lpstr>Changes to initial application review</vt:lpstr>
      <vt:lpstr>Training</vt:lpstr>
      <vt:lpstr>Interview Evaluation Rubric</vt:lpstr>
      <vt:lpstr>Improved marketing materials highlighting our diversity</vt:lpstr>
      <vt:lpstr>Second Look for Minority Scholars</vt:lpstr>
      <vt:lpstr>Evaluation Methods</vt:lpstr>
      <vt:lpstr>Outcomes</vt:lpstr>
      <vt:lpstr>PowerPoint Presentation</vt:lpstr>
      <vt:lpstr>PowerPoint Presentation</vt:lpstr>
      <vt:lpstr>PowerPoint Presentation</vt:lpstr>
      <vt:lpstr>Next Steps</vt:lpstr>
      <vt:lpstr>AAMC Holistic Review Resources</vt:lpstr>
      <vt:lpstr>References</vt:lpstr>
      <vt:lpstr>Discussion: Please answer in the chat!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Innovating the Resident Recruitment Process to Increase Workforce Diversity</dc:title>
  <dc:creator>Amelia Challender</dc:creator>
  <cp:lastModifiedBy>Amelia Challender</cp:lastModifiedBy>
  <cp:revision>5</cp:revision>
  <dcterms:created xsi:type="dcterms:W3CDTF">2020-05-14T20:50:44Z</dcterms:created>
  <dcterms:modified xsi:type="dcterms:W3CDTF">2020-05-14T21:29:02Z</dcterms:modified>
</cp:coreProperties>
</file>