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63" r:id="rId3"/>
    <p:sldId id="257" r:id="rId4"/>
    <p:sldId id="258" r:id="rId5"/>
    <p:sldId id="262" r:id="rId6"/>
    <p:sldId id="264" r:id="rId7"/>
    <p:sldId id="265" r:id="rId8"/>
    <p:sldId id="266" r:id="rId9"/>
    <p:sldId id="267" r:id="rId10"/>
    <p:sldId id="268" r:id="rId11"/>
    <p:sldId id="269" r:id="rId12"/>
    <p:sldId id="270" r:id="rId13"/>
    <p:sldId id="259" r:id="rId14"/>
    <p:sldId id="261" r:id="rId15"/>
    <p:sldId id="26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100" d="100"/>
          <a:sy n="100" d="100"/>
        </p:scale>
        <p:origin x="301"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25D7B-EEB1-4834-9D47-F84835EE8BF3}" type="datetimeFigureOut">
              <a:rPr lang="en-US" smtClean="0"/>
              <a:t>5/12/2020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806BE-319C-4890-90DF-1862CBF59BA4}" type="slidenum">
              <a:rPr lang="en-US" smtClean="0"/>
              <a:t>‹#›</a:t>
            </a:fld>
            <a:endParaRPr lang="en-US"/>
          </a:p>
        </p:txBody>
      </p:sp>
    </p:spTree>
    <p:extLst>
      <p:ext uri="{BB962C8B-B14F-4D97-AF65-F5344CB8AC3E}">
        <p14:creationId xmlns:p14="http://schemas.microsoft.com/office/powerpoint/2010/main" val="231495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806BE-319C-4890-90DF-1862CBF59BA4}" type="slidenum">
              <a:rPr lang="en-US" smtClean="0"/>
              <a:t>1</a:t>
            </a:fld>
            <a:endParaRPr lang="en-US"/>
          </a:p>
        </p:txBody>
      </p:sp>
    </p:spTree>
    <p:extLst>
      <p:ext uri="{BB962C8B-B14F-4D97-AF65-F5344CB8AC3E}">
        <p14:creationId xmlns:p14="http://schemas.microsoft.com/office/powerpoint/2010/main" val="3211113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Rocky Mountain Research Forum</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AE563-E520-47AC-B647-181E2B18097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66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Rocky Mountain Research Forum</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AE563-E520-47AC-B647-181E2B180974}" type="slidenum">
              <a:rPr lang="en-US" smtClean="0"/>
              <a:t>‹#›</a:t>
            </a:fld>
            <a:endParaRPr lang="en-US"/>
          </a:p>
        </p:txBody>
      </p:sp>
    </p:spTree>
    <p:extLst>
      <p:ext uri="{BB962C8B-B14F-4D97-AF65-F5344CB8AC3E}">
        <p14:creationId xmlns:p14="http://schemas.microsoft.com/office/powerpoint/2010/main" val="246636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Rocky Mountain Research Forum</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AE563-E520-47AC-B647-181E2B180974}" type="slidenum">
              <a:rPr lang="en-US" smtClean="0"/>
              <a:t>‹#›</a:t>
            </a:fld>
            <a:endParaRPr lang="en-US"/>
          </a:p>
        </p:txBody>
      </p:sp>
      <p:sp>
        <p:nvSpPr>
          <p:cNvPr id="9" name="Rectangle 8">
            <a:extLst>
              <a:ext uri="{FF2B5EF4-FFF2-40B4-BE49-F238E27FC236}">
                <a16:creationId xmlns:a16="http://schemas.microsoft.com/office/drawing/2014/main" id="{3B28C302-EBB5-48BC-987B-5FA8D3A3B636}"/>
              </a:ext>
            </a:extLst>
          </p:cNvPr>
          <p:cNvSpPr/>
          <p:nvPr userDrawn="1"/>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123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Rocky Mountain Research Forum</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AE563-E520-47AC-B647-181E2B180974}" type="slidenum">
              <a:rPr lang="en-US" smtClean="0"/>
              <a:t>‹#›</a:t>
            </a:fld>
            <a:endParaRPr lang="en-US"/>
          </a:p>
        </p:txBody>
      </p:sp>
    </p:spTree>
    <p:extLst>
      <p:ext uri="{BB962C8B-B14F-4D97-AF65-F5344CB8AC3E}">
        <p14:creationId xmlns:p14="http://schemas.microsoft.com/office/powerpoint/2010/main" val="224045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Rocky Mountain Research Forum</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AE563-E520-47AC-B647-181E2B18097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94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Rocky Mountain Research Forum</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AAE563-E520-47AC-B647-181E2B180974}" type="slidenum">
              <a:rPr lang="en-US" smtClean="0"/>
              <a:t>‹#›</a:t>
            </a:fld>
            <a:endParaRPr lang="en-US"/>
          </a:p>
        </p:txBody>
      </p:sp>
    </p:spTree>
    <p:extLst>
      <p:ext uri="{BB962C8B-B14F-4D97-AF65-F5344CB8AC3E}">
        <p14:creationId xmlns:p14="http://schemas.microsoft.com/office/powerpoint/2010/main" val="48392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Rocky Mountain Research Forum</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AAE563-E520-47AC-B647-181E2B180974}" type="slidenum">
              <a:rPr lang="en-US" smtClean="0"/>
              <a:t>‹#›</a:t>
            </a:fld>
            <a:endParaRPr lang="en-US"/>
          </a:p>
        </p:txBody>
      </p:sp>
    </p:spTree>
    <p:extLst>
      <p:ext uri="{BB962C8B-B14F-4D97-AF65-F5344CB8AC3E}">
        <p14:creationId xmlns:p14="http://schemas.microsoft.com/office/powerpoint/2010/main" val="349300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Rocky Mountain Research Forum</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AAE563-E520-47AC-B647-181E2B180974}" type="slidenum">
              <a:rPr lang="en-US" smtClean="0"/>
              <a:t>‹#›</a:t>
            </a:fld>
            <a:endParaRPr lang="en-US"/>
          </a:p>
        </p:txBody>
      </p:sp>
    </p:spTree>
    <p:extLst>
      <p:ext uri="{BB962C8B-B14F-4D97-AF65-F5344CB8AC3E}">
        <p14:creationId xmlns:p14="http://schemas.microsoft.com/office/powerpoint/2010/main" val="1120607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Rocky Mountain Research Forum</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A7AAE563-E520-47AC-B647-181E2B180974}" type="slidenum">
              <a:rPr lang="en-US" smtClean="0"/>
              <a:t>‹#›</a:t>
            </a:fld>
            <a:endParaRPr lang="en-US"/>
          </a:p>
        </p:txBody>
      </p:sp>
      <p:sp>
        <p:nvSpPr>
          <p:cNvPr id="10" name="Rectangle 9">
            <a:extLst>
              <a:ext uri="{FF2B5EF4-FFF2-40B4-BE49-F238E27FC236}">
                <a16:creationId xmlns:a16="http://schemas.microsoft.com/office/drawing/2014/main" id="{EE4585F3-3B8B-48BA-8C05-4546541B50BF}"/>
              </a:ext>
            </a:extLst>
          </p:cNvPr>
          <p:cNvSpPr/>
          <p:nvPr userDrawn="1"/>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413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Rocky Mountain Research Forum</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7AAE563-E520-47AC-B647-181E2B180974}" type="slidenum">
              <a:rPr lang="en-US" smtClean="0"/>
              <a:t>‹#›</a:t>
            </a:fld>
            <a:endParaRPr lang="en-US"/>
          </a:p>
        </p:txBody>
      </p:sp>
    </p:spTree>
    <p:extLst>
      <p:ext uri="{BB962C8B-B14F-4D97-AF65-F5344CB8AC3E}">
        <p14:creationId xmlns:p14="http://schemas.microsoft.com/office/powerpoint/2010/main" val="311238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043321-F934-4299-9750-8710105AE05D}"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AAE563-E520-47AC-B647-181E2B180974}" type="slidenum">
              <a:rPr lang="en-US" smtClean="0"/>
              <a:t>‹#›</a:t>
            </a:fld>
            <a:endParaRPr lang="en-US"/>
          </a:p>
        </p:txBody>
      </p:sp>
      <p:sp>
        <p:nvSpPr>
          <p:cNvPr id="10" name="Date Placeholder 3">
            <a:extLst>
              <a:ext uri="{FF2B5EF4-FFF2-40B4-BE49-F238E27FC236}">
                <a16:creationId xmlns:a16="http://schemas.microsoft.com/office/drawing/2014/main" id="{8F83A567-2A0E-406E-BE38-63F2F7EEE300}"/>
              </a:ext>
            </a:extLst>
          </p:cNvPr>
          <p:cNvSpPr txBox="1">
            <a:spLocks/>
          </p:cNvSpPr>
          <p:nvPr userDrawn="1"/>
        </p:nvSpPr>
        <p:spPr>
          <a:xfrm>
            <a:off x="591017" y="6459787"/>
            <a:ext cx="4248615" cy="365125"/>
          </a:xfrm>
          <a:prstGeom prst="rect">
            <a:avLst/>
          </a:prstGeom>
        </p:spPr>
        <p:txBody>
          <a:bodyPr vert="horz" lIns="68580" tIns="34290" rIns="68580" bIns="34290" rtlCol="0" anchor="ctr"/>
          <a:lstStyle>
            <a:defPPr>
              <a:defRPr lang="en-US"/>
            </a:defPPr>
            <a:lvl1pPr marL="0" algn="l" defTabSz="914400" rtl="0" eaLnBrk="1" latinLnBrk="0" hangingPunct="1">
              <a:defRPr sz="2000" kern="1200">
                <a:solidFill>
                  <a:srgbClr val="FFFFFF"/>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t>Rocky Mountain Research Forum</a:t>
            </a:r>
          </a:p>
        </p:txBody>
      </p:sp>
    </p:spTree>
    <p:extLst>
      <p:ext uri="{BB962C8B-B14F-4D97-AF65-F5344CB8AC3E}">
        <p14:creationId xmlns:p14="http://schemas.microsoft.com/office/powerpoint/2010/main" val="253052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Rocky Mountain Research Forum</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7AAE563-E520-47AC-B647-181E2B18097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0488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amandamullen@centura.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magj.com/PDFs/Durbable%20power.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600" dirty="0">
                <a:solidFill>
                  <a:schemeClr val="tx1"/>
                </a:solidFill>
                <a:latin typeface="Garamond"/>
                <a:ea typeface="ＭＳ Ｐゴシック"/>
              </a:rPr>
              <a:t>Like a rock: Ethical Challenges in the Medical Management of </a:t>
            </a:r>
            <a:br>
              <a:rPr lang="en-US" sz="3600" dirty="0">
                <a:solidFill>
                  <a:schemeClr val="tx1"/>
                </a:solidFill>
                <a:latin typeface="Garamond"/>
                <a:ea typeface="ＭＳ Ｐゴシック"/>
              </a:rPr>
            </a:br>
            <a:r>
              <a:rPr lang="en-US" sz="3600" dirty="0">
                <a:solidFill>
                  <a:schemeClr val="tx1"/>
                </a:solidFill>
                <a:latin typeface="Garamond"/>
                <a:ea typeface="ＭＳ Ｐゴシック"/>
              </a:rPr>
              <a:t>a Unique Patient with Multiple Myeloma</a:t>
            </a:r>
            <a:endParaRPr lang="en-US" sz="3600" dirty="0">
              <a:solidFill>
                <a:schemeClr val="tx1"/>
              </a:solidFill>
              <a:ea typeface="ＭＳ Ｐゴシック"/>
            </a:endParaRPr>
          </a:p>
        </p:txBody>
      </p:sp>
      <p:sp>
        <p:nvSpPr>
          <p:cNvPr id="3" name="Subtitle 2"/>
          <p:cNvSpPr>
            <a:spLocks noGrp="1"/>
          </p:cNvSpPr>
          <p:nvPr>
            <p:ph type="subTitle" idx="1"/>
          </p:nvPr>
        </p:nvSpPr>
        <p:spPr/>
        <p:txBody>
          <a:bodyPr/>
          <a:lstStyle/>
          <a:p>
            <a:r>
              <a:rPr lang="en-US" dirty="0"/>
              <a:t>Amanda </a:t>
            </a:r>
            <a:r>
              <a:rPr lang="en-US" dirty="0" err="1"/>
              <a:t>mullen</a:t>
            </a:r>
            <a:r>
              <a:rPr lang="en-US" dirty="0"/>
              <a:t>, MD PGY2; Jacob Anderson, DO PGY2</a:t>
            </a:r>
          </a:p>
          <a:p>
            <a:r>
              <a:rPr lang="en-US" dirty="0"/>
              <a:t>Southern Colorado Family Medicine Residency program</a:t>
            </a:r>
          </a:p>
        </p:txBody>
      </p:sp>
      <p:sp>
        <p:nvSpPr>
          <p:cNvPr id="4" name="Date Placeholder 3"/>
          <p:cNvSpPr>
            <a:spLocks noGrp="1"/>
          </p:cNvSpPr>
          <p:nvPr>
            <p:ph type="dt" sz="half" idx="10"/>
          </p:nvPr>
        </p:nvSpPr>
        <p:spPr>
          <a:xfrm>
            <a:off x="2346961" y="6459787"/>
            <a:ext cx="2609352" cy="365125"/>
          </a:xfrm>
        </p:spPr>
        <p:txBody>
          <a:bodyPr/>
          <a:lstStyle/>
          <a:p>
            <a:r>
              <a:rPr lang="en-US" dirty="0"/>
              <a:t>Rocky Mountain Research Forum</a:t>
            </a:r>
          </a:p>
        </p:txBody>
      </p:sp>
    </p:spTree>
    <p:extLst>
      <p:ext uri="{BB962C8B-B14F-4D97-AF65-F5344CB8AC3E}">
        <p14:creationId xmlns:p14="http://schemas.microsoft.com/office/powerpoint/2010/main" val="23097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Colorado Next of Kin Law</a:t>
            </a:r>
          </a:p>
        </p:txBody>
      </p:sp>
      <p:sp>
        <p:nvSpPr>
          <p:cNvPr id="3" name="Content Placeholder 2"/>
          <p:cNvSpPr>
            <a:spLocks noGrp="1"/>
          </p:cNvSpPr>
          <p:nvPr>
            <p:ph idx="1"/>
          </p:nvPr>
        </p:nvSpPr>
        <p:spPr/>
        <p:txBody>
          <a:bodyPr/>
          <a:lstStyle/>
          <a:p>
            <a:pPr marL="0" indent="0">
              <a:buNone/>
            </a:pPr>
            <a:r>
              <a:rPr lang="en-US" dirty="0"/>
              <a:t>The state appoints a medical POA instead of assigning next of kin  </a:t>
            </a:r>
          </a:p>
          <a:p>
            <a:pPr marL="0" indent="0">
              <a:buNone/>
            </a:pPr>
            <a:endParaRPr lang="en-US" dirty="0"/>
          </a:p>
        </p:txBody>
      </p:sp>
      <p:sp>
        <p:nvSpPr>
          <p:cNvPr id="4" name="Date Placeholder 3"/>
          <p:cNvSpPr>
            <a:spLocks noGrp="1"/>
          </p:cNvSpPr>
          <p:nvPr>
            <p:ph type="dt" sz="half" idx="10"/>
          </p:nvPr>
        </p:nvSpPr>
        <p:spPr/>
        <p:txBody>
          <a:bodyPr/>
          <a:lstStyle/>
          <a:p>
            <a:r>
              <a:rPr lang="en-US"/>
              <a:t>Rocky Mountain Research Forum</a:t>
            </a:r>
            <a:endParaRPr lang="en-US" dirty="0"/>
          </a:p>
        </p:txBody>
      </p:sp>
      <p:pic>
        <p:nvPicPr>
          <p:cNvPr id="5" name="Picture 4"/>
          <p:cNvPicPr>
            <a:picLocks noChangeAspect="1"/>
          </p:cNvPicPr>
          <p:nvPr/>
        </p:nvPicPr>
        <p:blipFill>
          <a:blip r:embed="rId2"/>
          <a:stretch>
            <a:fillRect/>
          </a:stretch>
        </p:blipFill>
        <p:spPr>
          <a:xfrm>
            <a:off x="1097280" y="2462963"/>
            <a:ext cx="4758088" cy="2950015"/>
          </a:xfrm>
          <a:prstGeom prst="rect">
            <a:avLst/>
          </a:prstGeom>
        </p:spPr>
      </p:pic>
    </p:spTree>
    <p:extLst>
      <p:ext uri="{BB962C8B-B14F-4D97-AF65-F5344CB8AC3E}">
        <p14:creationId xmlns:p14="http://schemas.microsoft.com/office/powerpoint/2010/main" val="3704068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Disparities in the Transgender Community </a:t>
            </a:r>
          </a:p>
        </p:txBody>
      </p:sp>
      <p:sp>
        <p:nvSpPr>
          <p:cNvPr id="3" name="Content Placeholder 2"/>
          <p:cNvSpPr>
            <a:spLocks noGrp="1"/>
          </p:cNvSpPr>
          <p:nvPr>
            <p:ph idx="1"/>
          </p:nvPr>
        </p:nvSpPr>
        <p:spPr/>
        <p:txBody>
          <a:bodyPr/>
          <a:lstStyle/>
          <a:p>
            <a:r>
              <a:rPr lang="en-US" dirty="0">
                <a:solidFill>
                  <a:schemeClr val="tx1"/>
                </a:solidFill>
                <a:latin typeface="Century Gothic"/>
                <a:ea typeface="ＭＳ Ｐゴシック"/>
              </a:rPr>
              <a:t>“The priorities for research on barriers to transgender health care must include determination of the gaps in knowledge among the provider workforce across the range of training, potential interventions for those gaps, determination of indirect barriers like environment and stigma, and potential solutions to overcome those barriers.” </a:t>
            </a:r>
            <a:r>
              <a:rPr lang="en-US" i="1" dirty="0">
                <a:solidFill>
                  <a:schemeClr val="tx1"/>
                </a:solidFill>
                <a:latin typeface="Century Gothic"/>
                <a:ea typeface="ＭＳ Ｐゴシック"/>
              </a:rPr>
              <a:t>Safer et al., 2017</a:t>
            </a:r>
          </a:p>
          <a:p>
            <a:endParaRPr lang="en-US" dirty="0"/>
          </a:p>
        </p:txBody>
      </p:sp>
      <p:sp>
        <p:nvSpPr>
          <p:cNvPr id="4" name="Date Placeholder 3"/>
          <p:cNvSpPr>
            <a:spLocks noGrp="1"/>
          </p:cNvSpPr>
          <p:nvPr>
            <p:ph type="dt" sz="half" idx="10"/>
          </p:nvPr>
        </p:nvSpPr>
        <p:spPr/>
        <p:txBody>
          <a:bodyPr/>
          <a:lstStyle/>
          <a:p>
            <a:r>
              <a:rPr lang="en-US"/>
              <a:t>Rocky Mountain Research Forum</a:t>
            </a:r>
            <a:endParaRPr lang="en-US" dirty="0"/>
          </a:p>
        </p:txBody>
      </p:sp>
      <p:pic>
        <p:nvPicPr>
          <p:cNvPr id="5" name="Picture 4"/>
          <p:cNvPicPr>
            <a:picLocks noChangeAspect="1"/>
          </p:cNvPicPr>
          <p:nvPr/>
        </p:nvPicPr>
        <p:blipFill>
          <a:blip r:embed="rId2"/>
          <a:stretch>
            <a:fillRect/>
          </a:stretch>
        </p:blipFill>
        <p:spPr>
          <a:xfrm>
            <a:off x="3569551" y="3307876"/>
            <a:ext cx="4191541" cy="2561218"/>
          </a:xfrm>
          <a:prstGeom prst="rect">
            <a:avLst/>
          </a:prstGeom>
        </p:spPr>
      </p:pic>
    </p:spTree>
    <p:extLst>
      <p:ext uri="{BB962C8B-B14F-4D97-AF65-F5344CB8AC3E}">
        <p14:creationId xmlns:p14="http://schemas.microsoft.com/office/powerpoint/2010/main" val="1901344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Directions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Database for goals of care/POA</a:t>
            </a:r>
          </a:p>
          <a:p>
            <a:pPr>
              <a:buFont typeface="Arial" panose="020B0604020202020204" pitchFamily="34" charset="0"/>
              <a:buChar char="•"/>
            </a:pPr>
            <a:r>
              <a:rPr lang="en-US" dirty="0"/>
              <a:t> Mail out to all Colorado residents </a:t>
            </a:r>
          </a:p>
          <a:p>
            <a:pPr>
              <a:buFont typeface="Arial" panose="020B0604020202020204" pitchFamily="34" charset="0"/>
              <a:buChar char="•"/>
            </a:pP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a:t>Rocky Mountain Research Forum</a:t>
            </a:r>
            <a:endParaRPr lang="en-US" dirty="0"/>
          </a:p>
        </p:txBody>
      </p:sp>
      <p:pic>
        <p:nvPicPr>
          <p:cNvPr id="6" name="Picture 5"/>
          <p:cNvPicPr>
            <a:picLocks noChangeAspect="1"/>
          </p:cNvPicPr>
          <p:nvPr/>
        </p:nvPicPr>
        <p:blipFill>
          <a:blip r:embed="rId2"/>
          <a:stretch>
            <a:fillRect/>
          </a:stretch>
        </p:blipFill>
        <p:spPr>
          <a:xfrm>
            <a:off x="1097280" y="2711115"/>
            <a:ext cx="3761623" cy="2862343"/>
          </a:xfrm>
          <a:prstGeom prst="rect">
            <a:avLst/>
          </a:prstGeom>
        </p:spPr>
      </p:pic>
      <p:pic>
        <p:nvPicPr>
          <p:cNvPr id="8" name="Picture 7"/>
          <p:cNvPicPr>
            <a:picLocks noChangeAspect="1"/>
          </p:cNvPicPr>
          <p:nvPr/>
        </p:nvPicPr>
        <p:blipFill>
          <a:blip r:embed="rId3"/>
          <a:stretch>
            <a:fillRect/>
          </a:stretch>
        </p:blipFill>
        <p:spPr>
          <a:xfrm>
            <a:off x="5296301" y="2711115"/>
            <a:ext cx="2959052" cy="1972208"/>
          </a:xfrm>
          <a:prstGeom prst="rect">
            <a:avLst/>
          </a:prstGeom>
        </p:spPr>
      </p:pic>
    </p:spTree>
    <p:extLst>
      <p:ext uri="{BB962C8B-B14F-4D97-AF65-F5344CB8AC3E}">
        <p14:creationId xmlns:p14="http://schemas.microsoft.com/office/powerpoint/2010/main" val="4158116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Answers</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a:t>Rocky Mountain Research Forum</a:t>
            </a:r>
            <a:endParaRPr lang="en-US" dirty="0"/>
          </a:p>
        </p:txBody>
      </p:sp>
    </p:spTree>
    <p:extLst>
      <p:ext uri="{BB962C8B-B14F-4D97-AF65-F5344CB8AC3E}">
        <p14:creationId xmlns:p14="http://schemas.microsoft.com/office/powerpoint/2010/main" val="328808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pPr marL="0" indent="0">
              <a:buNone/>
            </a:pPr>
            <a:r>
              <a:rPr lang="en-US" dirty="0"/>
              <a:t>Amanda Mullen</a:t>
            </a:r>
          </a:p>
          <a:p>
            <a:pPr marL="0" indent="0">
              <a:buNone/>
            </a:pPr>
            <a:r>
              <a:rPr lang="en-US" dirty="0"/>
              <a:t>Email: </a:t>
            </a:r>
            <a:r>
              <a:rPr lang="en-US" dirty="0">
                <a:hlinkClick r:id="rId2"/>
              </a:rPr>
              <a:t>amandamullen@centura.org</a:t>
            </a:r>
            <a:r>
              <a:rPr lang="en-US" dirty="0"/>
              <a:t> </a:t>
            </a:r>
          </a:p>
        </p:txBody>
      </p:sp>
      <p:sp>
        <p:nvSpPr>
          <p:cNvPr id="4" name="Date Placeholder 3"/>
          <p:cNvSpPr>
            <a:spLocks noGrp="1"/>
          </p:cNvSpPr>
          <p:nvPr>
            <p:ph type="dt" sz="half" idx="10"/>
          </p:nvPr>
        </p:nvSpPr>
        <p:spPr/>
        <p:txBody>
          <a:bodyPr/>
          <a:lstStyle/>
          <a:p>
            <a:r>
              <a:rPr lang="en-US"/>
              <a:t>Rocky Mountain Research Forum</a:t>
            </a:r>
            <a:endParaRPr lang="en-US" dirty="0"/>
          </a:p>
        </p:txBody>
      </p:sp>
    </p:spTree>
    <p:extLst>
      <p:ext uri="{BB962C8B-B14F-4D97-AF65-F5344CB8AC3E}">
        <p14:creationId xmlns:p14="http://schemas.microsoft.com/office/powerpoint/2010/main" val="643356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47500" lnSpcReduction="20000"/>
          </a:bodyPr>
          <a:lstStyle/>
          <a:p>
            <a:pPr marL="342900" indent="-342900">
              <a:buFont typeface="Arial"/>
              <a:buChar char="•"/>
            </a:pPr>
            <a:r>
              <a:rPr lang="en-US" dirty="0">
                <a:solidFill>
                  <a:schemeClr val="tx1"/>
                </a:solidFill>
                <a:latin typeface="Century Gothic"/>
                <a:ea typeface="ＭＳ Ｐゴシック"/>
              </a:rPr>
              <a:t>Turner DT, </a:t>
            </a:r>
            <a:r>
              <a:rPr lang="en-US" dirty="0" err="1">
                <a:solidFill>
                  <a:schemeClr val="tx1"/>
                </a:solidFill>
                <a:latin typeface="Century Gothic"/>
                <a:ea typeface="ＭＳ Ｐゴシック"/>
              </a:rPr>
              <a:t>MacBeth</a:t>
            </a:r>
            <a:r>
              <a:rPr lang="en-US" dirty="0">
                <a:solidFill>
                  <a:schemeClr val="tx1"/>
                </a:solidFill>
                <a:latin typeface="Century Gothic"/>
                <a:ea typeface="ＭＳ Ｐゴシック"/>
              </a:rPr>
              <a:t> A, Larkin A, Moritz S, Livingstone K, Campbell A, and Hutton P. The Effect of Reducing the "Jumping to Conclusions" Bias on Treatment Decision-Making Capacity in Psychosis: A Randomized Controlled Trial With Mediation Analysis. </a:t>
            </a:r>
            <a:r>
              <a:rPr lang="en-US" dirty="0" err="1">
                <a:solidFill>
                  <a:schemeClr val="tx1"/>
                </a:solidFill>
                <a:latin typeface="Century Gothic"/>
                <a:ea typeface="ＭＳ Ｐゴシック"/>
              </a:rPr>
              <a:t>Schizophr</a:t>
            </a:r>
            <a:r>
              <a:rPr lang="en-US" dirty="0">
                <a:solidFill>
                  <a:schemeClr val="tx1"/>
                </a:solidFill>
                <a:latin typeface="Century Gothic"/>
                <a:ea typeface="ＭＳ Ｐゴシック"/>
              </a:rPr>
              <a:t> Bull. Sep 2018. Available from: </a:t>
            </a:r>
            <a:r>
              <a:rPr lang="en-US" dirty="0" err="1">
                <a:solidFill>
                  <a:schemeClr val="tx1"/>
                </a:solidFill>
                <a:latin typeface="Century Gothic"/>
                <a:ea typeface="ＭＳ Ｐゴシック"/>
              </a:rPr>
              <a:t>doi</a:t>
            </a:r>
            <a:r>
              <a:rPr lang="en-US" dirty="0">
                <a:solidFill>
                  <a:schemeClr val="tx1"/>
                </a:solidFill>
                <a:latin typeface="Century Gothic"/>
                <a:ea typeface="ＭＳ Ｐゴシック"/>
              </a:rPr>
              <a:t>: 10.1093/</a:t>
            </a:r>
            <a:r>
              <a:rPr lang="en-US" dirty="0" err="1">
                <a:solidFill>
                  <a:schemeClr val="tx1"/>
                </a:solidFill>
                <a:latin typeface="Century Gothic"/>
                <a:ea typeface="ＭＳ Ｐゴシック"/>
              </a:rPr>
              <a:t>schbul</a:t>
            </a:r>
            <a:r>
              <a:rPr lang="en-US" dirty="0">
                <a:solidFill>
                  <a:schemeClr val="tx1"/>
                </a:solidFill>
                <a:latin typeface="Century Gothic"/>
                <a:ea typeface="ＭＳ Ｐゴシック"/>
              </a:rPr>
              <a:t>/sby136. </a:t>
            </a:r>
            <a:endParaRPr lang="en-US" dirty="0">
              <a:solidFill>
                <a:schemeClr val="tx1"/>
              </a:solidFill>
              <a:ea typeface="ＭＳ Ｐゴシック"/>
            </a:endParaRPr>
          </a:p>
          <a:p>
            <a:pPr marL="342900" indent="-342900">
              <a:buFont typeface="Arial"/>
              <a:buChar char="•"/>
            </a:pPr>
            <a:r>
              <a:rPr lang="en-US" dirty="0">
                <a:solidFill>
                  <a:schemeClr val="tx1"/>
                </a:solidFill>
                <a:latin typeface="Century Gothic"/>
                <a:ea typeface="ＭＳ Ｐゴシック"/>
              </a:rPr>
              <a:t>Spencer BWJ, Gergel T, </a:t>
            </a:r>
            <a:r>
              <a:rPr lang="en-US" dirty="0" err="1">
                <a:solidFill>
                  <a:schemeClr val="tx1"/>
                </a:solidFill>
                <a:latin typeface="Century Gothic"/>
                <a:ea typeface="ＭＳ Ｐゴシック"/>
              </a:rPr>
              <a:t>Hotopf</a:t>
            </a:r>
            <a:r>
              <a:rPr lang="en-US" dirty="0">
                <a:solidFill>
                  <a:schemeClr val="tx1"/>
                </a:solidFill>
                <a:latin typeface="Century Gothic"/>
                <a:ea typeface="ＭＳ Ｐゴシック"/>
              </a:rPr>
              <a:t> M, and Owen GS. Unwell in hospital but not incapable: cross-sectional study on the dissociation of decision-making capacity for treatment and research in in-patients with schizophrenia and related psychoses. Br J Psychiatry. Aug 2018; 213(2):484-489. Available from: </a:t>
            </a:r>
            <a:r>
              <a:rPr lang="en-US" dirty="0" err="1">
                <a:solidFill>
                  <a:schemeClr val="tx1"/>
                </a:solidFill>
                <a:latin typeface="Century Gothic"/>
                <a:ea typeface="ＭＳ Ｐゴシック"/>
              </a:rPr>
              <a:t>doi</a:t>
            </a:r>
            <a:r>
              <a:rPr lang="en-US" dirty="0">
                <a:solidFill>
                  <a:schemeClr val="tx1"/>
                </a:solidFill>
                <a:latin typeface="Century Gothic"/>
                <a:ea typeface="ＭＳ Ｐゴシック"/>
              </a:rPr>
              <a:t>: 10.1192/bjp.2018.85. </a:t>
            </a:r>
            <a:endParaRPr lang="en-US" dirty="0">
              <a:solidFill>
                <a:schemeClr val="tx1"/>
              </a:solidFill>
            </a:endParaRPr>
          </a:p>
          <a:p>
            <a:pPr marL="342900" indent="-342900">
              <a:buFont typeface="Arial"/>
              <a:buChar char="•"/>
            </a:pPr>
            <a:r>
              <a:rPr lang="en-US" dirty="0">
                <a:solidFill>
                  <a:schemeClr val="tx1"/>
                </a:solidFill>
                <a:latin typeface="Century Gothic"/>
                <a:ea typeface="ＭＳ Ｐゴシック"/>
              </a:rPr>
              <a:t>Sugano K, </a:t>
            </a:r>
            <a:r>
              <a:rPr lang="en-US" dirty="0" err="1">
                <a:solidFill>
                  <a:schemeClr val="tx1"/>
                </a:solidFill>
                <a:latin typeface="Century Gothic"/>
                <a:ea typeface="ＭＳ Ｐゴシック"/>
              </a:rPr>
              <a:t>Okuyama</a:t>
            </a:r>
            <a:r>
              <a:rPr lang="en-US" dirty="0">
                <a:solidFill>
                  <a:schemeClr val="tx1"/>
                </a:solidFill>
                <a:latin typeface="Century Gothic"/>
                <a:ea typeface="ＭＳ Ｐゴシック"/>
              </a:rPr>
              <a:t> T, </a:t>
            </a:r>
            <a:r>
              <a:rPr lang="en-US" dirty="0" err="1">
                <a:solidFill>
                  <a:schemeClr val="tx1"/>
                </a:solidFill>
                <a:latin typeface="Century Gothic"/>
                <a:ea typeface="ＭＳ Ｐゴシック"/>
              </a:rPr>
              <a:t>Lida</a:t>
            </a:r>
            <a:r>
              <a:rPr lang="en-US" dirty="0">
                <a:solidFill>
                  <a:schemeClr val="tx1"/>
                </a:solidFill>
                <a:latin typeface="Century Gothic"/>
                <a:ea typeface="ＭＳ Ｐゴシック"/>
              </a:rPr>
              <a:t> S, Komatsu H, Ishida T, </a:t>
            </a:r>
            <a:r>
              <a:rPr lang="en-US" dirty="0" err="1">
                <a:solidFill>
                  <a:schemeClr val="tx1"/>
                </a:solidFill>
                <a:latin typeface="Century Gothic"/>
                <a:ea typeface="ＭＳ Ｐゴシック"/>
              </a:rPr>
              <a:t>Kusumoto</a:t>
            </a:r>
            <a:r>
              <a:rPr lang="en-US" dirty="0">
                <a:solidFill>
                  <a:schemeClr val="tx1"/>
                </a:solidFill>
                <a:latin typeface="Century Gothic"/>
                <a:ea typeface="ＭＳ Ｐゴシック"/>
              </a:rPr>
              <a:t> S, Uchida M, </a:t>
            </a:r>
            <a:r>
              <a:rPr lang="en-US" dirty="0" err="1">
                <a:solidFill>
                  <a:schemeClr val="tx1"/>
                </a:solidFill>
                <a:latin typeface="Century Gothic"/>
                <a:ea typeface="ＭＳ Ｐゴシック"/>
              </a:rPr>
              <a:t>Nakaguchi</a:t>
            </a:r>
            <a:r>
              <a:rPr lang="en-US" dirty="0">
                <a:solidFill>
                  <a:schemeClr val="tx1"/>
                </a:solidFill>
                <a:latin typeface="Century Gothic"/>
                <a:ea typeface="ＭＳ Ｐゴシック"/>
              </a:rPr>
              <a:t> T, Kubota Y, Ito Y, Takahashi K, and </a:t>
            </a:r>
            <a:r>
              <a:rPr lang="en-US" dirty="0" err="1">
                <a:solidFill>
                  <a:schemeClr val="tx1"/>
                </a:solidFill>
                <a:latin typeface="Century Gothic"/>
                <a:ea typeface="ＭＳ Ｐゴシック"/>
              </a:rPr>
              <a:t>Akechi</a:t>
            </a:r>
            <a:r>
              <a:rPr lang="en-US" dirty="0">
                <a:solidFill>
                  <a:schemeClr val="tx1"/>
                </a:solidFill>
                <a:latin typeface="Century Gothic"/>
                <a:ea typeface="ＭＳ Ｐゴシック"/>
              </a:rPr>
              <a:t> T. Medical Decision-Making Incapacity among Newly Diagnosed Older Patients with Hematological Malignancy Receiving First Line Chemotherapy: A Cross-Sectional Study of Patients and Physicians. </a:t>
            </a:r>
            <a:r>
              <a:rPr lang="en-US" dirty="0" err="1">
                <a:solidFill>
                  <a:schemeClr val="tx1"/>
                </a:solidFill>
                <a:latin typeface="Century Gothic"/>
                <a:ea typeface="ＭＳ Ｐゴシック"/>
              </a:rPr>
              <a:t>PLoS</a:t>
            </a:r>
            <a:r>
              <a:rPr lang="en-US" dirty="0">
                <a:solidFill>
                  <a:schemeClr val="tx1"/>
                </a:solidFill>
                <a:latin typeface="Century Gothic"/>
                <a:ea typeface="ＭＳ Ｐゴシック"/>
              </a:rPr>
              <a:t> One. Aug 2015; 10(8)):e0136163. Available from: </a:t>
            </a:r>
            <a:r>
              <a:rPr lang="en-US" dirty="0" err="1">
                <a:solidFill>
                  <a:schemeClr val="tx1"/>
                </a:solidFill>
                <a:latin typeface="Century Gothic"/>
                <a:ea typeface="ＭＳ Ｐゴシック"/>
              </a:rPr>
              <a:t>doi</a:t>
            </a:r>
            <a:r>
              <a:rPr lang="en-US" dirty="0">
                <a:solidFill>
                  <a:schemeClr val="tx1"/>
                </a:solidFill>
                <a:latin typeface="Century Gothic"/>
                <a:ea typeface="ＭＳ Ｐゴシック"/>
              </a:rPr>
              <a:t>: 10.1371/journal.pone.0136163. </a:t>
            </a:r>
            <a:endParaRPr lang="en-US" dirty="0">
              <a:solidFill>
                <a:schemeClr val="tx1"/>
              </a:solidFill>
            </a:endParaRPr>
          </a:p>
          <a:p>
            <a:pPr marL="342900" indent="-342900">
              <a:buFont typeface="Arial"/>
              <a:buChar char="•"/>
            </a:pPr>
            <a:r>
              <a:rPr lang="en-US" dirty="0">
                <a:solidFill>
                  <a:schemeClr val="tx1"/>
                </a:solidFill>
                <a:latin typeface="Century Gothic"/>
                <a:ea typeface="ＭＳ Ｐゴシック"/>
              </a:rPr>
              <a:t>Safer JD, Coleman E, Feldman J, </a:t>
            </a:r>
            <a:r>
              <a:rPr lang="en-US" dirty="0" err="1">
                <a:solidFill>
                  <a:schemeClr val="tx1"/>
                </a:solidFill>
                <a:latin typeface="Century Gothic"/>
                <a:ea typeface="ＭＳ Ｐゴシック"/>
              </a:rPr>
              <a:t>Garofalo</a:t>
            </a:r>
            <a:r>
              <a:rPr lang="en-US" dirty="0">
                <a:solidFill>
                  <a:schemeClr val="tx1"/>
                </a:solidFill>
                <a:latin typeface="Century Gothic"/>
                <a:ea typeface="ＭＳ Ｐゴシック"/>
              </a:rPr>
              <a:t> R, </a:t>
            </a:r>
            <a:r>
              <a:rPr lang="en-US" dirty="0" err="1">
                <a:solidFill>
                  <a:schemeClr val="tx1"/>
                </a:solidFill>
                <a:latin typeface="Century Gothic"/>
                <a:ea typeface="ＭＳ Ｐゴシック"/>
              </a:rPr>
              <a:t>Hembree</a:t>
            </a:r>
            <a:r>
              <a:rPr lang="en-US" dirty="0">
                <a:solidFill>
                  <a:schemeClr val="tx1"/>
                </a:solidFill>
                <a:latin typeface="Century Gothic"/>
                <a:ea typeface="ＭＳ Ｐゴシック"/>
              </a:rPr>
              <a:t> W, Radix A, and </a:t>
            </a:r>
            <a:r>
              <a:rPr lang="en-US" dirty="0" err="1">
                <a:solidFill>
                  <a:schemeClr val="tx1"/>
                </a:solidFill>
                <a:latin typeface="Century Gothic"/>
                <a:ea typeface="ＭＳ Ｐゴシック"/>
              </a:rPr>
              <a:t>Sevelius</a:t>
            </a:r>
            <a:r>
              <a:rPr lang="en-US" dirty="0">
                <a:solidFill>
                  <a:schemeClr val="tx1"/>
                </a:solidFill>
                <a:latin typeface="Century Gothic"/>
                <a:ea typeface="ＭＳ Ｐゴシック"/>
              </a:rPr>
              <a:t> J. Barriers to Health Care for Transgender Individuals. </a:t>
            </a:r>
            <a:r>
              <a:rPr lang="en-US" dirty="0" err="1">
                <a:solidFill>
                  <a:schemeClr val="tx1"/>
                </a:solidFill>
                <a:latin typeface="Century Gothic"/>
                <a:ea typeface="ＭＳ Ｐゴシック"/>
              </a:rPr>
              <a:t>Curr</a:t>
            </a:r>
            <a:r>
              <a:rPr lang="en-US" dirty="0">
                <a:solidFill>
                  <a:schemeClr val="tx1"/>
                </a:solidFill>
                <a:latin typeface="Century Gothic"/>
                <a:ea typeface="ＭＳ Ｐゴシック"/>
              </a:rPr>
              <a:t> </a:t>
            </a:r>
            <a:r>
              <a:rPr lang="en-US" dirty="0" err="1">
                <a:solidFill>
                  <a:schemeClr val="tx1"/>
                </a:solidFill>
                <a:latin typeface="Century Gothic"/>
                <a:ea typeface="ＭＳ Ｐゴシック"/>
              </a:rPr>
              <a:t>Opin</a:t>
            </a:r>
            <a:r>
              <a:rPr lang="en-US" dirty="0">
                <a:solidFill>
                  <a:schemeClr val="tx1"/>
                </a:solidFill>
                <a:latin typeface="Century Gothic"/>
                <a:ea typeface="ＭＳ Ｐゴシック"/>
              </a:rPr>
              <a:t> </a:t>
            </a:r>
            <a:r>
              <a:rPr lang="en-US" dirty="0" err="1">
                <a:solidFill>
                  <a:schemeClr val="tx1"/>
                </a:solidFill>
                <a:latin typeface="Century Gothic"/>
                <a:ea typeface="ＭＳ Ｐゴシック"/>
              </a:rPr>
              <a:t>Endocrinol</a:t>
            </a:r>
            <a:r>
              <a:rPr lang="en-US" dirty="0">
                <a:solidFill>
                  <a:schemeClr val="tx1"/>
                </a:solidFill>
                <a:latin typeface="Century Gothic"/>
                <a:ea typeface="ＭＳ Ｐゴシック"/>
              </a:rPr>
              <a:t> Diabetes </a:t>
            </a:r>
            <a:r>
              <a:rPr lang="en-US" dirty="0" err="1">
                <a:solidFill>
                  <a:schemeClr val="tx1"/>
                </a:solidFill>
                <a:latin typeface="Century Gothic"/>
                <a:ea typeface="ＭＳ Ｐゴシック"/>
              </a:rPr>
              <a:t>Obes</a:t>
            </a:r>
            <a:r>
              <a:rPr lang="en-US" dirty="0">
                <a:solidFill>
                  <a:schemeClr val="tx1"/>
                </a:solidFill>
                <a:latin typeface="Century Gothic"/>
                <a:ea typeface="ＭＳ Ｐゴシック"/>
              </a:rPr>
              <a:t>. Apr 2016; 23(2): 168-171. Available from: </a:t>
            </a:r>
            <a:r>
              <a:rPr lang="en-US" dirty="0" err="1">
                <a:solidFill>
                  <a:schemeClr val="tx1"/>
                </a:solidFill>
                <a:latin typeface="Century Gothic"/>
                <a:ea typeface="ＭＳ Ｐゴシック"/>
              </a:rPr>
              <a:t>doi</a:t>
            </a:r>
            <a:r>
              <a:rPr lang="en-US" dirty="0">
                <a:solidFill>
                  <a:schemeClr val="tx1"/>
                </a:solidFill>
                <a:latin typeface="Century Gothic"/>
                <a:ea typeface="ＭＳ Ｐゴシック"/>
              </a:rPr>
              <a:t>: 10.1097/MED.0000000000000227.</a:t>
            </a:r>
            <a:endParaRPr lang="en-US" dirty="0">
              <a:solidFill>
                <a:schemeClr val="tx1"/>
              </a:solidFill>
            </a:endParaRPr>
          </a:p>
          <a:p>
            <a:pPr marL="342900" indent="-342900">
              <a:buFont typeface="Arial"/>
              <a:buChar char="•"/>
            </a:pPr>
            <a:r>
              <a:rPr lang="en-US" dirty="0">
                <a:solidFill>
                  <a:schemeClr val="tx1"/>
                </a:solidFill>
                <a:latin typeface="Century Gothic"/>
                <a:ea typeface="ＭＳ Ｐゴシック"/>
              </a:rPr>
              <a:t>White BP and Fontenot HB. Transgender and non-conforming persons' mental healthcare experiences: An integrative review. Arch </a:t>
            </a:r>
            <a:r>
              <a:rPr lang="en-US" dirty="0" err="1">
                <a:solidFill>
                  <a:schemeClr val="tx1"/>
                </a:solidFill>
                <a:latin typeface="Century Gothic"/>
                <a:ea typeface="ＭＳ Ｐゴシック"/>
              </a:rPr>
              <a:t>Psychiatr</a:t>
            </a:r>
            <a:r>
              <a:rPr lang="en-US" dirty="0">
                <a:solidFill>
                  <a:schemeClr val="tx1"/>
                </a:solidFill>
                <a:latin typeface="Century Gothic"/>
                <a:ea typeface="ＭＳ Ｐゴシック"/>
              </a:rPr>
              <a:t> </a:t>
            </a:r>
            <a:r>
              <a:rPr lang="en-US" dirty="0" err="1">
                <a:solidFill>
                  <a:schemeClr val="tx1"/>
                </a:solidFill>
                <a:latin typeface="Century Gothic"/>
                <a:ea typeface="ＭＳ Ｐゴシック"/>
              </a:rPr>
              <a:t>Nurs</a:t>
            </a:r>
            <a:r>
              <a:rPr lang="en-US" dirty="0">
                <a:solidFill>
                  <a:schemeClr val="tx1"/>
                </a:solidFill>
                <a:latin typeface="Century Gothic"/>
                <a:ea typeface="ＭＳ Ｐゴシック"/>
              </a:rPr>
              <a:t>. Apr 2019;33(2):203-210. Available from: </a:t>
            </a:r>
            <a:r>
              <a:rPr lang="en-US" dirty="0" err="1">
                <a:solidFill>
                  <a:schemeClr val="tx1"/>
                </a:solidFill>
                <a:latin typeface="Century Gothic"/>
                <a:ea typeface="ＭＳ Ｐゴシック"/>
              </a:rPr>
              <a:t>doi</a:t>
            </a:r>
            <a:r>
              <a:rPr lang="en-US" dirty="0">
                <a:solidFill>
                  <a:schemeClr val="tx1"/>
                </a:solidFill>
                <a:latin typeface="Century Gothic"/>
                <a:ea typeface="ＭＳ Ｐゴシック"/>
              </a:rPr>
              <a:t>: 10.1016/j.apnu.2019.01.005. </a:t>
            </a:r>
            <a:endParaRPr lang="en-US" dirty="0">
              <a:solidFill>
                <a:schemeClr val="tx1"/>
              </a:solidFill>
            </a:endParaRPr>
          </a:p>
          <a:p>
            <a:pPr marL="342900" indent="-342900">
              <a:buFont typeface="Arial"/>
              <a:buChar char="•"/>
            </a:pPr>
            <a:r>
              <a:rPr lang="en-US" dirty="0">
                <a:solidFill>
                  <a:schemeClr val="tx1"/>
                </a:solidFill>
                <a:latin typeface="Century Gothic"/>
                <a:ea typeface="ＭＳ Ｐゴシック"/>
              </a:rPr>
              <a:t>Bradford J, </a:t>
            </a:r>
            <a:r>
              <a:rPr lang="en-US" dirty="0" err="1">
                <a:solidFill>
                  <a:schemeClr val="tx1"/>
                </a:solidFill>
                <a:latin typeface="Century Gothic"/>
                <a:ea typeface="ＭＳ Ｐゴシック"/>
              </a:rPr>
              <a:t>Reisner</a:t>
            </a:r>
            <a:r>
              <a:rPr lang="en-US" dirty="0">
                <a:solidFill>
                  <a:schemeClr val="tx1"/>
                </a:solidFill>
                <a:latin typeface="Century Gothic"/>
                <a:ea typeface="ＭＳ Ｐゴシック"/>
              </a:rPr>
              <a:t> SL, </a:t>
            </a:r>
            <a:r>
              <a:rPr lang="en-US" dirty="0" err="1">
                <a:solidFill>
                  <a:schemeClr val="tx1"/>
                </a:solidFill>
                <a:latin typeface="Century Gothic"/>
                <a:ea typeface="ＭＳ Ｐゴシック"/>
              </a:rPr>
              <a:t>Honnold</a:t>
            </a:r>
            <a:r>
              <a:rPr lang="en-US" dirty="0">
                <a:solidFill>
                  <a:schemeClr val="tx1"/>
                </a:solidFill>
                <a:latin typeface="Century Gothic"/>
                <a:ea typeface="ＭＳ Ｐゴシック"/>
              </a:rPr>
              <a:t> JA, Xavier J. </a:t>
            </a:r>
            <a:endParaRPr lang="en-US" dirty="0">
              <a:solidFill>
                <a:schemeClr val="tx1"/>
              </a:solidFill>
            </a:endParaRPr>
          </a:p>
          <a:p>
            <a:pPr marL="342900" indent="-342900">
              <a:buFont typeface="Arial"/>
              <a:buChar char="•"/>
            </a:pPr>
            <a:r>
              <a:rPr lang="en-US" dirty="0" err="1">
                <a:solidFill>
                  <a:schemeClr val="tx1"/>
                </a:solidFill>
                <a:latin typeface="Century Gothic"/>
                <a:ea typeface="ＭＳ Ｐゴシック"/>
              </a:rPr>
              <a:t>Gillon</a:t>
            </a:r>
            <a:r>
              <a:rPr lang="en-US" dirty="0">
                <a:solidFill>
                  <a:schemeClr val="tx1"/>
                </a:solidFill>
                <a:latin typeface="Century Gothic"/>
                <a:ea typeface="ＭＳ Ｐゴシック"/>
              </a:rPr>
              <a:t> R. Medical Ethics: Four </a:t>
            </a:r>
            <a:r>
              <a:rPr lang="en-US" dirty="0" err="1">
                <a:solidFill>
                  <a:schemeClr val="tx1"/>
                </a:solidFill>
                <a:latin typeface="Century Gothic"/>
                <a:ea typeface="ＭＳ Ｐゴシック"/>
              </a:rPr>
              <a:t>Prinicples</a:t>
            </a:r>
            <a:r>
              <a:rPr lang="en-US" dirty="0">
                <a:solidFill>
                  <a:schemeClr val="tx1"/>
                </a:solidFill>
                <a:latin typeface="Century Gothic"/>
                <a:ea typeface="ＭＳ Ｐゴシック"/>
              </a:rPr>
              <a:t> Put Attention to Scope. BMJ. Jul 1994; 309:184.</a:t>
            </a:r>
            <a:endParaRPr lang="en-US" dirty="0">
              <a:solidFill>
                <a:schemeClr val="tx1"/>
              </a:solidFill>
            </a:endParaRPr>
          </a:p>
          <a:p>
            <a:pPr marL="342900" indent="-342900">
              <a:buFont typeface="Arial"/>
              <a:buChar char="•"/>
            </a:pPr>
            <a:r>
              <a:rPr lang="en-US" dirty="0">
                <a:solidFill>
                  <a:schemeClr val="tx1"/>
                </a:solidFill>
                <a:latin typeface="Century Gothic"/>
                <a:ea typeface="ＭＳ Ｐゴシック"/>
              </a:rPr>
              <a:t>Durable Power of Attorney For Health Care. Pursuant to Colorado Revised Statues. Section 15-14-501, et seq. Available from: </a:t>
            </a:r>
            <a:r>
              <a:rPr lang="en-US" dirty="0">
                <a:solidFill>
                  <a:schemeClr val="tx1"/>
                </a:solidFill>
                <a:latin typeface="Century Gothic"/>
                <a:ea typeface="ＭＳ Ｐゴシック"/>
                <a:hlinkClick r:id="rId2"/>
              </a:rPr>
              <a:t>http://www.imagj.com/PDFs/Durbable%20power.pdf</a:t>
            </a:r>
            <a:r>
              <a:rPr lang="en-US" dirty="0">
                <a:solidFill>
                  <a:schemeClr val="tx1"/>
                </a:solidFill>
                <a:latin typeface="Century Gothic"/>
                <a:ea typeface="ＭＳ Ｐゴシック"/>
              </a:rPr>
              <a:t>.</a:t>
            </a:r>
            <a:endParaRPr lang="en-US" dirty="0">
              <a:solidFill>
                <a:schemeClr val="tx1"/>
              </a:solidFill>
            </a:endParaRPr>
          </a:p>
          <a:p>
            <a:pPr marL="342900" indent="-342900">
              <a:buFont typeface="Arial"/>
              <a:buChar char="•"/>
            </a:pPr>
            <a:r>
              <a:rPr lang="en-US" dirty="0">
                <a:solidFill>
                  <a:schemeClr val="tx1"/>
                </a:solidFill>
                <a:latin typeface="Century Gothic"/>
                <a:ea typeface="ＭＳ Ｐゴシック"/>
              </a:rPr>
              <a:t>Colorado Patient Autonomy Act. 15-14-503, et seq. Experiences of transgender-related discrimination and implications for health: results from the Virginia Transgender Health Initiative Study. Am J Public Health. Oct 2013; 103(10):1820-9. Available from: </a:t>
            </a:r>
            <a:r>
              <a:rPr lang="en-US" dirty="0" err="1">
                <a:solidFill>
                  <a:schemeClr val="tx1"/>
                </a:solidFill>
                <a:latin typeface="Century Gothic"/>
                <a:ea typeface="ＭＳ Ｐゴシック"/>
              </a:rPr>
              <a:t>doi</a:t>
            </a:r>
            <a:r>
              <a:rPr lang="en-US" dirty="0">
                <a:solidFill>
                  <a:schemeClr val="tx1"/>
                </a:solidFill>
                <a:latin typeface="Century Gothic"/>
                <a:ea typeface="ＭＳ Ｐゴシック"/>
              </a:rPr>
              <a:t>: 10.2105/AJPH.2012.300796.</a:t>
            </a:r>
            <a:endParaRPr lang="en-US" dirty="0">
              <a:solidFill>
                <a:schemeClr val="tx1"/>
              </a:solidFill>
            </a:endParaRPr>
          </a:p>
          <a:p>
            <a:pPr marL="342900" indent="-342900">
              <a:buFont typeface="Arial"/>
              <a:buChar char="•"/>
            </a:pPr>
            <a:r>
              <a:rPr lang="en-US" dirty="0">
                <a:solidFill>
                  <a:schemeClr val="tx1"/>
                </a:solidFill>
                <a:latin typeface="Century Gothic"/>
                <a:ea typeface="ＭＳ Ｐゴシック"/>
              </a:rPr>
              <a:t>Lesbian, Gay, Bisexual, and Transgender Health. US Department of Health and Human Services. 2012. Available from: http://www.healthypeople. </a:t>
            </a:r>
            <a:r>
              <a:rPr lang="en-US" dirty="0" err="1">
                <a:solidFill>
                  <a:schemeClr val="tx1"/>
                </a:solidFill>
                <a:latin typeface="Century Gothic"/>
                <a:ea typeface="ＭＳ Ｐゴシック"/>
              </a:rPr>
              <a:t>gov</a:t>
            </a:r>
            <a:r>
              <a:rPr lang="en-US" dirty="0">
                <a:solidFill>
                  <a:schemeClr val="tx1"/>
                </a:solidFill>
                <a:latin typeface="Century Gothic"/>
                <a:ea typeface="ＭＳ Ｐゴシック"/>
              </a:rPr>
              <a:t>/2020/topicsobjectives2020/</a:t>
            </a:r>
            <a:r>
              <a:rPr lang="en-US" dirty="0" err="1">
                <a:solidFill>
                  <a:schemeClr val="tx1"/>
                </a:solidFill>
                <a:latin typeface="Century Gothic"/>
                <a:ea typeface="ＭＳ Ｐゴシック"/>
              </a:rPr>
              <a:t>overview.aspx?topicid</a:t>
            </a:r>
            <a:r>
              <a:rPr lang="en-US" dirty="0">
                <a:solidFill>
                  <a:schemeClr val="tx1"/>
                </a:solidFill>
                <a:latin typeface="Century Gothic"/>
                <a:ea typeface="ＭＳ Ｐゴシック"/>
              </a:rPr>
              <a:t>=25. </a:t>
            </a:r>
          </a:p>
          <a:p>
            <a:endParaRPr lang="en-US" dirty="0"/>
          </a:p>
        </p:txBody>
      </p:sp>
      <p:sp>
        <p:nvSpPr>
          <p:cNvPr id="4" name="Date Placeholder 3"/>
          <p:cNvSpPr>
            <a:spLocks noGrp="1"/>
          </p:cNvSpPr>
          <p:nvPr>
            <p:ph type="dt" sz="half" idx="10"/>
          </p:nvPr>
        </p:nvSpPr>
        <p:spPr/>
        <p:txBody>
          <a:bodyPr/>
          <a:lstStyle/>
          <a:p>
            <a:r>
              <a:rPr lang="en-US"/>
              <a:t>Rocky Mountain Research Forum</a:t>
            </a:r>
            <a:endParaRPr lang="en-US" dirty="0"/>
          </a:p>
        </p:txBody>
      </p:sp>
    </p:spTree>
    <p:extLst>
      <p:ext uri="{BB962C8B-B14F-4D97-AF65-F5344CB8AC3E}">
        <p14:creationId xmlns:p14="http://schemas.microsoft.com/office/powerpoint/2010/main" val="324345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None</a:t>
            </a:r>
          </a:p>
        </p:txBody>
      </p:sp>
      <p:sp>
        <p:nvSpPr>
          <p:cNvPr id="4" name="Date Placeholder 3"/>
          <p:cNvSpPr>
            <a:spLocks noGrp="1"/>
          </p:cNvSpPr>
          <p:nvPr>
            <p:ph type="dt" sz="half" idx="10"/>
          </p:nvPr>
        </p:nvSpPr>
        <p:spPr/>
        <p:txBody>
          <a:bodyPr/>
          <a:lstStyle/>
          <a:p>
            <a:r>
              <a:rPr lang="en-US"/>
              <a:t>Rocky Mountain Research Forum</a:t>
            </a:r>
            <a:endParaRPr lang="en-US" dirty="0"/>
          </a:p>
        </p:txBody>
      </p:sp>
    </p:spTree>
    <p:extLst>
      <p:ext uri="{BB962C8B-B14F-4D97-AF65-F5344CB8AC3E}">
        <p14:creationId xmlns:p14="http://schemas.microsoft.com/office/powerpoint/2010/main" val="138418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0" indent="0">
              <a:buNone/>
            </a:pPr>
            <a:r>
              <a:rPr lang="en-US" dirty="0"/>
              <a:t>By the end of this presentation, participants will be able to…</a:t>
            </a:r>
          </a:p>
          <a:p>
            <a:pPr>
              <a:buFont typeface="+mj-lt"/>
              <a:buAutoNum type="arabicPeriod"/>
            </a:pPr>
            <a:r>
              <a:rPr lang="en-US" dirty="0">
                <a:solidFill>
                  <a:schemeClr val="tx1"/>
                </a:solidFill>
                <a:latin typeface="Century Gothic"/>
                <a:ea typeface="ＭＳ Ｐゴシック"/>
              </a:rPr>
              <a:t>Apply the four principles of medical ethics (patient autonomy, beneficence, </a:t>
            </a:r>
            <a:r>
              <a:rPr lang="en-US" dirty="0">
                <a:solidFill>
                  <a:schemeClr val="tx1"/>
                </a:solidFill>
                <a:latin typeface="Century Gothic"/>
                <a:ea typeface="ＭＳ Ｐゴシック"/>
                <a:cs typeface="Arial"/>
              </a:rPr>
              <a:t>non-maleficence</a:t>
            </a:r>
            <a:r>
              <a:rPr lang="en-US" dirty="0">
                <a:solidFill>
                  <a:schemeClr val="tx1"/>
                </a:solidFill>
                <a:latin typeface="Century Gothic"/>
                <a:ea typeface="ＭＳ Ｐゴシック"/>
              </a:rPr>
              <a:t>, and justice) to a unique case.</a:t>
            </a:r>
            <a:endParaRPr lang="en-US" dirty="0"/>
          </a:p>
          <a:p>
            <a:pPr>
              <a:buFont typeface="+mj-lt"/>
              <a:buAutoNum type="arabicPeriod"/>
            </a:pPr>
            <a:r>
              <a:rPr lang="en-US" dirty="0">
                <a:solidFill>
                  <a:schemeClr val="tx1"/>
                </a:solidFill>
                <a:latin typeface="Century Gothic"/>
                <a:ea typeface="ＭＳ Ｐゴシック"/>
              </a:rPr>
              <a:t>Discuss the difference between capacity and competence.</a:t>
            </a:r>
            <a:endParaRPr lang="en-US" dirty="0">
              <a:solidFill>
                <a:schemeClr val="tx1"/>
              </a:solidFill>
              <a:ea typeface="ＭＳ Ｐゴシック"/>
            </a:endParaRPr>
          </a:p>
          <a:p>
            <a:pPr>
              <a:buFont typeface="+mj-lt"/>
              <a:buAutoNum type="arabicPeriod"/>
            </a:pPr>
            <a:r>
              <a:rPr lang="en-US" dirty="0">
                <a:solidFill>
                  <a:schemeClr val="tx1"/>
                </a:solidFill>
                <a:latin typeface="Century Gothic"/>
                <a:ea typeface="ＭＳ Ｐゴシック"/>
              </a:rPr>
              <a:t>Discuss Colorado-specific medical law with determination of Medical Durable Powers of Attorney (MDPOA).</a:t>
            </a:r>
            <a:endParaRPr lang="en-US" dirty="0">
              <a:solidFill>
                <a:schemeClr val="tx1"/>
              </a:solidFill>
              <a:ea typeface="ＭＳ Ｐゴシック"/>
            </a:endParaRPr>
          </a:p>
          <a:p>
            <a:pPr>
              <a:buFont typeface="+mj-lt"/>
              <a:buAutoNum type="arabicPeriod"/>
            </a:pPr>
            <a:r>
              <a:rPr lang="en-US" dirty="0">
                <a:solidFill>
                  <a:schemeClr val="tx1"/>
                </a:solidFill>
                <a:latin typeface="Century Gothic"/>
                <a:ea typeface="ＭＳ Ｐゴシック"/>
              </a:rPr>
              <a:t>Consider health disparities of the Transgender community in caring for patients.</a:t>
            </a:r>
            <a:endParaRPr lang="en-US" dirty="0">
              <a:solidFill>
                <a:schemeClr val="tx1"/>
              </a:solidFill>
              <a:ea typeface="ＭＳ Ｐゴシック"/>
            </a:endParaRPr>
          </a:p>
          <a:p>
            <a:pPr>
              <a:buFont typeface="+mj-lt"/>
              <a:buAutoNum type="arabicPeriod"/>
            </a:pPr>
            <a:endParaRPr lang="en-US" dirty="0"/>
          </a:p>
          <a:p>
            <a:pPr>
              <a:buFont typeface="+mj-lt"/>
              <a:buAutoNum type="arabicPeriod"/>
            </a:pPr>
            <a:endParaRPr lang="en-US" dirty="0"/>
          </a:p>
        </p:txBody>
      </p:sp>
      <p:sp>
        <p:nvSpPr>
          <p:cNvPr id="5" name="Date Placeholder 3">
            <a:extLst>
              <a:ext uri="{FF2B5EF4-FFF2-40B4-BE49-F238E27FC236}">
                <a16:creationId xmlns:a16="http://schemas.microsoft.com/office/drawing/2014/main" id="{E2DB42C0-DF94-4C8E-96C3-339C003E0C71}"/>
              </a:ext>
            </a:extLst>
          </p:cNvPr>
          <p:cNvSpPr>
            <a:spLocks noGrp="1"/>
          </p:cNvSpPr>
          <p:nvPr>
            <p:ph type="dt" sz="half" idx="10"/>
          </p:nvPr>
        </p:nvSpPr>
        <p:spPr>
          <a:xfrm>
            <a:off x="1097280" y="6459785"/>
            <a:ext cx="2472271" cy="365125"/>
          </a:xfrm>
        </p:spPr>
        <p:txBody>
          <a:bodyPr/>
          <a:lstStyle/>
          <a:p>
            <a:r>
              <a:rPr lang="en-US" dirty="0"/>
              <a:t>Rocky Mountain Research Forum</a:t>
            </a:r>
          </a:p>
        </p:txBody>
      </p:sp>
    </p:spTree>
    <p:extLst>
      <p:ext uri="{BB962C8B-B14F-4D97-AF65-F5344CB8AC3E}">
        <p14:creationId xmlns:p14="http://schemas.microsoft.com/office/powerpoint/2010/main" val="199874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idx="1"/>
          </p:nvPr>
        </p:nvSpPr>
        <p:spPr/>
        <p:txBody>
          <a:bodyPr/>
          <a:lstStyle/>
          <a:p>
            <a:pPr marL="0" indent="0">
              <a:buNone/>
            </a:pPr>
            <a:r>
              <a:rPr lang="en-US" b="1" dirty="0"/>
              <a:t>HPI: </a:t>
            </a:r>
            <a:r>
              <a:rPr lang="en-US" dirty="0">
                <a:solidFill>
                  <a:schemeClr val="tx1"/>
                </a:solidFill>
                <a:latin typeface="Century Gothic"/>
                <a:ea typeface="ＭＳ Ｐゴシック"/>
              </a:rPr>
              <a:t>A 62-year-old transgender female with history of aortic dissection and schizophrenia was found down after a 1-week history of dizziness and weakness. </a:t>
            </a:r>
            <a:endParaRPr lang="en-US" dirty="0"/>
          </a:p>
          <a:p>
            <a:pPr marL="0" indent="0">
              <a:buNone/>
            </a:pPr>
            <a:r>
              <a:rPr lang="en-US" b="1" dirty="0">
                <a:solidFill>
                  <a:schemeClr val="tx1"/>
                </a:solidFill>
                <a:latin typeface="Century Gothic"/>
                <a:ea typeface="ＭＳ Ｐゴシック"/>
              </a:rPr>
              <a:t>Vitals: </a:t>
            </a:r>
            <a:r>
              <a:rPr lang="en-US" dirty="0">
                <a:solidFill>
                  <a:schemeClr val="tx1"/>
                </a:solidFill>
                <a:latin typeface="Century Gothic"/>
                <a:ea typeface="ＭＳ Ｐゴシック"/>
              </a:rPr>
              <a:t>Hypertensive </a:t>
            </a:r>
          </a:p>
          <a:p>
            <a:pPr marL="0" indent="0">
              <a:buNone/>
            </a:pPr>
            <a:r>
              <a:rPr lang="en-US" b="1" dirty="0">
                <a:solidFill>
                  <a:schemeClr val="tx1"/>
                </a:solidFill>
                <a:latin typeface="Century Gothic"/>
                <a:ea typeface="ＭＳ Ｐゴシック"/>
              </a:rPr>
              <a:t>PE: </a:t>
            </a:r>
            <a:r>
              <a:rPr lang="en-US" dirty="0">
                <a:solidFill>
                  <a:schemeClr val="tx1"/>
                </a:solidFill>
                <a:latin typeface="Century Gothic"/>
                <a:ea typeface="ＭＳ Ｐゴシック"/>
              </a:rPr>
              <a:t>unremarkable </a:t>
            </a:r>
          </a:p>
          <a:p>
            <a:pPr marL="0" indent="0">
              <a:buNone/>
            </a:pPr>
            <a:r>
              <a:rPr lang="en-US" b="1" dirty="0">
                <a:solidFill>
                  <a:schemeClr val="tx1"/>
                </a:solidFill>
                <a:latin typeface="Century Gothic"/>
                <a:ea typeface="ＭＳ Ｐゴシック"/>
              </a:rPr>
              <a:t>Labs: </a:t>
            </a:r>
            <a:r>
              <a:rPr lang="en-US" dirty="0">
                <a:solidFill>
                  <a:schemeClr val="tx1"/>
                </a:solidFill>
                <a:latin typeface="Century Gothic"/>
                <a:ea typeface="ＭＳ Ｐゴシック"/>
              </a:rPr>
              <a:t>Cr 8.9, BUN 81, K = 4.4</a:t>
            </a:r>
          </a:p>
          <a:p>
            <a:pPr marL="0" indent="0">
              <a:buNone/>
            </a:pPr>
            <a:r>
              <a:rPr lang="en-US" b="1" dirty="0">
                <a:solidFill>
                  <a:schemeClr val="tx1"/>
                </a:solidFill>
                <a:latin typeface="Century Gothic"/>
                <a:ea typeface="ＭＳ Ｐゴシック"/>
              </a:rPr>
              <a:t>Imaging: </a:t>
            </a:r>
            <a:r>
              <a:rPr lang="en-US" dirty="0">
                <a:solidFill>
                  <a:schemeClr val="tx1"/>
                </a:solidFill>
                <a:latin typeface="Century Gothic"/>
                <a:ea typeface="ＭＳ Ｐゴシック"/>
              </a:rPr>
              <a:t>unremarkable </a:t>
            </a:r>
            <a:endParaRPr lang="en-US" b="1" dirty="0">
              <a:solidFill>
                <a:schemeClr val="tx1"/>
              </a:solidFill>
              <a:latin typeface="Century Gothic"/>
              <a:ea typeface="ＭＳ Ｐゴシック"/>
            </a:endParaRPr>
          </a:p>
        </p:txBody>
      </p:sp>
      <p:sp>
        <p:nvSpPr>
          <p:cNvPr id="4" name="Date Placeholder 3"/>
          <p:cNvSpPr>
            <a:spLocks noGrp="1"/>
          </p:cNvSpPr>
          <p:nvPr>
            <p:ph type="dt" sz="half" idx="10"/>
          </p:nvPr>
        </p:nvSpPr>
        <p:spPr/>
        <p:txBody>
          <a:bodyPr/>
          <a:lstStyle/>
          <a:p>
            <a:r>
              <a:rPr lang="en-US" dirty="0"/>
              <a:t>Rocky Mountain Research Forum</a:t>
            </a:r>
          </a:p>
        </p:txBody>
      </p:sp>
    </p:spTree>
    <p:extLst>
      <p:ext uri="{BB962C8B-B14F-4D97-AF65-F5344CB8AC3E}">
        <p14:creationId xmlns:p14="http://schemas.microsoft.com/office/powerpoint/2010/main" val="2895306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workup</a:t>
            </a:r>
          </a:p>
        </p:txBody>
      </p:sp>
      <p:sp>
        <p:nvSpPr>
          <p:cNvPr id="3" name="Content Placeholder 2"/>
          <p:cNvSpPr>
            <a:spLocks noGrp="1"/>
          </p:cNvSpPr>
          <p:nvPr>
            <p:ph idx="1"/>
          </p:nvPr>
        </p:nvSpPr>
        <p:spPr/>
        <p:txBody>
          <a:bodyPr>
            <a:normAutofit/>
          </a:bodyPr>
          <a:lstStyle/>
          <a:p>
            <a:r>
              <a:rPr lang="en-US" b="1" dirty="0">
                <a:solidFill>
                  <a:schemeClr val="tx1"/>
                </a:solidFill>
                <a:latin typeface="Century Gothic"/>
                <a:ea typeface="ＭＳ Ｐゴシック"/>
              </a:rPr>
              <a:t>Consults: </a:t>
            </a:r>
            <a:r>
              <a:rPr lang="en-US" dirty="0">
                <a:solidFill>
                  <a:schemeClr val="tx1"/>
                </a:solidFill>
                <a:latin typeface="Century Gothic"/>
                <a:ea typeface="ＭＳ Ｐゴシック"/>
              </a:rPr>
              <a:t>Nephrology </a:t>
            </a:r>
          </a:p>
          <a:p>
            <a:r>
              <a:rPr lang="en-US" b="1" dirty="0">
                <a:solidFill>
                  <a:schemeClr val="tx1"/>
                </a:solidFill>
                <a:latin typeface="Century Gothic"/>
                <a:ea typeface="ＭＳ Ｐゴシック"/>
              </a:rPr>
              <a:t>Further labs: </a:t>
            </a:r>
            <a:r>
              <a:rPr lang="en-US" dirty="0">
                <a:solidFill>
                  <a:schemeClr val="tx1"/>
                </a:solidFill>
                <a:latin typeface="Century Gothic"/>
                <a:ea typeface="ＭＳ Ｐゴシック"/>
              </a:rPr>
              <a:t>high amyloid, low kappa/lambda ration</a:t>
            </a:r>
          </a:p>
          <a:p>
            <a:r>
              <a:rPr lang="en-US" b="1" dirty="0">
                <a:solidFill>
                  <a:schemeClr val="tx1"/>
                </a:solidFill>
                <a:latin typeface="Century Gothic"/>
                <a:ea typeface="ＭＳ Ｐゴシック"/>
              </a:rPr>
              <a:t>Procedures: </a:t>
            </a:r>
            <a:r>
              <a:rPr lang="en-US" dirty="0">
                <a:solidFill>
                  <a:schemeClr val="tx1"/>
                </a:solidFill>
                <a:latin typeface="Century Gothic"/>
                <a:ea typeface="ＭＳ Ｐゴシック"/>
              </a:rPr>
              <a:t>Renal biopsy – </a:t>
            </a:r>
            <a:r>
              <a:rPr lang="en-US" dirty="0" err="1">
                <a:solidFill>
                  <a:schemeClr val="tx1"/>
                </a:solidFill>
                <a:latin typeface="Century Gothic"/>
                <a:ea typeface="ＭＳ Ｐゴシック"/>
              </a:rPr>
              <a:t>glomerulosclerosis</a:t>
            </a:r>
            <a:r>
              <a:rPr lang="en-US" dirty="0">
                <a:solidFill>
                  <a:schemeClr val="tx1"/>
                </a:solidFill>
                <a:latin typeface="Century Gothic"/>
                <a:ea typeface="ＭＳ Ｐゴシック"/>
              </a:rPr>
              <a:t> consistent with multiple myeloma</a:t>
            </a:r>
          </a:p>
          <a:p>
            <a:r>
              <a:rPr lang="en-US" b="1" dirty="0">
                <a:solidFill>
                  <a:schemeClr val="tx1"/>
                </a:solidFill>
                <a:latin typeface="Century Gothic"/>
                <a:ea typeface="ＭＳ Ｐゴシック"/>
              </a:rPr>
              <a:t>Final Diagnosis: </a:t>
            </a:r>
            <a:r>
              <a:rPr lang="en-US" dirty="0">
                <a:solidFill>
                  <a:schemeClr val="tx1"/>
                </a:solidFill>
                <a:latin typeface="Century Gothic"/>
                <a:ea typeface="ＭＳ Ｐゴシック"/>
              </a:rPr>
              <a:t>Multiple myeloma</a:t>
            </a:r>
          </a:p>
          <a:p>
            <a:endParaRPr lang="en-US" b="1" dirty="0">
              <a:solidFill>
                <a:schemeClr val="tx1"/>
              </a:solidFill>
              <a:latin typeface="Century Gothic"/>
              <a:ea typeface="ＭＳ Ｐゴシック"/>
            </a:endParaRPr>
          </a:p>
        </p:txBody>
      </p:sp>
      <p:sp>
        <p:nvSpPr>
          <p:cNvPr id="4" name="Date Placeholder 3"/>
          <p:cNvSpPr>
            <a:spLocks noGrp="1"/>
          </p:cNvSpPr>
          <p:nvPr>
            <p:ph type="dt" sz="half" idx="10"/>
          </p:nvPr>
        </p:nvSpPr>
        <p:spPr/>
        <p:txBody>
          <a:bodyPr/>
          <a:lstStyle/>
          <a:p>
            <a:r>
              <a:rPr lang="en-US"/>
              <a:t>Rocky Mountain Research Forum</a:t>
            </a:r>
            <a:endParaRPr lang="en-US" dirty="0"/>
          </a:p>
        </p:txBody>
      </p:sp>
      <p:pic>
        <p:nvPicPr>
          <p:cNvPr id="5" name="Picture 9" descr="A close up of a logo&#10;&#10;Description generated with very high confidence">
            <a:extLst>
              <a:ext uri="{FF2B5EF4-FFF2-40B4-BE49-F238E27FC236}">
                <a16:creationId xmlns:a16="http://schemas.microsoft.com/office/drawing/2014/main" id="{00CB66B5-C9FD-486A-AE1B-F248F3EF3B3A}"/>
              </a:ext>
            </a:extLst>
          </p:cNvPr>
          <p:cNvPicPr>
            <a:picLocks noChangeAspect="1"/>
          </p:cNvPicPr>
          <p:nvPr/>
        </p:nvPicPr>
        <p:blipFill rotWithShape="1">
          <a:blip r:embed="rId2"/>
          <a:srcRect l="13919" t="-846" r="8425" b="-901"/>
          <a:stretch/>
        </p:blipFill>
        <p:spPr>
          <a:xfrm>
            <a:off x="3334984" y="3557627"/>
            <a:ext cx="5077656" cy="2725695"/>
          </a:xfrm>
          <a:prstGeom prst="rect">
            <a:avLst/>
          </a:prstGeom>
        </p:spPr>
      </p:pic>
    </p:spTree>
    <p:extLst>
      <p:ext uri="{BB962C8B-B14F-4D97-AF65-F5344CB8AC3E}">
        <p14:creationId xmlns:p14="http://schemas.microsoft.com/office/powerpoint/2010/main" val="797694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Prolonged Stay </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solidFill>
                  <a:schemeClr val="tx1"/>
                </a:solidFill>
                <a:latin typeface="Century Gothic"/>
                <a:ea typeface="ＭＳ Ｐゴシック"/>
              </a:rPr>
              <a:t> Patient desired dialysis and occasional blood transfusions </a:t>
            </a:r>
          </a:p>
          <a:p>
            <a:pPr>
              <a:buFont typeface="Arial" panose="020B0604020202020204" pitchFamily="34" charset="0"/>
              <a:buChar char="•"/>
            </a:pPr>
            <a:r>
              <a:rPr lang="en-US" dirty="0">
                <a:solidFill>
                  <a:schemeClr val="tx1"/>
                </a:solidFill>
                <a:latin typeface="Century Gothic"/>
                <a:ea typeface="ＭＳ Ｐゴシック"/>
              </a:rPr>
              <a:t> Refused oncologic treatments </a:t>
            </a:r>
          </a:p>
          <a:p>
            <a:pPr>
              <a:buFont typeface="Arial" panose="020B0604020202020204" pitchFamily="34" charset="0"/>
              <a:buChar char="•"/>
            </a:pPr>
            <a:r>
              <a:rPr lang="en-US" dirty="0">
                <a:solidFill>
                  <a:schemeClr val="tx1"/>
                </a:solidFill>
                <a:latin typeface="Century Gothic"/>
                <a:ea typeface="ＭＳ Ｐゴシック"/>
              </a:rPr>
              <a:t> Capacity in question with most refusals </a:t>
            </a:r>
          </a:p>
          <a:p>
            <a:pPr>
              <a:buFont typeface="Arial" panose="020B0604020202020204" pitchFamily="34" charset="0"/>
              <a:buChar char="•"/>
            </a:pPr>
            <a:r>
              <a:rPr lang="en-US" dirty="0">
                <a:solidFill>
                  <a:schemeClr val="tx1"/>
                </a:solidFill>
                <a:latin typeface="Century Gothic"/>
                <a:ea typeface="ＭＳ Ｐゴシック"/>
              </a:rPr>
              <a:t> No next of kin or POA</a:t>
            </a:r>
          </a:p>
          <a:p>
            <a:pPr>
              <a:buFont typeface="Arial" panose="020B0604020202020204" pitchFamily="34" charset="0"/>
              <a:buChar char="•"/>
            </a:pPr>
            <a:r>
              <a:rPr lang="en-US" dirty="0">
                <a:solidFill>
                  <a:schemeClr val="tx1"/>
                </a:solidFill>
                <a:latin typeface="Century Gothic"/>
                <a:ea typeface="ＭＳ Ｐゴシック"/>
              </a:rPr>
              <a:t> Team approach:  psychiatry, case management, hospital ethics committee</a:t>
            </a:r>
          </a:p>
          <a:p>
            <a:pPr>
              <a:buFont typeface="Arial" panose="020B0604020202020204" pitchFamily="34" charset="0"/>
              <a:buChar char="•"/>
            </a:pPr>
            <a:r>
              <a:rPr lang="en-US" dirty="0">
                <a:solidFill>
                  <a:schemeClr val="tx1"/>
                </a:solidFill>
                <a:latin typeface="Century Gothic"/>
                <a:ea typeface="ＭＳ Ｐゴシック"/>
              </a:rPr>
              <a:t> 151 days later, the patient agreed to hospice services, and expired one day before official transition of care</a:t>
            </a:r>
            <a:endParaRPr lang="en-US" dirty="0"/>
          </a:p>
        </p:txBody>
      </p:sp>
      <p:sp>
        <p:nvSpPr>
          <p:cNvPr id="4" name="Date Placeholder 3"/>
          <p:cNvSpPr>
            <a:spLocks noGrp="1"/>
          </p:cNvSpPr>
          <p:nvPr>
            <p:ph type="dt" sz="half" idx="10"/>
          </p:nvPr>
        </p:nvSpPr>
        <p:spPr/>
        <p:txBody>
          <a:bodyPr/>
          <a:lstStyle/>
          <a:p>
            <a:r>
              <a:rPr lang="en-US"/>
              <a:t>Rocky Mountain Research Forum</a:t>
            </a:r>
            <a:endParaRPr lang="en-US" dirty="0"/>
          </a:p>
        </p:txBody>
      </p:sp>
    </p:spTree>
    <p:extLst>
      <p:ext uri="{BB962C8B-B14F-4D97-AF65-F5344CB8AC3E}">
        <p14:creationId xmlns:p14="http://schemas.microsoft.com/office/powerpoint/2010/main" val="443437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for Failure  </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 Fluctuating capacity </a:t>
            </a:r>
          </a:p>
          <a:p>
            <a:pPr>
              <a:buFont typeface="Arial" panose="020B0604020202020204" pitchFamily="34" charset="0"/>
              <a:buChar char="•"/>
            </a:pPr>
            <a:r>
              <a:rPr lang="en-US" dirty="0"/>
              <a:t> No assigned POA – difficulty assigning one </a:t>
            </a:r>
          </a:p>
          <a:p>
            <a:pPr>
              <a:buFont typeface="Arial" panose="020B0604020202020204" pitchFamily="34" charset="0"/>
              <a:buChar char="•"/>
            </a:pPr>
            <a:r>
              <a:rPr lang="en-US" dirty="0"/>
              <a:t> Lack of resources in the community </a:t>
            </a:r>
          </a:p>
          <a:p>
            <a:pPr>
              <a:buFont typeface="Arial" panose="020B0604020202020204" pitchFamily="34" charset="0"/>
              <a:buChar char="•"/>
            </a:pPr>
            <a:r>
              <a:rPr lang="en-US" dirty="0"/>
              <a:t> Barriers to care </a:t>
            </a:r>
          </a:p>
          <a:p>
            <a:pPr>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r>
              <a:rPr lang="en-US"/>
              <a:t>Rocky Mountain Research Forum</a:t>
            </a:r>
            <a:endParaRPr lang="en-US" dirty="0"/>
          </a:p>
        </p:txBody>
      </p:sp>
      <p:pic>
        <p:nvPicPr>
          <p:cNvPr id="5" name="Picture 4"/>
          <p:cNvPicPr>
            <a:picLocks noChangeAspect="1"/>
          </p:cNvPicPr>
          <p:nvPr/>
        </p:nvPicPr>
        <p:blipFill>
          <a:blip r:embed="rId2"/>
          <a:stretch>
            <a:fillRect/>
          </a:stretch>
        </p:blipFill>
        <p:spPr>
          <a:xfrm>
            <a:off x="1258179" y="4047474"/>
            <a:ext cx="2857500" cy="1666875"/>
          </a:xfrm>
          <a:prstGeom prst="rect">
            <a:avLst/>
          </a:prstGeom>
        </p:spPr>
      </p:pic>
    </p:spTree>
    <p:extLst>
      <p:ext uri="{BB962C8B-B14F-4D97-AF65-F5344CB8AC3E}">
        <p14:creationId xmlns:p14="http://schemas.microsoft.com/office/powerpoint/2010/main" val="421327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Pillars of Medical Ethics </a:t>
            </a:r>
          </a:p>
        </p:txBody>
      </p:sp>
      <p:sp>
        <p:nvSpPr>
          <p:cNvPr id="3" name="Content Placeholder 2"/>
          <p:cNvSpPr>
            <a:spLocks noGrp="1"/>
          </p:cNvSpPr>
          <p:nvPr>
            <p:ph idx="1"/>
          </p:nvPr>
        </p:nvSpPr>
        <p:spPr/>
        <p:txBody>
          <a:bodyPr/>
          <a:lstStyle/>
          <a:p>
            <a:pPr marL="457200" indent="-457200">
              <a:buFont typeface="+mj-lt"/>
              <a:buAutoNum type="arabicPeriod"/>
            </a:pPr>
            <a:r>
              <a:rPr lang="en-US" dirty="0"/>
              <a:t>Autonomy</a:t>
            </a:r>
          </a:p>
          <a:p>
            <a:pPr marL="457200" indent="-457200">
              <a:buFont typeface="+mj-lt"/>
              <a:buAutoNum type="arabicPeriod"/>
            </a:pPr>
            <a:r>
              <a:rPr lang="en-US" dirty="0"/>
              <a:t>Beneficence </a:t>
            </a:r>
          </a:p>
          <a:p>
            <a:pPr marL="457200" indent="-457200">
              <a:buFont typeface="+mj-lt"/>
              <a:buAutoNum type="arabicPeriod"/>
            </a:pPr>
            <a:r>
              <a:rPr lang="en-US" dirty="0"/>
              <a:t>Non – maleficence </a:t>
            </a:r>
          </a:p>
          <a:p>
            <a:pPr marL="457200" indent="-457200">
              <a:buFont typeface="+mj-lt"/>
              <a:buAutoNum type="arabicPeriod"/>
            </a:pPr>
            <a:r>
              <a:rPr lang="en-US" dirty="0"/>
              <a:t>Justice </a:t>
            </a:r>
          </a:p>
        </p:txBody>
      </p:sp>
      <p:sp>
        <p:nvSpPr>
          <p:cNvPr id="4" name="Date Placeholder 3"/>
          <p:cNvSpPr>
            <a:spLocks noGrp="1"/>
          </p:cNvSpPr>
          <p:nvPr>
            <p:ph type="dt" sz="half" idx="10"/>
          </p:nvPr>
        </p:nvSpPr>
        <p:spPr/>
        <p:txBody>
          <a:bodyPr/>
          <a:lstStyle/>
          <a:p>
            <a:r>
              <a:rPr lang="en-US"/>
              <a:t>Rocky Mountain Research Forum</a:t>
            </a:r>
            <a:endParaRPr lang="en-US" dirty="0"/>
          </a:p>
        </p:txBody>
      </p:sp>
      <p:pic>
        <p:nvPicPr>
          <p:cNvPr id="8" name="Picture 7"/>
          <p:cNvPicPr>
            <a:picLocks noChangeAspect="1"/>
          </p:cNvPicPr>
          <p:nvPr/>
        </p:nvPicPr>
        <p:blipFill>
          <a:blip r:embed="rId2"/>
          <a:stretch>
            <a:fillRect/>
          </a:stretch>
        </p:blipFill>
        <p:spPr>
          <a:xfrm>
            <a:off x="3621968" y="3172416"/>
            <a:ext cx="5009023" cy="2805052"/>
          </a:xfrm>
          <a:prstGeom prst="rect">
            <a:avLst/>
          </a:prstGeom>
        </p:spPr>
      </p:pic>
    </p:spTree>
    <p:extLst>
      <p:ext uri="{BB962C8B-B14F-4D97-AF65-F5344CB8AC3E}">
        <p14:creationId xmlns:p14="http://schemas.microsoft.com/office/powerpoint/2010/main" val="44170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and Competence</a:t>
            </a:r>
          </a:p>
        </p:txBody>
      </p:sp>
      <p:sp>
        <p:nvSpPr>
          <p:cNvPr id="3" name="Content Placeholder 2"/>
          <p:cNvSpPr>
            <a:spLocks noGrp="1"/>
          </p:cNvSpPr>
          <p:nvPr>
            <p:ph idx="1"/>
          </p:nvPr>
        </p:nvSpPr>
        <p:spPr/>
        <p:txBody>
          <a:bodyPr/>
          <a:lstStyle/>
          <a:p>
            <a:r>
              <a:rPr lang="en-US" dirty="0"/>
              <a:t>Capacity: the ability to make health care related decisions</a:t>
            </a:r>
          </a:p>
          <a:p>
            <a:r>
              <a:rPr lang="en-US" dirty="0"/>
              <a:t>Competence: the legal term determining if a patient is qualified to make such decisions </a:t>
            </a:r>
          </a:p>
        </p:txBody>
      </p:sp>
      <p:sp>
        <p:nvSpPr>
          <p:cNvPr id="4" name="Date Placeholder 3"/>
          <p:cNvSpPr>
            <a:spLocks noGrp="1"/>
          </p:cNvSpPr>
          <p:nvPr>
            <p:ph type="dt" sz="half" idx="10"/>
          </p:nvPr>
        </p:nvSpPr>
        <p:spPr/>
        <p:txBody>
          <a:bodyPr/>
          <a:lstStyle/>
          <a:p>
            <a:r>
              <a:rPr lang="en-US"/>
              <a:t>Rocky Mountain Research Forum</a:t>
            </a:r>
            <a:endParaRPr lang="en-US" dirty="0"/>
          </a:p>
        </p:txBody>
      </p:sp>
    </p:spTree>
    <p:extLst>
      <p:ext uri="{BB962C8B-B14F-4D97-AF65-F5344CB8AC3E}">
        <p14:creationId xmlns:p14="http://schemas.microsoft.com/office/powerpoint/2010/main" val="51030665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833</TotalTime>
  <Words>958</Words>
  <Application>Microsoft Office PowerPoint</Application>
  <PresentationFormat>Widescreen</PresentationFormat>
  <Paragraphs>80</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Century Gothic</vt:lpstr>
      <vt:lpstr>Garamond</vt:lpstr>
      <vt:lpstr>Georgia</vt:lpstr>
      <vt:lpstr>Retrospect</vt:lpstr>
      <vt:lpstr>Like a rock: Ethical Challenges in the Medical Management of  a Unique Patient with Multiple Myeloma</vt:lpstr>
      <vt:lpstr>Disclosures</vt:lpstr>
      <vt:lpstr>Learning Objectives</vt:lpstr>
      <vt:lpstr>Case</vt:lpstr>
      <vt:lpstr>Further workup</vt:lpstr>
      <vt:lpstr>The Prolonged Stay </vt:lpstr>
      <vt:lpstr>Set up for Failure  </vt:lpstr>
      <vt:lpstr>Four Pillars of Medical Ethics </vt:lpstr>
      <vt:lpstr>Capacity and Competence</vt:lpstr>
      <vt:lpstr>Colorado Next of Kin Law</vt:lpstr>
      <vt:lpstr>Health Disparities in the Transgender Community </vt:lpstr>
      <vt:lpstr>Future Directions </vt:lpstr>
      <vt:lpstr>Questions and Answers</vt:lpstr>
      <vt:lpstr>Contact Information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Amelia Challender</dc:creator>
  <cp:lastModifiedBy>Mannat Singh</cp:lastModifiedBy>
  <cp:revision>22</cp:revision>
  <dcterms:created xsi:type="dcterms:W3CDTF">2016-03-16T22:02:35Z</dcterms:created>
  <dcterms:modified xsi:type="dcterms:W3CDTF">2020-05-12T22:24:05Z</dcterms:modified>
</cp:coreProperties>
</file>