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Nuni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637"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4a868f087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4a868f08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4a868f087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4a868f08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a868f087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a868f08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4a868f087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4a868f08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4a868f087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4a868f08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7489aab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7489aab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4a868f087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4a868f08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4a868f087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4a868f08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4a868f087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4a868f08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956150" y="1119950"/>
            <a:ext cx="7166400" cy="221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dk2"/>
                </a:solidFill>
              </a:rPr>
              <a:t>Taking Our Own Temperature: Using an Annual Climate Survey to Evaluate Diversity, Equity, and Inclusion Efforts</a:t>
            </a:r>
            <a:endParaRPr sz="3500">
              <a:solidFill>
                <a:schemeClr val="dk2"/>
              </a:solidFill>
            </a:endParaRPr>
          </a:p>
        </p:txBody>
      </p:sp>
      <p:sp>
        <p:nvSpPr>
          <p:cNvPr id="129" name="Google Shape;129;p13"/>
          <p:cNvSpPr txBox="1">
            <a:spLocks noGrp="1"/>
          </p:cNvSpPr>
          <p:nvPr>
            <p:ph type="subTitle" idx="1"/>
          </p:nvPr>
        </p:nvSpPr>
        <p:spPr>
          <a:xfrm>
            <a:off x="1070150" y="3260750"/>
            <a:ext cx="6938400" cy="80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Elizabeth Kvach, MD MA; Cleveland Piggott, MD; </a:t>
            </a:r>
            <a:endParaRPr sz="2200"/>
          </a:p>
          <a:p>
            <a:pPr marL="0" lvl="0" indent="0" algn="ctr" rtl="0">
              <a:spcBef>
                <a:spcPts val="0"/>
              </a:spcBef>
              <a:spcAft>
                <a:spcPts val="0"/>
              </a:spcAft>
              <a:buNone/>
            </a:pPr>
            <a:r>
              <a:rPr lang="en" sz="2200"/>
              <a:t>Allie Johnson, MD; Alexandra Targan, MD; Riley Smith, MD</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Objectives</a:t>
            </a:r>
            <a:endParaRPr/>
          </a:p>
        </p:txBody>
      </p:sp>
      <p:sp>
        <p:nvSpPr>
          <p:cNvPr id="135" name="Google Shape;135;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Participants will be able to: </a:t>
            </a:r>
            <a:endParaRPr sz="1700"/>
          </a:p>
          <a:p>
            <a:pPr marL="457200" lvl="0" indent="-336550" algn="l" rtl="0">
              <a:spcBef>
                <a:spcPts val="1600"/>
              </a:spcBef>
              <a:spcAft>
                <a:spcPts val="0"/>
              </a:spcAft>
              <a:buSzPts val="1700"/>
              <a:buChar char="●"/>
            </a:pPr>
            <a:r>
              <a:rPr lang="en" sz="1700"/>
              <a:t>Understand the importance of promoting equity and social justice within a family medicine residency program</a:t>
            </a:r>
            <a:endParaRPr sz="1700"/>
          </a:p>
          <a:p>
            <a:pPr marL="457200" lvl="0" indent="-336550" algn="l" rtl="0">
              <a:spcBef>
                <a:spcPts val="0"/>
              </a:spcBef>
              <a:spcAft>
                <a:spcPts val="0"/>
              </a:spcAft>
              <a:buSzPts val="1700"/>
              <a:buChar char="●"/>
            </a:pPr>
            <a:r>
              <a:rPr lang="en" sz="1700"/>
              <a:t>Describe the successes and areas of potential growth in promoting DEI that the UCFMR identified through our climate survey</a:t>
            </a:r>
            <a:endParaRPr sz="1700"/>
          </a:p>
          <a:p>
            <a:pPr marL="457200" lvl="0" indent="-336550" algn="l" rtl="0">
              <a:spcBef>
                <a:spcPts val="0"/>
              </a:spcBef>
              <a:spcAft>
                <a:spcPts val="0"/>
              </a:spcAft>
              <a:buSzPts val="1700"/>
              <a:buChar char="●"/>
            </a:pPr>
            <a:r>
              <a:rPr lang="en" sz="1700"/>
              <a:t>Apply the lessons learned from our residency’s experience to identify a goal for your own organization that would promote equity and social justice</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Justice Working Group at UCFMR</a:t>
            </a:r>
            <a:endParaRPr/>
          </a:p>
        </p:txBody>
      </p:sp>
      <p:sp>
        <p:nvSpPr>
          <p:cNvPr id="141" name="Google Shape;141;p15"/>
          <p:cNvSpPr txBox="1">
            <a:spLocks noGrp="1"/>
          </p:cNvSpPr>
          <p:nvPr>
            <p:ph type="body" idx="1"/>
          </p:nvPr>
        </p:nvSpPr>
        <p:spPr>
          <a:xfrm>
            <a:off x="819150" y="1586100"/>
            <a:ext cx="7505700" cy="28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Mission statement: We are committed to training the next generation of family physicians whose varied backgrounds empower them to provide more equitable health care for their patients. We strive to provide an inclusive environment for all residents and faculty, especially those who come from underrepresented communities in medicine with regard to race, sex, ethnicity, ability, socioeconomic status, sexual orientation, gender identity, and religion. We believe diversity within our group will help us expand our knowledge and question our preconceived notions in order to deliver the highest quality of care to our patients.</a:t>
            </a:r>
            <a:endParaRPr/>
          </a:p>
          <a:p>
            <a:pPr marL="0" lvl="0" indent="0" algn="l" rtl="0">
              <a:spcBef>
                <a:spcPts val="1600"/>
              </a:spcBef>
              <a:spcAft>
                <a:spcPts val="0"/>
              </a:spcAft>
              <a:buNone/>
            </a:pPr>
            <a:r>
              <a:rPr lang="en"/>
              <a:t>Key areas of focus:</a:t>
            </a:r>
            <a:endParaRPr/>
          </a:p>
          <a:p>
            <a:pPr marL="457200" lvl="0" indent="-311150" algn="l" rtl="0">
              <a:spcBef>
                <a:spcPts val="1600"/>
              </a:spcBef>
              <a:spcAft>
                <a:spcPts val="0"/>
              </a:spcAft>
              <a:buSzPts val="1300"/>
              <a:buChar char="●"/>
            </a:pPr>
            <a:r>
              <a:rPr lang="en"/>
              <a:t>Annual climate survey</a:t>
            </a:r>
            <a:endParaRPr/>
          </a:p>
          <a:p>
            <a:pPr marL="457200" lvl="0" indent="-311150" algn="l" rtl="0">
              <a:spcBef>
                <a:spcPts val="0"/>
              </a:spcBef>
              <a:spcAft>
                <a:spcPts val="0"/>
              </a:spcAft>
              <a:buSzPts val="1300"/>
              <a:buChar char="●"/>
            </a:pPr>
            <a:r>
              <a:rPr lang="en"/>
              <a:t>Faculty and resident recruitment</a:t>
            </a:r>
            <a:endParaRPr/>
          </a:p>
          <a:p>
            <a:pPr marL="457200" lvl="0" indent="-311150" algn="l" rtl="0">
              <a:spcBef>
                <a:spcPts val="0"/>
              </a:spcBef>
              <a:spcAft>
                <a:spcPts val="0"/>
              </a:spcAft>
              <a:buSzPts val="1300"/>
              <a:buChar char="●"/>
            </a:pPr>
            <a:r>
              <a:rPr lang="en"/>
              <a:t>Residency curriculum</a:t>
            </a:r>
            <a:endParaRPr/>
          </a:p>
          <a:p>
            <a:pPr marL="457200" lvl="0" indent="-311150" algn="l" rtl="0">
              <a:spcBef>
                <a:spcPts val="0"/>
              </a:spcBef>
              <a:spcAft>
                <a:spcPts val="0"/>
              </a:spcAft>
              <a:buSzPts val="1300"/>
              <a:buChar char="●"/>
            </a:pPr>
            <a:r>
              <a:rPr lang="en"/>
              <a:t>Community engagement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Creation of a Climate Survey</a:t>
            </a:r>
            <a:endParaRPr/>
          </a:p>
        </p:txBody>
      </p:sp>
      <p:sp>
        <p:nvSpPr>
          <p:cNvPr id="147" name="Google Shape;147;p16"/>
          <p:cNvSpPr txBox="1">
            <a:spLocks noGrp="1"/>
          </p:cNvSpPr>
          <p:nvPr>
            <p:ph type="body" idx="1"/>
          </p:nvPr>
        </p:nvSpPr>
        <p:spPr>
          <a:xfrm>
            <a:off x="819150" y="1520000"/>
            <a:ext cx="7505700" cy="31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2018: First iteration of the survey</a:t>
            </a:r>
            <a:endParaRPr/>
          </a:p>
          <a:p>
            <a:pPr marL="457200" lvl="0" indent="-311150" algn="l" rtl="0">
              <a:spcBef>
                <a:spcPts val="1600"/>
              </a:spcBef>
              <a:spcAft>
                <a:spcPts val="0"/>
              </a:spcAft>
              <a:buSzPts val="1300"/>
              <a:buChar char="●"/>
            </a:pPr>
            <a:r>
              <a:rPr lang="en"/>
              <a:t>Distributed to residents and faculty (84% resident response rate)</a:t>
            </a:r>
            <a:endParaRPr/>
          </a:p>
          <a:p>
            <a:pPr marL="457200" lvl="0" indent="-311150" algn="l" rtl="0">
              <a:spcBef>
                <a:spcPts val="0"/>
              </a:spcBef>
              <a:spcAft>
                <a:spcPts val="0"/>
              </a:spcAft>
              <a:buSzPts val="1300"/>
              <a:buChar char="●"/>
            </a:pPr>
            <a:r>
              <a:rPr lang="en"/>
              <a:t>Topics covered:</a:t>
            </a:r>
            <a:endParaRPr/>
          </a:p>
          <a:p>
            <a:pPr marL="914400" lvl="1" indent="-298450" algn="l" rtl="0">
              <a:spcBef>
                <a:spcPts val="0"/>
              </a:spcBef>
              <a:spcAft>
                <a:spcPts val="0"/>
              </a:spcAft>
              <a:buSzPts val="1100"/>
              <a:buChar char="○"/>
            </a:pPr>
            <a:r>
              <a:rPr lang="en"/>
              <a:t>General climate (“The atmosphere or climate here is supportive”)</a:t>
            </a:r>
            <a:endParaRPr/>
          </a:p>
          <a:p>
            <a:pPr marL="914400" lvl="1" indent="-298450" algn="l" rtl="0">
              <a:spcBef>
                <a:spcPts val="0"/>
              </a:spcBef>
              <a:spcAft>
                <a:spcPts val="0"/>
              </a:spcAft>
              <a:buSzPts val="1100"/>
              <a:buChar char="○"/>
            </a:pPr>
            <a:r>
              <a:rPr lang="en"/>
              <a:t>Climate for certain groups (gender, race, residency track, disability status, sexual minorities)</a:t>
            </a:r>
            <a:endParaRPr/>
          </a:p>
          <a:p>
            <a:pPr marL="914400" lvl="1" indent="-298450" algn="l" rtl="0">
              <a:spcBef>
                <a:spcPts val="0"/>
              </a:spcBef>
              <a:spcAft>
                <a:spcPts val="0"/>
              </a:spcAft>
              <a:buSzPts val="1100"/>
              <a:buChar char="○"/>
            </a:pPr>
            <a:r>
              <a:rPr lang="en"/>
              <a:t>Recruitment (Satisfaction with number of residents of color, etc.)</a:t>
            </a:r>
            <a:endParaRPr/>
          </a:p>
          <a:p>
            <a:pPr marL="914400" lvl="1" indent="-298450" algn="l" rtl="0">
              <a:spcBef>
                <a:spcPts val="0"/>
              </a:spcBef>
              <a:spcAft>
                <a:spcPts val="0"/>
              </a:spcAft>
              <a:buSzPts val="1100"/>
              <a:buChar char="○"/>
            </a:pPr>
            <a:r>
              <a:rPr lang="en"/>
              <a:t>Experiences with discrimination (based on gender, race)</a:t>
            </a:r>
            <a:endParaRPr/>
          </a:p>
          <a:p>
            <a:pPr marL="914400" lvl="1" indent="-298450" algn="l" rtl="0">
              <a:spcBef>
                <a:spcPts val="0"/>
              </a:spcBef>
              <a:spcAft>
                <a:spcPts val="0"/>
              </a:spcAft>
              <a:buSzPts val="1100"/>
              <a:buChar char="○"/>
            </a:pPr>
            <a:r>
              <a:rPr lang="en"/>
              <a:t>Satisfaction with curriculum as it relates to social justice</a:t>
            </a:r>
            <a:endParaRPr/>
          </a:p>
          <a:p>
            <a:pPr marL="914400" lvl="1" indent="-298450" algn="l" rtl="0">
              <a:spcBef>
                <a:spcPts val="0"/>
              </a:spcBef>
              <a:spcAft>
                <a:spcPts val="0"/>
              </a:spcAft>
              <a:buSzPts val="1100"/>
              <a:buChar char="○"/>
            </a:pPr>
            <a:r>
              <a:rPr lang="en"/>
              <a:t>Demographics</a:t>
            </a:r>
            <a:endParaRPr/>
          </a:p>
          <a:p>
            <a:pPr marL="457200" lvl="0" indent="-311150" algn="l" rtl="0">
              <a:spcBef>
                <a:spcPts val="0"/>
              </a:spcBef>
              <a:spcAft>
                <a:spcPts val="0"/>
              </a:spcAft>
              <a:buSzPts val="1300"/>
              <a:buChar char="●"/>
            </a:pPr>
            <a:r>
              <a:rPr lang="en"/>
              <a:t>Utilized Google Forms</a:t>
            </a:r>
            <a:endParaRPr/>
          </a:p>
          <a:p>
            <a:pPr marL="457200" lvl="0" indent="-311150" algn="l" rtl="0">
              <a:spcBef>
                <a:spcPts val="0"/>
              </a:spcBef>
              <a:spcAft>
                <a:spcPts val="0"/>
              </a:spcAft>
              <a:buSzPts val="1300"/>
              <a:buChar char="●"/>
            </a:pPr>
            <a:r>
              <a:rPr lang="en"/>
              <a:t>Feedback received: confusing wording of questions, focus on gender and race at expense of other forms of diversity</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to Consider</a:t>
            </a:r>
            <a:endParaRPr/>
          </a:p>
        </p:txBody>
      </p:sp>
      <p:sp>
        <p:nvSpPr>
          <p:cNvPr id="153" name="Google Shape;153;p17"/>
          <p:cNvSpPr txBox="1">
            <a:spLocks noGrp="1"/>
          </p:cNvSpPr>
          <p:nvPr>
            <p:ph type="body" idx="1"/>
          </p:nvPr>
        </p:nvSpPr>
        <p:spPr>
          <a:xfrm>
            <a:off x="819150" y="1526975"/>
            <a:ext cx="7505700" cy="29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Who:</a:t>
            </a:r>
            <a:r>
              <a:rPr lang="en"/>
              <a:t> Whom to survey? Who will administer survey? Who will have access to data? Who will perform data analysis?</a:t>
            </a:r>
            <a:endParaRPr/>
          </a:p>
          <a:p>
            <a:pPr marL="457200" lvl="0" indent="-311150" algn="l" rtl="0">
              <a:spcBef>
                <a:spcPts val="0"/>
              </a:spcBef>
              <a:spcAft>
                <a:spcPts val="0"/>
              </a:spcAft>
              <a:buSzPts val="1300"/>
              <a:buChar char="●"/>
            </a:pPr>
            <a:r>
              <a:rPr lang="en" i="1"/>
              <a:t>Residents and faculty, administered by SJWG, data only accessible by one faculty member and a department data analyst</a:t>
            </a:r>
            <a:endParaRPr i="1"/>
          </a:p>
          <a:p>
            <a:pPr marL="0" lvl="0" indent="0" algn="l" rtl="0">
              <a:spcBef>
                <a:spcPts val="0"/>
              </a:spcBef>
              <a:spcAft>
                <a:spcPts val="0"/>
              </a:spcAft>
              <a:buNone/>
            </a:pPr>
            <a:r>
              <a:rPr lang="en" b="1"/>
              <a:t>What: </a:t>
            </a:r>
            <a:r>
              <a:rPr lang="en"/>
              <a:t>Which topics to include? How much demographic data to gather?</a:t>
            </a:r>
            <a:endParaRPr/>
          </a:p>
          <a:p>
            <a:pPr marL="457200" lvl="0" indent="-311150" algn="l" rtl="0">
              <a:spcBef>
                <a:spcPts val="0"/>
              </a:spcBef>
              <a:spcAft>
                <a:spcPts val="0"/>
              </a:spcAft>
              <a:buSzPts val="1300"/>
              <a:buChar char="●"/>
            </a:pPr>
            <a:r>
              <a:rPr lang="en" i="1"/>
              <a:t>Balancing useful demographics with potential for being identifiable</a:t>
            </a:r>
            <a:endParaRPr i="1"/>
          </a:p>
          <a:p>
            <a:pPr marL="0" lvl="0" indent="0" algn="l" rtl="0">
              <a:spcBef>
                <a:spcPts val="0"/>
              </a:spcBef>
              <a:spcAft>
                <a:spcPts val="0"/>
              </a:spcAft>
              <a:buNone/>
            </a:pPr>
            <a:r>
              <a:rPr lang="en" b="1"/>
              <a:t>When: </a:t>
            </a:r>
            <a:r>
              <a:rPr lang="en"/>
              <a:t>What time of year to distribute? </a:t>
            </a:r>
            <a:endParaRPr/>
          </a:p>
          <a:p>
            <a:pPr marL="457200" lvl="0" indent="-311150" algn="l" rtl="0">
              <a:spcBef>
                <a:spcPts val="0"/>
              </a:spcBef>
              <a:spcAft>
                <a:spcPts val="0"/>
              </a:spcAft>
              <a:buSzPts val="1300"/>
              <a:buChar char="●"/>
            </a:pPr>
            <a:r>
              <a:rPr lang="en" i="1"/>
              <a:t>Spring</a:t>
            </a:r>
            <a:endParaRPr i="1"/>
          </a:p>
          <a:p>
            <a:pPr marL="0" lvl="0" indent="0" algn="l" rtl="0">
              <a:spcBef>
                <a:spcPts val="0"/>
              </a:spcBef>
              <a:spcAft>
                <a:spcPts val="0"/>
              </a:spcAft>
              <a:buNone/>
            </a:pPr>
            <a:r>
              <a:rPr lang="en" b="1"/>
              <a:t>How: </a:t>
            </a:r>
            <a:r>
              <a:rPr lang="en"/>
              <a:t>Which survey tool to use? Balance of multiple choice and free response questions? How to distribute final results?</a:t>
            </a:r>
            <a:endParaRPr/>
          </a:p>
          <a:p>
            <a:pPr marL="457200" lvl="0" indent="-311150" algn="l" rtl="0">
              <a:spcBef>
                <a:spcPts val="0"/>
              </a:spcBef>
              <a:spcAft>
                <a:spcPts val="0"/>
              </a:spcAft>
              <a:buSzPts val="1300"/>
              <a:buChar char="●"/>
            </a:pPr>
            <a:r>
              <a:rPr lang="en" i="1"/>
              <a:t>RedCap, mostly multiple choice with a few open ended, distributed via an executive summary to SJWG and resident leadership</a:t>
            </a:r>
            <a:endParaRPr i="1"/>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Creation of a Climate Survey</a:t>
            </a:r>
            <a:endParaRPr/>
          </a:p>
        </p:txBody>
      </p:sp>
      <p:sp>
        <p:nvSpPr>
          <p:cNvPr id="159" name="Google Shape;159;p18"/>
          <p:cNvSpPr txBox="1">
            <a:spLocks noGrp="1"/>
          </p:cNvSpPr>
          <p:nvPr>
            <p:ph type="body" idx="1"/>
          </p:nvPr>
        </p:nvSpPr>
        <p:spPr>
          <a:xfrm>
            <a:off x="819150" y="1542950"/>
            <a:ext cx="7505700" cy="30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2019: Big upgrades</a:t>
            </a:r>
            <a:endParaRPr/>
          </a:p>
          <a:p>
            <a:pPr marL="457200" lvl="0" indent="-311150" algn="l" rtl="0">
              <a:spcBef>
                <a:spcPts val="1600"/>
              </a:spcBef>
              <a:spcAft>
                <a:spcPts val="0"/>
              </a:spcAft>
              <a:buSzPts val="1300"/>
              <a:buChar char="●"/>
            </a:pPr>
            <a:r>
              <a:rPr lang="en"/>
              <a:t>Same core topics but refined the question wording to increase clarity, expanded scope</a:t>
            </a:r>
            <a:endParaRPr/>
          </a:p>
          <a:p>
            <a:pPr marL="457200" lvl="0" indent="-311150" algn="l" rtl="0">
              <a:spcBef>
                <a:spcPts val="0"/>
              </a:spcBef>
              <a:spcAft>
                <a:spcPts val="0"/>
              </a:spcAft>
              <a:buSzPts val="1300"/>
              <a:buChar char="●"/>
            </a:pPr>
            <a:r>
              <a:rPr lang="en"/>
              <a:t>Topics covered:</a:t>
            </a:r>
            <a:endParaRPr/>
          </a:p>
          <a:p>
            <a:pPr marL="914400" lvl="1" indent="-298450" algn="l" rtl="0">
              <a:spcBef>
                <a:spcPts val="0"/>
              </a:spcBef>
              <a:spcAft>
                <a:spcPts val="0"/>
              </a:spcAft>
              <a:buSzPts val="1100"/>
              <a:buChar char="○"/>
            </a:pPr>
            <a:r>
              <a:rPr lang="en"/>
              <a:t>General climate</a:t>
            </a:r>
            <a:endParaRPr/>
          </a:p>
          <a:p>
            <a:pPr marL="914400" lvl="1" indent="-298450" algn="l" rtl="0">
              <a:spcBef>
                <a:spcPts val="0"/>
              </a:spcBef>
              <a:spcAft>
                <a:spcPts val="0"/>
              </a:spcAft>
              <a:buSzPts val="1100"/>
              <a:buChar char="○"/>
            </a:pPr>
            <a:r>
              <a:rPr lang="en"/>
              <a:t>Climate for certain groups: expanded to include religion gender identity, disability, family status</a:t>
            </a:r>
            <a:endParaRPr/>
          </a:p>
          <a:p>
            <a:pPr marL="914400" lvl="1" indent="-298450" algn="l" rtl="0">
              <a:spcBef>
                <a:spcPts val="0"/>
              </a:spcBef>
              <a:spcAft>
                <a:spcPts val="0"/>
              </a:spcAft>
              <a:buSzPts val="1100"/>
              <a:buChar char="○"/>
            </a:pPr>
            <a:r>
              <a:rPr lang="en"/>
              <a:t>Recruitment: added questions on recruitment of diverse faculty and residents from other aspects than race, satisfaction with number of URM and other diverse residents/faculty</a:t>
            </a:r>
            <a:endParaRPr/>
          </a:p>
          <a:p>
            <a:pPr marL="914400" lvl="1" indent="-298450" algn="l" rtl="0">
              <a:spcBef>
                <a:spcPts val="0"/>
              </a:spcBef>
              <a:spcAft>
                <a:spcPts val="0"/>
              </a:spcAft>
              <a:buSzPts val="1100"/>
              <a:buChar char="○"/>
            </a:pPr>
            <a:r>
              <a:rPr lang="en"/>
              <a:t>Experiences with discrimination: added questions on sexual harassment</a:t>
            </a:r>
            <a:endParaRPr/>
          </a:p>
          <a:p>
            <a:pPr marL="914400" lvl="1" indent="-298450" algn="l" rtl="0">
              <a:spcBef>
                <a:spcPts val="0"/>
              </a:spcBef>
              <a:spcAft>
                <a:spcPts val="0"/>
              </a:spcAft>
              <a:buSzPts val="1100"/>
              <a:buChar char="○"/>
            </a:pPr>
            <a:r>
              <a:rPr lang="en"/>
              <a:t>Satisfaction with curriculum as it relates to social justice: expanded to include burnout question</a:t>
            </a:r>
            <a:endParaRPr/>
          </a:p>
          <a:p>
            <a:pPr marL="914400" lvl="1" indent="-298450" algn="l" rtl="0">
              <a:spcBef>
                <a:spcPts val="0"/>
              </a:spcBef>
              <a:spcAft>
                <a:spcPts val="0"/>
              </a:spcAft>
              <a:buSzPts val="1100"/>
              <a:buChar char="○"/>
            </a:pPr>
            <a:r>
              <a:rPr lang="en"/>
              <a:t>Demographics: added disability status, sexual orientation</a:t>
            </a:r>
            <a:endParaRPr/>
          </a:p>
          <a:p>
            <a:pPr marL="457200" lvl="0" indent="-311150" algn="l" rtl="0">
              <a:spcBef>
                <a:spcPts val="0"/>
              </a:spcBef>
              <a:spcAft>
                <a:spcPts val="0"/>
              </a:spcAft>
              <a:buSzPts val="1300"/>
              <a:buChar char="●"/>
            </a:pPr>
            <a:r>
              <a:rPr lang="en"/>
              <a:t>Utilized RedCap - increased security and better control over who has access to data</a:t>
            </a:r>
            <a:endParaRPr/>
          </a:p>
          <a:p>
            <a:pPr marL="0" lvl="0" indent="0" algn="l" rtl="0">
              <a:spcBef>
                <a:spcPts val="1600"/>
              </a:spcBef>
              <a:spcAft>
                <a:spcPts val="0"/>
              </a:spcAft>
              <a:buNone/>
            </a:pPr>
            <a:r>
              <a:rPr lang="en"/>
              <a:t>2020: Added questions about factors contributing to burnout and what would reduce burnout, added option for email contact for follow up question</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2019 Key Results</a:t>
            </a:r>
            <a:endParaRPr/>
          </a:p>
        </p:txBody>
      </p:sp>
      <p:sp>
        <p:nvSpPr>
          <p:cNvPr id="165" name="Google Shape;165;p19"/>
          <p:cNvSpPr txBox="1">
            <a:spLocks noGrp="1"/>
          </p:cNvSpPr>
          <p:nvPr>
            <p:ph type="body" idx="1"/>
          </p:nvPr>
        </p:nvSpPr>
        <p:spPr>
          <a:xfrm>
            <a:off x="819150" y="1465300"/>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95% found residency atmosphere supportive</a:t>
            </a:r>
            <a:endParaRPr/>
          </a:p>
          <a:p>
            <a:pPr marL="457200" lvl="0" indent="-311150" algn="l" rtl="0">
              <a:spcBef>
                <a:spcPts val="0"/>
              </a:spcBef>
              <a:spcAft>
                <a:spcPts val="0"/>
              </a:spcAft>
              <a:buSzPts val="1300"/>
              <a:buChar char="●"/>
            </a:pPr>
            <a:r>
              <a:rPr lang="en"/>
              <a:t>85% agreed the residency makes a genuine effort to recruit residents of diverse backgrounds (up form 14% in 2018)</a:t>
            </a:r>
            <a:endParaRPr/>
          </a:p>
          <a:p>
            <a:pPr marL="457200" lvl="0" indent="-311150" algn="l" rtl="0">
              <a:spcBef>
                <a:spcPts val="0"/>
              </a:spcBef>
              <a:spcAft>
                <a:spcPts val="0"/>
              </a:spcAft>
              <a:buSzPts val="1300"/>
              <a:buChar char="●"/>
            </a:pPr>
            <a:r>
              <a:rPr lang="en"/>
              <a:t>50% dissatisfied with number of URM residents</a:t>
            </a:r>
            <a:endParaRPr/>
          </a:p>
          <a:p>
            <a:pPr marL="457200" lvl="0" indent="-311150" algn="l" rtl="0">
              <a:spcBef>
                <a:spcPts val="0"/>
              </a:spcBef>
              <a:spcAft>
                <a:spcPts val="0"/>
              </a:spcAft>
              <a:buSzPts val="1300"/>
              <a:buChar char="●"/>
            </a:pPr>
            <a:r>
              <a:rPr lang="en"/>
              <a:t>45% of all respondents had burnout symptoms, but &gt;⅔ of POCs reported signs of burnout</a:t>
            </a:r>
            <a:endParaRPr/>
          </a:p>
          <a:p>
            <a:pPr marL="914400" lvl="1" indent="-298450" algn="l" rtl="0">
              <a:spcBef>
                <a:spcPts val="0"/>
              </a:spcBef>
              <a:spcAft>
                <a:spcPts val="0"/>
              </a:spcAft>
              <a:buSzPts val="1100"/>
              <a:buChar char="○"/>
            </a:pPr>
            <a:r>
              <a:rPr lang="en"/>
              <a:t>2020: 40% overall, 53% URM/POC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Taking Action</a:t>
            </a:r>
            <a:endParaRPr/>
          </a:p>
        </p:txBody>
      </p:sp>
      <p:sp>
        <p:nvSpPr>
          <p:cNvPr id="171" name="Google Shape;171;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Racial caucusing initiative</a:t>
            </a:r>
            <a:endParaRPr/>
          </a:p>
          <a:p>
            <a:pPr marL="457200" lvl="0" indent="-311150" algn="l" rtl="0">
              <a:spcBef>
                <a:spcPts val="0"/>
              </a:spcBef>
              <a:spcAft>
                <a:spcPts val="0"/>
              </a:spcAft>
              <a:buSzPts val="1300"/>
              <a:buChar char="●"/>
            </a:pPr>
            <a:r>
              <a:rPr lang="en"/>
              <a:t>Recruitment efforts - residents and faculty, wholistic review, implicit bias training for interviewers</a:t>
            </a:r>
            <a:endParaRPr/>
          </a:p>
          <a:p>
            <a:pPr marL="457200" lvl="0" indent="-311150" algn="l" rtl="0">
              <a:spcBef>
                <a:spcPts val="0"/>
              </a:spcBef>
              <a:spcAft>
                <a:spcPts val="0"/>
              </a:spcAft>
              <a:buSzPts val="1300"/>
              <a:buChar char="●"/>
            </a:pPr>
            <a:r>
              <a:rPr lang="en"/>
              <a:t>Addressing burnout among URM/POC: Enhanced advising, racial caucusing</a:t>
            </a:r>
            <a:endParaRPr/>
          </a:p>
          <a:p>
            <a:pPr marL="4572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Wish We’d Known</a:t>
            </a:r>
            <a:endParaRPr/>
          </a:p>
        </p:txBody>
      </p:sp>
      <p:sp>
        <p:nvSpPr>
          <p:cNvPr id="177" name="Google Shape;177;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Think critically about question wording: Clear wording leads to clearer findings</a:t>
            </a:r>
            <a:endParaRPr/>
          </a:p>
          <a:p>
            <a:pPr marL="457200" lvl="0" indent="-311150" algn="l" rtl="0">
              <a:spcBef>
                <a:spcPts val="0"/>
              </a:spcBef>
              <a:spcAft>
                <a:spcPts val="0"/>
              </a:spcAft>
              <a:buSzPts val="1300"/>
              <a:buChar char="●"/>
            </a:pPr>
            <a:r>
              <a:rPr lang="en"/>
              <a:t>Have an explicit plan for who will have access to the data </a:t>
            </a:r>
            <a:endParaRPr/>
          </a:p>
          <a:p>
            <a:pPr marL="457200" lvl="0" indent="-311150" algn="l" rtl="0">
              <a:spcBef>
                <a:spcPts val="0"/>
              </a:spcBef>
              <a:spcAft>
                <a:spcPts val="0"/>
              </a:spcAft>
              <a:buSzPts val="1300"/>
              <a:buChar char="●"/>
            </a:pPr>
            <a:r>
              <a:rPr lang="en"/>
              <a:t>Think about how to balance confidentiality/anonymity with communicating findings to leadership - stories are powerful but only if they are able to be shared</a:t>
            </a:r>
            <a:endParaRPr/>
          </a:p>
          <a:p>
            <a:pPr marL="457200" lvl="0" indent="-311150" algn="l" rtl="0">
              <a:spcBef>
                <a:spcPts val="0"/>
              </a:spcBef>
              <a:spcAft>
                <a:spcPts val="0"/>
              </a:spcAft>
              <a:buSzPts val="1300"/>
              <a:buChar char="●"/>
            </a:pPr>
            <a:r>
              <a:rPr lang="en"/>
              <a:t>Incorporating validated measures can lead to more powerful findings (e.g. burnout)</a:t>
            </a:r>
            <a:endParaRPr/>
          </a:p>
          <a:p>
            <a:pPr marL="457200" lvl="0" indent="-311150" algn="l" rtl="0">
              <a:spcBef>
                <a:spcPts val="0"/>
              </a:spcBef>
              <a:spcAft>
                <a:spcPts val="0"/>
              </a:spcAft>
              <a:buSzPts val="1300"/>
              <a:buChar char="●"/>
            </a:pPr>
            <a:r>
              <a:rPr lang="en"/>
              <a:t>Always anticipate the effects of a global pandemic on residency climate...</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On-screen Show (16:9)</PresentationFormat>
  <Paragraphs>65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Nunito</vt:lpstr>
      <vt:lpstr>Arial</vt:lpstr>
      <vt:lpstr>Shift</vt:lpstr>
      <vt:lpstr>Taking Our Own Temperature: Using an Annual Climate Survey to Evaluate Diversity, Equity, and Inclusion Efforts</vt:lpstr>
      <vt:lpstr>Learning Objectives</vt:lpstr>
      <vt:lpstr>Social Justice Working Group at UCFMR</vt:lpstr>
      <vt:lpstr>Creation of a Climate Survey</vt:lpstr>
      <vt:lpstr>Issues to Consider</vt:lpstr>
      <vt:lpstr>Creation of a Climate Survey</vt:lpstr>
      <vt:lpstr>2019 Key Results</vt:lpstr>
      <vt:lpstr>Taking Action</vt:lpstr>
      <vt:lpstr>What We Wish We’d Known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Our Own Temperature: Using an Annual Climate Survey to Evaluate Diversity, Equity, and Inclusion Efforts</dc:title>
  <cp:lastModifiedBy>Mannat Singh</cp:lastModifiedBy>
  <cp:revision>1</cp:revision>
  <dcterms:modified xsi:type="dcterms:W3CDTF">2020-05-12T22:20:23Z</dcterms:modified>
</cp:coreProperties>
</file>