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256" r:id="rId2"/>
    <p:sldId id="257" r:id="rId3"/>
    <p:sldId id="258" r:id="rId4"/>
    <p:sldId id="264" r:id="rId5"/>
    <p:sldId id="262" r:id="rId6"/>
    <p:sldId id="259" r:id="rId7"/>
    <p:sldId id="265" r:id="rId8"/>
    <p:sldId id="261" r:id="rId9"/>
    <p:sldId id="267" r:id="rId10"/>
    <p:sldId id="260" r:id="rId11"/>
    <p:sldId id="263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Pre/Post</a:t>
            </a:r>
            <a:r>
              <a:rPr lang="en-US" baseline="0" dirty="0" smtClean="0"/>
              <a:t> Session Survey Results; N= 16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Pre-session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3"/>
                <c:pt idx="0">
                  <c:v>Use 1/2 day off to establish with PCP</c:v>
                </c:pt>
                <c:pt idx="1">
                  <c:v>Identifying signs of distress in colleague</c:v>
                </c:pt>
                <c:pt idx="2">
                  <c:v>Comfortable providing resources to a colleague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0.53</c:v>
                </c:pt>
                <c:pt idx="1">
                  <c:v>0.6</c:v>
                </c:pt>
                <c:pt idx="2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5F-42F3-9DE8-627F278181C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Post-session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3"/>
                <c:pt idx="0">
                  <c:v>Use 1/2 day off to establish with PCP</c:v>
                </c:pt>
                <c:pt idx="1">
                  <c:v>Identifying signs of distress in colleague</c:v>
                </c:pt>
                <c:pt idx="2">
                  <c:v>Comfortable providing resources to a colleague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0.8</c:v>
                </c:pt>
                <c:pt idx="1">
                  <c:v>0.87</c:v>
                </c:pt>
                <c:pt idx="2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5F-42F3-9DE8-627F278181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0802768"/>
        <c:axId val="420797192"/>
        <c:axId val="0"/>
      </c:bar3DChart>
      <c:catAx>
        <c:axId val="420802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797192"/>
        <c:crosses val="autoZero"/>
        <c:auto val="1"/>
        <c:lblAlgn val="ctr"/>
        <c:lblOffset val="100"/>
        <c:noMultiLvlLbl val="0"/>
      </c:catAx>
      <c:valAx>
        <c:axId val="420797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802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25D7B-EEB1-4834-9D47-F84835EE8BF3}" type="datetimeFigureOut">
              <a:rPr lang="en-US" smtClean="0"/>
              <a:t>05/12/2020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806BE-319C-4890-90DF-1862CBF59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53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806BE-319C-4890-90DF-1862CBF59BA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13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Rocky Mountain Research Forum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E563-E520-47AC-B647-181E2B18097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662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Rocky Mountain Research Forum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E563-E520-47AC-B647-181E2B180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68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Rocky Mountain Research Forum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E563-E520-47AC-B647-181E2B18097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28C302-EBB5-48BC-987B-5FA8D3A3B636}"/>
              </a:ext>
            </a:extLst>
          </p:cNvPr>
          <p:cNvSpPr/>
          <p:nvPr userDrawn="1"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5123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Rocky Mountain Research Forum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E563-E520-47AC-B647-181E2B180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59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Rocky Mountain Research Forum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E563-E520-47AC-B647-181E2B18097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946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Rocky Mountain Research Forum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E563-E520-47AC-B647-181E2B180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929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Rocky Mountain Research Forum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E563-E520-47AC-B647-181E2B180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004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Rocky Mountain Research Forum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E563-E520-47AC-B647-181E2B180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07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Rocky Mountain Research Forum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E563-E520-47AC-B647-181E2B18097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4585F3-3B8B-48BA-8C05-4546541B50BF}"/>
              </a:ext>
            </a:extLst>
          </p:cNvPr>
          <p:cNvSpPr/>
          <p:nvPr userDrawn="1"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14136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Rocky Mountain Research Forum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7AAE563-E520-47AC-B647-181E2B180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83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43321-F934-4299-9750-8710105AE05D}" type="datetimeFigureOut">
              <a:rPr lang="en-US" smtClean="0"/>
              <a:t>05/12/2020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E563-E520-47AC-B647-181E2B18097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F83A567-2A0E-406E-BE38-63F2F7EEE300}"/>
              </a:ext>
            </a:extLst>
          </p:cNvPr>
          <p:cNvSpPr txBox="1">
            <a:spLocks/>
          </p:cNvSpPr>
          <p:nvPr userDrawn="1"/>
        </p:nvSpPr>
        <p:spPr>
          <a:xfrm>
            <a:off x="591017" y="6459787"/>
            <a:ext cx="4248615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kern="1200">
                <a:solidFill>
                  <a:srgbClr val="FFFFFF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/>
              <a:t>Rocky Mountain Research Forum</a:t>
            </a:r>
          </a:p>
        </p:txBody>
      </p:sp>
    </p:spTree>
    <p:extLst>
      <p:ext uri="{BB962C8B-B14F-4D97-AF65-F5344CB8AC3E}">
        <p14:creationId xmlns:p14="http://schemas.microsoft.com/office/powerpoint/2010/main" val="2530521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Rocky Mountain Research Forum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7AAE563-E520-47AC-B647-181E2B18097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04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oorvipfenning.wixsite.com/peace-of-mind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Peace of Mind: Destigmatizing Physician Mental Health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Poorvi Pfenning, MD, PGY3</a:t>
            </a:r>
            <a:endParaRPr lang="en-US" dirty="0"/>
          </a:p>
          <a:p>
            <a:r>
              <a:rPr lang="en-US" dirty="0" smtClean="0"/>
              <a:t>CU | Swedish family medicine residency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346961" y="6459787"/>
            <a:ext cx="2609352" cy="365125"/>
          </a:xfrm>
        </p:spPr>
        <p:txBody>
          <a:bodyPr/>
          <a:lstStyle/>
          <a:p>
            <a:r>
              <a:rPr lang="en-US" dirty="0"/>
              <a:t>Rocky Mountain Research Forum</a:t>
            </a:r>
          </a:p>
        </p:txBody>
      </p:sp>
    </p:spTree>
    <p:extLst>
      <p:ext uri="{BB962C8B-B14F-4D97-AF65-F5344CB8AC3E}">
        <p14:creationId xmlns:p14="http://schemas.microsoft.com/office/powerpoint/2010/main" val="230973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Conclusions/Lessons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Utilizing the materials created for the Peace of Mind session is an effective way to increase awareness, preparedness, and ultimately reduce rates of physician suicide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Sharing and implementing these materials across residencies is bit more difficult than anticipated given logistical barriers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Ensuring implementation and maintenance of the Peace of Mind campaign requires key stakeholder buy-in</a:t>
            </a:r>
            <a:endParaRPr lang="en-US" sz="32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Rocky Mountain Research Forum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45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dirty="0" err="1"/>
              <a:t>Schernhammer</a:t>
            </a:r>
            <a:r>
              <a:rPr lang="en-US" dirty="0"/>
              <a:t> ES, </a:t>
            </a:r>
            <a:r>
              <a:rPr lang="en-US" dirty="0" err="1"/>
              <a:t>Colditz</a:t>
            </a:r>
            <a:r>
              <a:rPr lang="en-US" dirty="0"/>
              <a:t> GA. Suicide Rates Among Physicians: A Quantitative and Gender Assessment (Meta-Analysis). American Journal of Psychiatry. 2004;161(12):2295-2302. doi:10.1176/appi.ajp.161.12.2295.</a:t>
            </a:r>
          </a:p>
          <a:p>
            <a:pPr lvl="0"/>
            <a:r>
              <a:rPr lang="en-US" dirty="0" err="1"/>
              <a:t>Yaghmour</a:t>
            </a:r>
            <a:r>
              <a:rPr lang="en-US" dirty="0"/>
              <a:t> NA, Brigham TP, Richter T, et al. Causes of Death of Residents in ACGME-Accredited Programs 2000 Through 2014. Academic Medicine. 2017;92(7):976-983. doi:10.1097/acm.0000000000001736.</a:t>
            </a:r>
          </a:p>
          <a:p>
            <a:pPr lvl="0"/>
            <a:r>
              <a:rPr lang="en-US" dirty="0" err="1"/>
              <a:t>Guille</a:t>
            </a:r>
            <a:r>
              <a:rPr lang="en-US" dirty="0"/>
              <a:t> C, Speller H, </a:t>
            </a:r>
            <a:r>
              <a:rPr lang="en-US" dirty="0" err="1"/>
              <a:t>Laff</a:t>
            </a:r>
            <a:r>
              <a:rPr lang="en-US" dirty="0"/>
              <a:t> R, Epperson CN, Sen S. Utilization and Barriers to Mental Health Services Among Depressed Medical Interns: A Prospective Multisite Study. Journal of Graduate Medical Education. 2010;2(2):210-214. doi:10.4300/jgme-d-09-00086.1.</a:t>
            </a:r>
          </a:p>
          <a:p>
            <a:pPr lvl="0"/>
            <a:r>
              <a:rPr lang="en-US" dirty="0"/>
              <a:t>Gold, Katherine &amp; R Shih, Elizabeth &amp; Goldman, Edward &amp; L </a:t>
            </a:r>
            <a:r>
              <a:rPr lang="en-US" dirty="0" err="1"/>
              <a:t>Schwenk</a:t>
            </a:r>
            <a:r>
              <a:rPr lang="en-US" dirty="0"/>
              <a:t>, Thomas. Do US Medical Licensing Applications Treat Mental and Physical Illness Equivalently?. Family Medicine. 2017. 49. 464-467.</a:t>
            </a:r>
          </a:p>
          <a:p>
            <a:pPr lvl="0"/>
            <a:r>
              <a:rPr lang="en-US" dirty="0"/>
              <a:t>Schroeder R, </a:t>
            </a:r>
            <a:r>
              <a:rPr lang="en-US" dirty="0" err="1"/>
              <a:t>Brazeau</a:t>
            </a:r>
            <a:r>
              <a:rPr lang="en-US" dirty="0"/>
              <a:t> CM, </a:t>
            </a:r>
            <a:r>
              <a:rPr lang="en-US" dirty="0" err="1"/>
              <a:t>Zackin</a:t>
            </a:r>
            <a:r>
              <a:rPr lang="en-US" dirty="0"/>
              <a:t> F, et al. Do State Medical Board Applications Violate the Americans with Disabilities Act? </a:t>
            </a:r>
            <a:r>
              <a:rPr lang="en-US" dirty="0" err="1"/>
              <a:t>Acad</a:t>
            </a:r>
            <a:r>
              <a:rPr lang="en-US" dirty="0"/>
              <a:t> Med. 2009;84(6):776-81.</a:t>
            </a:r>
          </a:p>
          <a:p>
            <a:r>
              <a:rPr lang="en-US" dirty="0"/>
              <a:t>Pereira-Lima K, Gupta RR, </a:t>
            </a:r>
            <a:r>
              <a:rPr lang="en-US" dirty="0" err="1"/>
              <a:t>Guille</a:t>
            </a:r>
            <a:r>
              <a:rPr lang="en-US" dirty="0"/>
              <a:t> C, Sen S. Residency Program Factors Associated with Depressive Symptoms in Internal Medicine Interns. </a:t>
            </a:r>
            <a:r>
              <a:rPr lang="en-US" i="1" dirty="0"/>
              <a:t>Academic Medicine</a:t>
            </a:r>
            <a:r>
              <a:rPr lang="en-US" dirty="0"/>
              <a:t>. 2018:1. doi:10.1097/acm.0000000000002567. </a:t>
            </a:r>
          </a:p>
          <a:p>
            <a:r>
              <a:rPr lang="en-US" dirty="0"/>
              <a:t>Sen S, </a:t>
            </a:r>
            <a:r>
              <a:rPr lang="en-US" dirty="0" err="1"/>
              <a:t>Kranzler</a:t>
            </a:r>
            <a:r>
              <a:rPr lang="en-US" dirty="0"/>
              <a:t> HR, Krystal JH, et al. A Prospective Cohort Study Investigating Factors Associated With Depression During Medical Internship. </a:t>
            </a:r>
            <a:r>
              <a:rPr lang="en-US" i="1" dirty="0"/>
              <a:t>Archives of General Psychiatry</a:t>
            </a:r>
            <a:r>
              <a:rPr lang="en-US" dirty="0"/>
              <a:t>. 2010;67(6):557. doi:10.1001/archgenpsychiatry.2010.41. </a:t>
            </a:r>
          </a:p>
          <a:p>
            <a:r>
              <a:rPr lang="en-US" dirty="0"/>
              <a:t>O'Connor, L. E., Berry, J. W., Lewis, T., </a:t>
            </a:r>
            <a:r>
              <a:rPr lang="en-US" dirty="0" err="1"/>
              <a:t>Mulherin</a:t>
            </a:r>
            <a:r>
              <a:rPr lang="en-US" dirty="0"/>
              <a:t>, K., &amp; Crisostomo, P. S. (2007). Empathy and depression: The moral system on overdrive. In T. Farrow &amp; P. Woodruff (Eds.), </a:t>
            </a:r>
            <a:r>
              <a:rPr lang="en-US" i="1" dirty="0"/>
              <a:t>Empathy in mental illness</a:t>
            </a:r>
            <a:r>
              <a:rPr lang="en-US" dirty="0"/>
              <a:t> (pp. 49-75). New York, NY, US: Cambridge University Press.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Rocky Mountain Research Forum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22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4800" y="1846263"/>
            <a:ext cx="4022725" cy="402272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Rocky Mountain Research Forum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20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By the end of this presentation, participants will be able to…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Describe the current state of affairs regarding physician and resident suicide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 smtClean="0"/>
              <a:t>Learn about a simple, reproducible method to address this within your own residency/institution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+mj-lt"/>
              <a:buAutoNum type="arabicPeriod"/>
            </a:pPr>
            <a:endParaRPr lang="en-US" dirty="0"/>
          </a:p>
          <a:p>
            <a:pPr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2DB42C0-DF94-4C8E-96C3-339C003E0C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/>
              <a:t>Rocky Mountain Research Forum</a:t>
            </a:r>
          </a:p>
        </p:txBody>
      </p:sp>
    </p:spTree>
    <p:extLst>
      <p:ext uri="{BB962C8B-B14F-4D97-AF65-F5344CB8AC3E}">
        <p14:creationId xmlns:p14="http://schemas.microsoft.com/office/powerpoint/2010/main" val="1998742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The rate of physician suicide is significantly higher than the general population (</a:t>
            </a:r>
            <a:r>
              <a:rPr lang="en-US" sz="2400" dirty="0" err="1"/>
              <a:t>Schernhammer</a:t>
            </a:r>
            <a:r>
              <a:rPr lang="en-US" sz="2400" dirty="0"/>
              <a:t> et al. 2004)</a:t>
            </a:r>
            <a:endParaRPr lang="en-US" sz="2400" baseline="30000" dirty="0"/>
          </a:p>
          <a:p>
            <a:pPr lvl="1"/>
            <a:r>
              <a:rPr lang="en-US" sz="2400" dirty="0"/>
              <a:t>Male physicians are 41% more likely than the general male population to die by suicide</a:t>
            </a:r>
          </a:p>
          <a:p>
            <a:pPr lvl="1"/>
            <a:r>
              <a:rPr lang="en-US" sz="2400" dirty="0"/>
              <a:t>Female physicians are 127% more likely than the general female population to die by suicide</a:t>
            </a:r>
          </a:p>
          <a:p>
            <a:r>
              <a:rPr lang="en-US" sz="2400" dirty="0"/>
              <a:t>In a study of all residents at ACGME programs from 2000-2014 (</a:t>
            </a:r>
            <a:r>
              <a:rPr lang="en-US" sz="2400" dirty="0" err="1"/>
              <a:t>Yahgmour</a:t>
            </a:r>
            <a:r>
              <a:rPr lang="en-US" sz="2400" dirty="0"/>
              <a:t> et al. 2017)</a:t>
            </a:r>
          </a:p>
          <a:p>
            <a:pPr lvl="1"/>
            <a:r>
              <a:rPr lang="en-US" sz="2400" dirty="0"/>
              <a:t>324 residents died</a:t>
            </a:r>
          </a:p>
          <a:p>
            <a:pPr lvl="2"/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most common reason: 80 from malignancies</a:t>
            </a:r>
          </a:p>
          <a:p>
            <a:pPr lvl="2"/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 most common reason: 66 by </a:t>
            </a:r>
            <a:r>
              <a:rPr lang="en-US" sz="2400" dirty="0" smtClean="0"/>
              <a:t>suicide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Rocky Mountain Research Forum</a:t>
            </a:r>
          </a:p>
        </p:txBody>
      </p:sp>
    </p:spTree>
    <p:extLst>
      <p:ext uri="{BB962C8B-B14F-4D97-AF65-F5344CB8AC3E}">
        <p14:creationId xmlns:p14="http://schemas.microsoft.com/office/powerpoint/2010/main" val="2895306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Background,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As part of the Intern Health Study, (Sen et al. 2010)</a:t>
            </a:r>
          </a:p>
          <a:p>
            <a:pPr lvl="1"/>
            <a:r>
              <a:rPr lang="en-US" sz="2400" dirty="0"/>
              <a:t>Over 700 interns were surveyed at multiple ACGME-accredited institutions</a:t>
            </a:r>
          </a:p>
          <a:p>
            <a:pPr lvl="2"/>
            <a:r>
              <a:rPr lang="en-US" sz="2400" dirty="0"/>
              <a:t>The prevalence of depression in participants went from 3.9% prior to internship to 27.1% by 3 months into internship, and averaged at 25% throughout internship</a:t>
            </a:r>
          </a:p>
          <a:p>
            <a:pPr lvl="1"/>
            <a:r>
              <a:rPr lang="en-US" sz="2400" dirty="0"/>
              <a:t>In this specific study, they tried to identify specific personal risk factors</a:t>
            </a:r>
          </a:p>
          <a:p>
            <a:pPr lvl="2"/>
            <a:r>
              <a:rPr lang="en-US" sz="2400" dirty="0"/>
              <a:t>Female sex</a:t>
            </a:r>
          </a:p>
          <a:p>
            <a:pPr lvl="2"/>
            <a:r>
              <a:rPr lang="en-US" sz="2400" dirty="0"/>
              <a:t>Personal history of depression</a:t>
            </a:r>
          </a:p>
          <a:p>
            <a:pPr lvl="2"/>
            <a:r>
              <a:rPr lang="en-US" sz="2400" dirty="0"/>
              <a:t>Neuroticism – defined by a validated Neo Five Factor Personality Inventory</a:t>
            </a:r>
          </a:p>
          <a:p>
            <a:pPr lvl="2"/>
            <a:r>
              <a:rPr lang="en-US" sz="2400" dirty="0"/>
              <a:t>Difficult early family environment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Rocky Mountain Research Forum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436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Background,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In another study looking specifically at program-specific factors that influence increased rates of depression, (Pereira-Lima et al. 2018)</a:t>
            </a:r>
          </a:p>
          <a:p>
            <a:pPr lvl="1"/>
            <a:r>
              <a:rPr lang="en-US" sz="3200" dirty="0"/>
              <a:t>A lack of timely and appropriate faculty feedback was the strongest predictive factor for increase in depressive symptoms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Rocky Mountain Research Forum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694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how did I attempt to address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225143" cy="4023360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As part of a multi-pronged project through the AAFP Emerging Leaders Institute, I created</a:t>
            </a: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materials </a:t>
            </a:r>
            <a:r>
              <a:rPr lang="en-US" sz="2400" dirty="0"/>
              <a:t>for an educational session on physician mental health that can be easily integrated into any residency’s orientation materials or wellness </a:t>
            </a:r>
            <a:r>
              <a:rPr lang="en-US" sz="2400" dirty="0" smtClean="0"/>
              <a:t>curriculum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/>
              <a:t>a website to centralize and improve access to physician mental health and wellness </a:t>
            </a:r>
            <a:r>
              <a:rPr lang="en-US" sz="2400" dirty="0" smtClean="0"/>
              <a:t>resources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Peace of Mind </a:t>
            </a:r>
            <a:r>
              <a:rPr lang="en-US" sz="2400" dirty="0" smtClean="0"/>
              <a:t>logo </a:t>
            </a:r>
            <a:r>
              <a:rPr lang="en-US" sz="2400" dirty="0"/>
              <a:t>as a unifying </a:t>
            </a:r>
            <a:r>
              <a:rPr lang="en-US" sz="2400" dirty="0" smtClean="0"/>
              <a:t>brand for institutional Peace of Mind Champions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Rocky Mountain Research Forum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148" y="1845734"/>
            <a:ext cx="5045238" cy="363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088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 Systemic Barriers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5040" y="1845734"/>
            <a:ext cx="5120640" cy="402336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With the help of key stakeholders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200" dirty="0" smtClean="0"/>
              <a:t>No more questions regarding mental health on the Colorado medical licensing </a:t>
            </a:r>
            <a:r>
              <a:rPr lang="en-US" sz="3200" dirty="0" err="1" smtClean="0"/>
              <a:t>appliaction</a:t>
            </a:r>
            <a:endParaRPr lang="en-US" sz="3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Rocky Mountain Research Forum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194107" t="-256053" r="-300494" b="-238548"/>
          <a:stretch/>
        </p:blipFill>
        <p:spPr>
          <a:xfrm>
            <a:off x="-8105775" y="-5905500"/>
            <a:ext cx="28403550" cy="186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6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Assess effectiveness of the Peace of Mind didactic/interactive session and materials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 smtClean="0"/>
              <a:t>20 minute didactic portion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 smtClean="0"/>
              <a:t>20 minute interactive portion in breakout groups working through example cases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 smtClean="0">
                <a:hlinkClick r:id="rId2"/>
              </a:rPr>
              <a:t>Website as </a:t>
            </a:r>
            <a:r>
              <a:rPr lang="en-US" sz="2800" dirty="0">
                <a:hlinkClick r:id="rId2"/>
              </a:rPr>
              <a:t>a resource </a:t>
            </a:r>
            <a:endParaRPr lang="en-US" sz="2800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 smtClean="0"/>
              <a:t>Invitation to become a “Peace of Mind Champion” by display of Peace of Mind logo</a:t>
            </a:r>
            <a:endParaRPr lang="en-US" sz="28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200" dirty="0" smtClean="0"/>
              <a:t>Pre/post session surveys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Rocky Mountain Research Forum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35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6672904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Rocky Mountain Research Forum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17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266</TotalTime>
  <Words>867</Words>
  <Application>Microsoft Office PowerPoint</Application>
  <PresentationFormat>Widescreen</PresentationFormat>
  <Paragraphs>72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Georgia</vt:lpstr>
      <vt:lpstr>Retrospect</vt:lpstr>
      <vt:lpstr>Peace of Mind: Destigmatizing Physician Mental Health</vt:lpstr>
      <vt:lpstr>Learning Objectives</vt:lpstr>
      <vt:lpstr>Background</vt:lpstr>
      <vt:lpstr>Background, continued</vt:lpstr>
      <vt:lpstr>Background, continued</vt:lpstr>
      <vt:lpstr>So how did I attempt to address this?</vt:lpstr>
      <vt:lpstr>Addressing Systemic Barriers</vt:lpstr>
      <vt:lpstr>Methods</vt:lpstr>
      <vt:lpstr>Results</vt:lpstr>
      <vt:lpstr>Conclusions/Lessons Learned</vt:lpstr>
      <vt:lpstr>References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Amelia Challender</dc:creator>
  <cp:lastModifiedBy>Pfenning Poorvi</cp:lastModifiedBy>
  <cp:revision>20</cp:revision>
  <dcterms:created xsi:type="dcterms:W3CDTF">2016-03-16T22:02:35Z</dcterms:created>
  <dcterms:modified xsi:type="dcterms:W3CDTF">2020-05-12T19:57:48Z</dcterms:modified>
</cp:coreProperties>
</file>