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73" r:id="rId3"/>
    <p:sldId id="258" r:id="rId4"/>
    <p:sldId id="276" r:id="rId5"/>
    <p:sldId id="267" r:id="rId6"/>
    <p:sldId id="277" r:id="rId7"/>
    <p:sldId id="272" r:id="rId8"/>
    <p:sldId id="259" r:id="rId9"/>
    <p:sldId id="260" r:id="rId10"/>
    <p:sldId id="269" r:id="rId11"/>
    <p:sldId id="266" r:id="rId12"/>
    <p:sldId id="278" r:id="rId13"/>
    <p:sldId id="262" r:id="rId14"/>
    <p:sldId id="268" r:id="rId15"/>
    <p:sldId id="271" r:id="rId16"/>
    <p:sldId id="263" r:id="rId17"/>
    <p:sldId id="279" r:id="rId18"/>
    <p:sldId id="26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jXsG8JVQeUiFWLrHmxgDnPiout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6376F-652A-47B8-8C5B-9C0B40BAD3CA}" v="3" dt="2020-05-12T13:23:52.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2" autoAdjust="0"/>
  </p:normalViewPr>
  <p:slideViewPr>
    <p:cSldViewPr snapToGrid="0">
      <p:cViewPr varScale="1">
        <p:scale>
          <a:sx n="75" d="100"/>
          <a:sy n="75" d="100"/>
        </p:scale>
        <p:origin x="9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Thomas" userId="683de4c91933ab42" providerId="LiveId" clId="{22E6376F-652A-47B8-8C5B-9C0B40BAD3CA}"/>
    <pc:docChg chg="custSel addSld delSld modSld sldOrd">
      <pc:chgData name="Lauren Thomas" userId="683de4c91933ab42" providerId="LiveId" clId="{22E6376F-652A-47B8-8C5B-9C0B40BAD3CA}" dt="2020-05-12T13:26:48.905" v="584" actId="20577"/>
      <pc:docMkLst>
        <pc:docMk/>
      </pc:docMkLst>
      <pc:sldChg chg="modSp mod">
        <pc:chgData name="Lauren Thomas" userId="683de4c91933ab42" providerId="LiveId" clId="{22E6376F-652A-47B8-8C5B-9C0B40BAD3CA}" dt="2020-05-12T13:19:26.242" v="0" actId="1036"/>
        <pc:sldMkLst>
          <pc:docMk/>
          <pc:sldMk cId="0" sldId="256"/>
        </pc:sldMkLst>
        <pc:spChg chg="mod">
          <ac:chgData name="Lauren Thomas" userId="683de4c91933ab42" providerId="LiveId" clId="{22E6376F-652A-47B8-8C5B-9C0B40BAD3CA}" dt="2020-05-12T13:19:26.242" v="0" actId="1036"/>
          <ac:spMkLst>
            <pc:docMk/>
            <pc:sldMk cId="0" sldId="256"/>
            <ac:spMk id="110" creationId="{00000000-0000-0000-0000-000000000000}"/>
          </ac:spMkLst>
        </pc:spChg>
      </pc:sldChg>
      <pc:sldChg chg="modSp mod">
        <pc:chgData name="Lauren Thomas" userId="683de4c91933ab42" providerId="LiveId" clId="{22E6376F-652A-47B8-8C5B-9C0B40BAD3CA}" dt="2020-05-12T13:25:43.648" v="497" actId="122"/>
        <pc:sldMkLst>
          <pc:docMk/>
          <pc:sldMk cId="0" sldId="263"/>
        </pc:sldMkLst>
        <pc:spChg chg="mod">
          <ac:chgData name="Lauren Thomas" userId="683de4c91933ab42" providerId="LiveId" clId="{22E6376F-652A-47B8-8C5B-9C0B40BAD3CA}" dt="2020-05-12T13:25:43.648" v="497" actId="122"/>
          <ac:spMkLst>
            <pc:docMk/>
            <pc:sldMk cId="0" sldId="263"/>
            <ac:spMk id="160" creationId="{00000000-0000-0000-0000-000000000000}"/>
          </ac:spMkLst>
        </pc:spChg>
      </pc:sldChg>
      <pc:sldChg chg="ord">
        <pc:chgData name="Lauren Thomas" userId="683de4c91933ab42" providerId="LiveId" clId="{22E6376F-652A-47B8-8C5B-9C0B40BAD3CA}" dt="2020-05-12T13:24:46.901" v="430"/>
        <pc:sldMkLst>
          <pc:docMk/>
          <pc:sldMk cId="0" sldId="264"/>
        </pc:sldMkLst>
      </pc:sldChg>
      <pc:sldChg chg="del">
        <pc:chgData name="Lauren Thomas" userId="683de4c91933ab42" providerId="LiveId" clId="{22E6376F-652A-47B8-8C5B-9C0B40BAD3CA}" dt="2020-05-12T13:22:58.641" v="323" actId="47"/>
        <pc:sldMkLst>
          <pc:docMk/>
          <pc:sldMk cId="0" sldId="265"/>
        </pc:sldMkLst>
      </pc:sldChg>
      <pc:sldChg chg="modNotesTx">
        <pc:chgData name="Lauren Thomas" userId="683de4c91933ab42" providerId="LiveId" clId="{22E6376F-652A-47B8-8C5B-9C0B40BAD3CA}" dt="2020-05-12T13:22:49.188" v="322" actId="20577"/>
        <pc:sldMkLst>
          <pc:docMk/>
          <pc:sldMk cId="3668914634" sldId="267"/>
        </pc:sldMkLst>
      </pc:sldChg>
      <pc:sldChg chg="modSp mod">
        <pc:chgData name="Lauren Thomas" userId="683de4c91933ab42" providerId="LiveId" clId="{22E6376F-652A-47B8-8C5B-9C0B40BAD3CA}" dt="2020-05-12T13:26:48.905" v="584" actId="20577"/>
        <pc:sldMkLst>
          <pc:docMk/>
          <pc:sldMk cId="973081387" sldId="271"/>
        </pc:sldMkLst>
        <pc:spChg chg="mod">
          <ac:chgData name="Lauren Thomas" userId="683de4c91933ab42" providerId="LiveId" clId="{22E6376F-652A-47B8-8C5B-9C0B40BAD3CA}" dt="2020-05-12T13:26:48.905" v="584" actId="20577"/>
          <ac:spMkLst>
            <pc:docMk/>
            <pc:sldMk cId="973081387" sldId="271"/>
            <ac:spMk id="152" creationId="{00000000-0000-0000-0000-000000000000}"/>
          </ac:spMkLst>
        </pc:spChg>
      </pc:sldChg>
      <pc:sldChg chg="modNotesTx">
        <pc:chgData name="Lauren Thomas" userId="683de4c91933ab42" providerId="LiveId" clId="{22E6376F-652A-47B8-8C5B-9C0B40BAD3CA}" dt="2020-05-12T13:21:58.385" v="259" actId="20577"/>
        <pc:sldMkLst>
          <pc:docMk/>
          <pc:sldMk cId="2514587107" sldId="276"/>
        </pc:sldMkLst>
      </pc:sldChg>
      <pc:sldChg chg="addSp delSp modSp add mod">
        <pc:chgData name="Lauren Thomas" userId="683de4c91933ab42" providerId="LiveId" clId="{22E6376F-652A-47B8-8C5B-9C0B40BAD3CA}" dt="2020-05-12T13:26:12.195" v="545" actId="14100"/>
        <pc:sldMkLst>
          <pc:docMk/>
          <pc:sldMk cId="2797813192" sldId="279"/>
        </pc:sldMkLst>
        <pc:spChg chg="add del mod">
          <ac:chgData name="Lauren Thomas" userId="683de4c91933ab42" providerId="LiveId" clId="{22E6376F-652A-47B8-8C5B-9C0B40BAD3CA}" dt="2020-05-12T13:23:52.142" v="327"/>
          <ac:spMkLst>
            <pc:docMk/>
            <pc:sldMk cId="2797813192" sldId="279"/>
            <ac:spMk id="2" creationId="{268C8EB9-0356-4548-804F-7B1A29A707E6}"/>
          </ac:spMkLst>
        </pc:spChg>
        <pc:spChg chg="add del mod">
          <ac:chgData name="Lauren Thomas" userId="683de4c91933ab42" providerId="LiveId" clId="{22E6376F-652A-47B8-8C5B-9C0B40BAD3CA}" dt="2020-05-12T13:26:08.634" v="544" actId="478"/>
          <ac:spMkLst>
            <pc:docMk/>
            <pc:sldMk cId="2797813192" sldId="279"/>
            <ac:spMk id="4" creationId="{74CAB5E7-1A60-4269-91F2-C8B1C9F9E100}"/>
          </ac:spMkLst>
        </pc:spChg>
        <pc:spChg chg="add mod">
          <ac:chgData name="Lauren Thomas" userId="683de4c91933ab42" providerId="LiveId" clId="{22E6376F-652A-47B8-8C5B-9C0B40BAD3CA}" dt="2020-05-12T13:26:12.195" v="545" actId="14100"/>
          <ac:spMkLst>
            <pc:docMk/>
            <pc:sldMk cId="2797813192" sldId="279"/>
            <ac:spMk id="6" creationId="{1B003E03-295D-4764-8846-C487BAD8C833}"/>
          </ac:spMkLst>
        </pc:spChg>
        <pc:spChg chg="del mod">
          <ac:chgData name="Lauren Thomas" userId="683de4c91933ab42" providerId="LiveId" clId="{22E6376F-652A-47B8-8C5B-9C0B40BAD3CA}" dt="2020-05-12T13:24:03.738" v="329" actId="478"/>
          <ac:spMkLst>
            <pc:docMk/>
            <pc:sldMk cId="2797813192" sldId="279"/>
            <ac:spMk id="166" creationId="{00000000-0000-0000-0000-000000000000}"/>
          </ac:spMkLst>
        </pc:spChg>
        <pc:spChg chg="del mod">
          <ac:chgData name="Lauren Thomas" userId="683de4c91933ab42" providerId="LiveId" clId="{22E6376F-652A-47B8-8C5B-9C0B40BAD3CA}" dt="2020-05-12T13:23:58.721" v="328" actId="478"/>
          <ac:spMkLst>
            <pc:docMk/>
            <pc:sldMk cId="2797813192" sldId="279"/>
            <ac:spMk id="167" creationId="{00000000-0000-0000-0000-000000000000}"/>
          </ac:spMkLst>
        </pc:spChg>
        <pc:spChg chg="del mod">
          <ac:chgData name="Lauren Thomas" userId="683de4c91933ab42" providerId="LiveId" clId="{22E6376F-652A-47B8-8C5B-9C0B40BAD3CA}" dt="2020-05-12T13:24:06.307" v="330" actId="478"/>
          <ac:spMkLst>
            <pc:docMk/>
            <pc:sldMk cId="2797813192" sldId="279"/>
            <ac:spMk id="168" creationId="{00000000-0000-0000-0000-000000000000}"/>
          </ac:spMkLst>
        </pc:spChg>
        <pc:picChg chg="add mod">
          <ac:chgData name="Lauren Thomas" userId="683de4c91933ab42" providerId="LiveId" clId="{22E6376F-652A-47B8-8C5B-9C0B40BAD3CA}" dt="2020-05-12T13:23:52.142" v="327"/>
          <ac:picMkLst>
            <pc:docMk/>
            <pc:sldMk cId="2797813192" sldId="279"/>
            <ac:picMk id="1026" creationId="{81C6F67D-FA34-4541-A1B3-C6752FB768C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Payor Mix</c:v>
                </c:pt>
              </c:strCache>
            </c:strRef>
          </c:tx>
          <c:explosion val="8"/>
          <c:dPt>
            <c:idx val="0"/>
            <c:bubble3D val="0"/>
            <c:spPr>
              <a:solidFill>
                <a:schemeClr val="accent1"/>
              </a:solidFill>
              <a:ln w="19050">
                <a:solidFill>
                  <a:schemeClr val="lt1"/>
                </a:solidFill>
              </a:ln>
              <a:effectLst/>
            </c:spPr>
            <c:extLst>
              <c:ext xmlns:c16="http://schemas.microsoft.com/office/drawing/2014/chart" uri="{C3380CC4-5D6E-409C-BE32-E72D297353CC}">
                <c16:uniqueId val="{00000003-8EE8-4CB6-881D-A4936C8FB6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8EE8-4CB6-881D-A4936C8FB6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8EE8-4CB6-881D-A4936C8FB6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13-4A46-B96E-99FAA4BCF35C}"/>
              </c:ext>
            </c:extLst>
          </c:dPt>
          <c:dLbls>
            <c:dLbl>
              <c:idx val="0"/>
              <c:layout>
                <c:manualLayout>
                  <c:x val="-0.18534807459729299"/>
                  <c:y val="0.1662235636320448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E8-4CB6-881D-A4936C8FB6AC}"/>
                </c:ext>
              </c:extLst>
            </c:dLbl>
            <c:dLbl>
              <c:idx val="1"/>
              <c:layout>
                <c:manualLayout>
                  <c:x val="-1.0212337887911069E-2"/>
                  <c:y val="-0.2038503692308559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90114379084967"/>
                      <c:h val="0.13693498403030221"/>
                    </c:manualLayout>
                  </c15:layout>
                </c:ext>
                <c:ext xmlns:c16="http://schemas.microsoft.com/office/drawing/2014/chart" uri="{C3380CC4-5D6E-409C-BE32-E72D297353CC}">
                  <c16:uniqueId val="{00000002-8EE8-4CB6-881D-A4936C8FB6AC}"/>
                </c:ext>
              </c:extLst>
            </c:dLbl>
            <c:dLbl>
              <c:idx val="2"/>
              <c:layout>
                <c:manualLayout>
                  <c:x val="0.18937200864597803"/>
                  <c:y val="4.97150985110481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E8-4CB6-881D-A4936C8FB6A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Uninsured</c:v>
                </c:pt>
                <c:pt idx="1">
                  <c:v>Medicaid</c:v>
                </c:pt>
                <c:pt idx="2">
                  <c:v>Medicare</c:v>
                </c:pt>
                <c:pt idx="3">
                  <c:v>Commercial</c:v>
                </c:pt>
              </c:strCache>
            </c:strRef>
          </c:cat>
          <c:val>
            <c:numRef>
              <c:f>Sheet1!$B$2:$B$5</c:f>
              <c:numCache>
                <c:formatCode>0%</c:formatCode>
                <c:ptCount val="4"/>
                <c:pt idx="0">
                  <c:v>0.3</c:v>
                </c:pt>
                <c:pt idx="1">
                  <c:v>0.45</c:v>
                </c:pt>
                <c:pt idx="2">
                  <c:v>0.14000000000000001</c:v>
                </c:pt>
                <c:pt idx="3">
                  <c:v>0.16</c:v>
                </c:pt>
              </c:numCache>
            </c:numRef>
          </c:val>
          <c:extLst>
            <c:ext xmlns:c16="http://schemas.microsoft.com/office/drawing/2014/chart" uri="{C3380CC4-5D6E-409C-BE32-E72D297353CC}">
              <c16:uniqueId val="{00000000-8EE8-4CB6-881D-A4936C8FB6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Understand steps taken to implement acute care Clinic</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53742231-981F-480A-940F-203EC2F7423F}">
      <dgm:prSet/>
      <dgm:spPr/>
      <dgm:t>
        <a:bodyPr/>
        <a:lstStyle/>
        <a:p>
          <a:pPr>
            <a:defRPr cap="all"/>
          </a:pPr>
          <a:r>
            <a:rPr lang="en-US" dirty="0"/>
            <a:t>Gage</a:t>
          </a:r>
          <a:r>
            <a:rPr lang="en-US" baseline="0" dirty="0"/>
            <a:t> impact on access to care within family medicine clinic</a:t>
          </a:r>
          <a:endParaRPr lang="en-US" dirty="0"/>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9EF41CC5-EF3B-4A6D-8229-3F1333EADFB3}">
      <dgm:prSet/>
      <dgm:spPr/>
      <dgm:t>
        <a:bodyPr/>
        <a:lstStyle/>
        <a:p>
          <a:pPr>
            <a:defRPr cap="all"/>
          </a:pPr>
          <a:r>
            <a:rPr lang="en-US" dirty="0"/>
            <a:t>Assess whether clinic Adds value to residency experience</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B8D0C4-2748-4138-B5C2-B1D8030AB5D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8B79E59-A34E-4D98-A70B-4B9B32FCA191}">
      <dgm:prSet/>
      <dgm:spPr/>
      <dgm:t>
        <a:bodyPr/>
        <a:lstStyle/>
        <a:p>
          <a:r>
            <a:rPr lang="en-US" b="0" i="0" dirty="0"/>
            <a:t>Reduce the number of total visits from 10 to 9 in order to allow for more time for procedures</a:t>
          </a:r>
          <a:endParaRPr lang="en-US" dirty="0"/>
        </a:p>
      </dgm:t>
    </dgm:pt>
    <dgm:pt modelId="{0BE00E68-2197-4925-8780-D889C3B0C7D7}" type="parTrans" cxnId="{9B618C69-319D-4D84-848A-CC1D44840266}">
      <dgm:prSet/>
      <dgm:spPr/>
      <dgm:t>
        <a:bodyPr/>
        <a:lstStyle/>
        <a:p>
          <a:endParaRPr lang="en-US"/>
        </a:p>
      </dgm:t>
    </dgm:pt>
    <dgm:pt modelId="{EB6A5E88-CA39-4C7B-BF25-3F0662502CDA}" type="sibTrans" cxnId="{9B618C69-319D-4D84-848A-CC1D44840266}">
      <dgm:prSet/>
      <dgm:spPr/>
      <dgm:t>
        <a:bodyPr/>
        <a:lstStyle/>
        <a:p>
          <a:endParaRPr lang="en-US"/>
        </a:p>
      </dgm:t>
    </dgm:pt>
    <dgm:pt modelId="{B7C17511-9FF2-4889-B222-FACEF9A2C551}" type="pres">
      <dgm:prSet presAssocID="{4AB8D0C4-2748-4138-B5C2-B1D8030AB5D4}" presName="compositeShape" presStyleCnt="0">
        <dgm:presLayoutVars>
          <dgm:chMax val="7"/>
          <dgm:dir/>
          <dgm:resizeHandles val="exact"/>
        </dgm:presLayoutVars>
      </dgm:prSet>
      <dgm:spPr/>
    </dgm:pt>
    <dgm:pt modelId="{39A5E81B-2706-4EB0-B70D-CF4EB0477346}" type="pres">
      <dgm:prSet presAssocID="{E8B79E59-A34E-4D98-A70B-4B9B32FCA191}" presName="circ1TxSh" presStyleLbl="vennNode1" presStyleIdx="0" presStyleCnt="1"/>
      <dgm:spPr/>
    </dgm:pt>
  </dgm:ptLst>
  <dgm:cxnLst>
    <dgm:cxn modelId="{18DB9410-701C-4925-94B8-FC4BEF1FED18}" type="presOf" srcId="{E8B79E59-A34E-4D98-A70B-4B9B32FCA191}" destId="{39A5E81B-2706-4EB0-B70D-CF4EB0477346}" srcOrd="0" destOrd="0" presId="urn:microsoft.com/office/officeart/2005/8/layout/venn1"/>
    <dgm:cxn modelId="{E209AD38-2F05-48FE-869A-CE733078AFEE}" type="presOf" srcId="{4AB8D0C4-2748-4138-B5C2-B1D8030AB5D4}" destId="{B7C17511-9FF2-4889-B222-FACEF9A2C551}" srcOrd="0" destOrd="0" presId="urn:microsoft.com/office/officeart/2005/8/layout/venn1"/>
    <dgm:cxn modelId="{9B618C69-319D-4D84-848A-CC1D44840266}" srcId="{4AB8D0C4-2748-4138-B5C2-B1D8030AB5D4}" destId="{E8B79E59-A34E-4D98-A70B-4B9B32FCA191}" srcOrd="0" destOrd="0" parTransId="{0BE00E68-2197-4925-8780-D889C3B0C7D7}" sibTransId="{EB6A5E88-CA39-4C7B-BF25-3F0662502CDA}"/>
    <dgm:cxn modelId="{5E6CD2EE-6EC8-4B96-83C1-32DF962BD7A0}" type="presParOf" srcId="{B7C17511-9FF2-4889-B222-FACEF9A2C551}" destId="{39A5E81B-2706-4EB0-B70D-CF4EB0477346}"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2376C3-24FF-481A-A3E7-91B2E3C98E9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D1EC77F5-918E-4BA3-9E60-9E14C15DA69B}">
      <dgm:prSet phldrT="[Text]"/>
      <dgm:spPr/>
      <dgm:t>
        <a:bodyPr/>
        <a:lstStyle/>
        <a:p>
          <a:r>
            <a:rPr lang="en-US" dirty="0"/>
            <a:t>No available EOV appointments (or long wait)</a:t>
          </a:r>
        </a:p>
      </dgm:t>
    </dgm:pt>
    <dgm:pt modelId="{711B0393-505C-45D5-A939-D07D9E8E92C8}" type="parTrans" cxnId="{DF189A15-FCD8-44EF-AD63-8053AC27DDF8}">
      <dgm:prSet/>
      <dgm:spPr/>
      <dgm:t>
        <a:bodyPr/>
        <a:lstStyle/>
        <a:p>
          <a:endParaRPr lang="en-US"/>
        </a:p>
      </dgm:t>
    </dgm:pt>
    <dgm:pt modelId="{DAE31389-B44D-4F77-A4C5-C8EF1DC06626}" type="sibTrans" cxnId="{DF189A15-FCD8-44EF-AD63-8053AC27DDF8}">
      <dgm:prSet/>
      <dgm:spPr/>
      <dgm:t>
        <a:bodyPr/>
        <a:lstStyle/>
        <a:p>
          <a:endParaRPr lang="en-US"/>
        </a:p>
      </dgm:t>
    </dgm:pt>
    <dgm:pt modelId="{0DEDCAEA-BB27-4D97-B6FD-0A953C0B2245}">
      <dgm:prSet phldrT="[Text]"/>
      <dgm:spPr/>
      <dgm:t>
        <a:bodyPr/>
        <a:lstStyle/>
        <a:p>
          <a:r>
            <a:rPr lang="en-US" dirty="0"/>
            <a:t>Patients calling in for same day slots for non-acute needs</a:t>
          </a:r>
        </a:p>
      </dgm:t>
    </dgm:pt>
    <dgm:pt modelId="{C6AC8699-C9A3-43D6-A16D-AB459AAE2D77}" type="parTrans" cxnId="{6E74D92D-2CA8-40C9-98FC-AA4F4FFB526D}">
      <dgm:prSet/>
      <dgm:spPr/>
      <dgm:t>
        <a:bodyPr/>
        <a:lstStyle/>
        <a:p>
          <a:endParaRPr lang="en-US"/>
        </a:p>
      </dgm:t>
    </dgm:pt>
    <dgm:pt modelId="{9C641473-4869-48CF-A165-4E324C440FED}" type="sibTrans" cxnId="{6E74D92D-2CA8-40C9-98FC-AA4F4FFB526D}">
      <dgm:prSet/>
      <dgm:spPr/>
      <dgm:t>
        <a:bodyPr/>
        <a:lstStyle/>
        <a:p>
          <a:endParaRPr lang="en-US"/>
        </a:p>
      </dgm:t>
    </dgm:pt>
    <dgm:pt modelId="{3E505FC4-2A93-45B5-A9DE-2BCB9FBC3404}">
      <dgm:prSet phldrT="[Text]"/>
      <dgm:spPr/>
      <dgm:t>
        <a:bodyPr/>
        <a:lstStyle/>
        <a:p>
          <a:r>
            <a:rPr lang="en-US" dirty="0"/>
            <a:t>Lack of continuity of care with PCP</a:t>
          </a:r>
        </a:p>
      </dgm:t>
    </dgm:pt>
    <dgm:pt modelId="{C7190F31-A306-4A1D-8F28-0C9300C6903D}" type="parTrans" cxnId="{8E7748E8-4F3A-4E30-BD73-156910CA012C}">
      <dgm:prSet/>
      <dgm:spPr/>
      <dgm:t>
        <a:bodyPr/>
        <a:lstStyle/>
        <a:p>
          <a:endParaRPr lang="en-US"/>
        </a:p>
      </dgm:t>
    </dgm:pt>
    <dgm:pt modelId="{FCC7FAE5-9D76-45E4-AF58-BBF130A8F674}" type="sibTrans" cxnId="{8E7748E8-4F3A-4E30-BD73-156910CA012C}">
      <dgm:prSet/>
      <dgm:spPr/>
      <dgm:t>
        <a:bodyPr/>
        <a:lstStyle/>
        <a:p>
          <a:endParaRPr lang="en-US"/>
        </a:p>
      </dgm:t>
    </dgm:pt>
    <dgm:pt modelId="{AEB302A6-9AE5-430B-A5EB-72F34180016C}">
      <dgm:prSet phldrT="[Text]"/>
      <dgm:spPr/>
      <dgm:t>
        <a:bodyPr/>
        <a:lstStyle/>
        <a:p>
          <a:r>
            <a:rPr lang="en-US" dirty="0"/>
            <a:t>Lack of same day slots for acute needs</a:t>
          </a:r>
        </a:p>
      </dgm:t>
    </dgm:pt>
    <dgm:pt modelId="{45DE3034-5F7F-4F68-A7BB-8ACE3F27A8D0}" type="parTrans" cxnId="{2F73051C-0B94-41DB-8A07-3F925EE45555}">
      <dgm:prSet/>
      <dgm:spPr/>
      <dgm:t>
        <a:bodyPr/>
        <a:lstStyle/>
        <a:p>
          <a:endParaRPr lang="en-US"/>
        </a:p>
      </dgm:t>
    </dgm:pt>
    <dgm:pt modelId="{16EE1096-207A-4F8E-B37B-6A33FB870640}" type="sibTrans" cxnId="{2F73051C-0B94-41DB-8A07-3F925EE45555}">
      <dgm:prSet/>
      <dgm:spPr/>
      <dgm:t>
        <a:bodyPr/>
        <a:lstStyle/>
        <a:p>
          <a:endParaRPr lang="en-US"/>
        </a:p>
      </dgm:t>
    </dgm:pt>
    <dgm:pt modelId="{48131CBE-FEEF-4582-BC28-F7BC95C667AF}" type="pres">
      <dgm:prSet presAssocID="{FC2376C3-24FF-481A-A3E7-91B2E3C98E93}" presName="Name0" presStyleCnt="0">
        <dgm:presLayoutVars>
          <dgm:chMax val="7"/>
          <dgm:chPref val="7"/>
          <dgm:dir/>
          <dgm:animLvl val="lvl"/>
        </dgm:presLayoutVars>
      </dgm:prSet>
      <dgm:spPr/>
    </dgm:pt>
    <dgm:pt modelId="{A4480963-B408-40D0-9B9E-ABCB8A1B7950}" type="pres">
      <dgm:prSet presAssocID="{D1EC77F5-918E-4BA3-9E60-9E14C15DA69B}" presName="Accent1" presStyleCnt="0"/>
      <dgm:spPr/>
    </dgm:pt>
    <dgm:pt modelId="{010CD172-4EFA-451E-B1EB-C75EAD4BB69D}" type="pres">
      <dgm:prSet presAssocID="{D1EC77F5-918E-4BA3-9E60-9E14C15DA69B}" presName="Accent" presStyleLbl="node1" presStyleIdx="0" presStyleCnt="4"/>
      <dgm:spPr/>
    </dgm:pt>
    <dgm:pt modelId="{7C6740F5-0752-46B2-92E5-0ABEC7C95572}" type="pres">
      <dgm:prSet presAssocID="{D1EC77F5-918E-4BA3-9E60-9E14C15DA69B}" presName="Parent1" presStyleLbl="revTx" presStyleIdx="0" presStyleCnt="4">
        <dgm:presLayoutVars>
          <dgm:chMax val="1"/>
          <dgm:chPref val="1"/>
          <dgm:bulletEnabled val="1"/>
        </dgm:presLayoutVars>
      </dgm:prSet>
      <dgm:spPr/>
    </dgm:pt>
    <dgm:pt modelId="{CCFC8D32-5534-4E63-88B2-7F14392BF932}" type="pres">
      <dgm:prSet presAssocID="{0DEDCAEA-BB27-4D97-B6FD-0A953C0B2245}" presName="Accent2" presStyleCnt="0"/>
      <dgm:spPr/>
    </dgm:pt>
    <dgm:pt modelId="{FCBD2182-646E-4536-9380-5388EA433EFB}" type="pres">
      <dgm:prSet presAssocID="{0DEDCAEA-BB27-4D97-B6FD-0A953C0B2245}" presName="Accent" presStyleLbl="node1" presStyleIdx="1" presStyleCnt="4"/>
      <dgm:spPr/>
    </dgm:pt>
    <dgm:pt modelId="{2EA4CC12-44A2-4CAF-97AD-12E9B4A4EDB5}" type="pres">
      <dgm:prSet presAssocID="{0DEDCAEA-BB27-4D97-B6FD-0A953C0B2245}" presName="Parent2" presStyleLbl="revTx" presStyleIdx="1" presStyleCnt="4">
        <dgm:presLayoutVars>
          <dgm:chMax val="1"/>
          <dgm:chPref val="1"/>
          <dgm:bulletEnabled val="1"/>
        </dgm:presLayoutVars>
      </dgm:prSet>
      <dgm:spPr/>
    </dgm:pt>
    <dgm:pt modelId="{4A3E2EE9-0A75-4FC1-84A1-56BFDE0275A3}" type="pres">
      <dgm:prSet presAssocID="{3E505FC4-2A93-45B5-A9DE-2BCB9FBC3404}" presName="Accent3" presStyleCnt="0"/>
      <dgm:spPr/>
    </dgm:pt>
    <dgm:pt modelId="{7F61EB9E-B1B1-44CE-B341-D2AA494483FE}" type="pres">
      <dgm:prSet presAssocID="{3E505FC4-2A93-45B5-A9DE-2BCB9FBC3404}" presName="Accent" presStyleLbl="node1" presStyleIdx="2" presStyleCnt="4"/>
      <dgm:spPr/>
    </dgm:pt>
    <dgm:pt modelId="{41754476-FAF1-4C34-871B-E7D2E8DA16AC}" type="pres">
      <dgm:prSet presAssocID="{3E505FC4-2A93-45B5-A9DE-2BCB9FBC3404}" presName="Parent3" presStyleLbl="revTx" presStyleIdx="2" presStyleCnt="4">
        <dgm:presLayoutVars>
          <dgm:chMax val="1"/>
          <dgm:chPref val="1"/>
          <dgm:bulletEnabled val="1"/>
        </dgm:presLayoutVars>
      </dgm:prSet>
      <dgm:spPr/>
    </dgm:pt>
    <dgm:pt modelId="{C017CB70-2250-459F-BCB3-884FA0C3B549}" type="pres">
      <dgm:prSet presAssocID="{AEB302A6-9AE5-430B-A5EB-72F34180016C}" presName="Accent4" presStyleCnt="0"/>
      <dgm:spPr/>
    </dgm:pt>
    <dgm:pt modelId="{ABD90429-A566-48D3-A6A4-51A528421518}" type="pres">
      <dgm:prSet presAssocID="{AEB302A6-9AE5-430B-A5EB-72F34180016C}" presName="Accent" presStyleLbl="node1" presStyleIdx="3" presStyleCnt="4"/>
      <dgm:spPr/>
    </dgm:pt>
    <dgm:pt modelId="{5D0E652D-8FCB-4C00-B765-827C23A6CC54}" type="pres">
      <dgm:prSet presAssocID="{AEB302A6-9AE5-430B-A5EB-72F34180016C}" presName="Parent4" presStyleLbl="revTx" presStyleIdx="3" presStyleCnt="4">
        <dgm:presLayoutVars>
          <dgm:chMax val="1"/>
          <dgm:chPref val="1"/>
          <dgm:bulletEnabled val="1"/>
        </dgm:presLayoutVars>
      </dgm:prSet>
      <dgm:spPr/>
    </dgm:pt>
  </dgm:ptLst>
  <dgm:cxnLst>
    <dgm:cxn modelId="{DF189A15-FCD8-44EF-AD63-8053AC27DDF8}" srcId="{FC2376C3-24FF-481A-A3E7-91B2E3C98E93}" destId="{D1EC77F5-918E-4BA3-9E60-9E14C15DA69B}" srcOrd="0" destOrd="0" parTransId="{711B0393-505C-45D5-A939-D07D9E8E92C8}" sibTransId="{DAE31389-B44D-4F77-A4C5-C8EF1DC06626}"/>
    <dgm:cxn modelId="{2F73051C-0B94-41DB-8A07-3F925EE45555}" srcId="{FC2376C3-24FF-481A-A3E7-91B2E3C98E93}" destId="{AEB302A6-9AE5-430B-A5EB-72F34180016C}" srcOrd="3" destOrd="0" parTransId="{45DE3034-5F7F-4F68-A7BB-8ACE3F27A8D0}" sibTransId="{16EE1096-207A-4F8E-B37B-6A33FB870640}"/>
    <dgm:cxn modelId="{6E74D92D-2CA8-40C9-98FC-AA4F4FFB526D}" srcId="{FC2376C3-24FF-481A-A3E7-91B2E3C98E93}" destId="{0DEDCAEA-BB27-4D97-B6FD-0A953C0B2245}" srcOrd="1" destOrd="0" parTransId="{C6AC8699-C9A3-43D6-A16D-AB459AAE2D77}" sibTransId="{9C641473-4869-48CF-A165-4E324C440FED}"/>
    <dgm:cxn modelId="{1765EA75-8BE9-487A-8EDE-AFAC35527849}" type="presOf" srcId="{D1EC77F5-918E-4BA3-9E60-9E14C15DA69B}" destId="{7C6740F5-0752-46B2-92E5-0ABEC7C95572}" srcOrd="0" destOrd="0" presId="urn:microsoft.com/office/officeart/2009/layout/CircleArrowProcess"/>
    <dgm:cxn modelId="{85EF8D95-19A7-41E2-95D4-46F9865475EF}" type="presOf" srcId="{FC2376C3-24FF-481A-A3E7-91B2E3C98E93}" destId="{48131CBE-FEEF-4582-BC28-F7BC95C667AF}" srcOrd="0" destOrd="0" presId="urn:microsoft.com/office/officeart/2009/layout/CircleArrowProcess"/>
    <dgm:cxn modelId="{B51F74AF-0520-4D82-9144-0E3D6DA50D26}" type="presOf" srcId="{0DEDCAEA-BB27-4D97-B6FD-0A953C0B2245}" destId="{2EA4CC12-44A2-4CAF-97AD-12E9B4A4EDB5}" srcOrd="0" destOrd="0" presId="urn:microsoft.com/office/officeart/2009/layout/CircleArrowProcess"/>
    <dgm:cxn modelId="{7FA8D6BC-EBCF-45A0-8B88-21DD7E2B7721}" type="presOf" srcId="{3E505FC4-2A93-45B5-A9DE-2BCB9FBC3404}" destId="{41754476-FAF1-4C34-871B-E7D2E8DA16AC}" srcOrd="0" destOrd="0" presId="urn:microsoft.com/office/officeart/2009/layout/CircleArrowProcess"/>
    <dgm:cxn modelId="{8E7748E8-4F3A-4E30-BD73-156910CA012C}" srcId="{FC2376C3-24FF-481A-A3E7-91B2E3C98E93}" destId="{3E505FC4-2A93-45B5-A9DE-2BCB9FBC3404}" srcOrd="2" destOrd="0" parTransId="{C7190F31-A306-4A1D-8F28-0C9300C6903D}" sibTransId="{FCC7FAE5-9D76-45E4-AF58-BBF130A8F674}"/>
    <dgm:cxn modelId="{B1EFEAF0-BF6D-4D61-A900-0B2BB42EEE6E}" type="presOf" srcId="{AEB302A6-9AE5-430B-A5EB-72F34180016C}" destId="{5D0E652D-8FCB-4C00-B765-827C23A6CC54}" srcOrd="0" destOrd="0" presId="urn:microsoft.com/office/officeart/2009/layout/CircleArrowProcess"/>
    <dgm:cxn modelId="{508C6D91-DCFD-4376-B99A-D202190C3F58}" type="presParOf" srcId="{48131CBE-FEEF-4582-BC28-F7BC95C667AF}" destId="{A4480963-B408-40D0-9B9E-ABCB8A1B7950}" srcOrd="0" destOrd="0" presId="urn:microsoft.com/office/officeart/2009/layout/CircleArrowProcess"/>
    <dgm:cxn modelId="{997F9073-16E3-4175-B426-A65E8503B8AB}" type="presParOf" srcId="{A4480963-B408-40D0-9B9E-ABCB8A1B7950}" destId="{010CD172-4EFA-451E-B1EB-C75EAD4BB69D}" srcOrd="0" destOrd="0" presId="urn:microsoft.com/office/officeart/2009/layout/CircleArrowProcess"/>
    <dgm:cxn modelId="{94AA0B3F-2ED6-4252-A009-7FC2C27B5E62}" type="presParOf" srcId="{48131CBE-FEEF-4582-BC28-F7BC95C667AF}" destId="{7C6740F5-0752-46B2-92E5-0ABEC7C95572}" srcOrd="1" destOrd="0" presId="urn:microsoft.com/office/officeart/2009/layout/CircleArrowProcess"/>
    <dgm:cxn modelId="{47A2E470-0730-4DD3-B825-0AC2B2C6610D}" type="presParOf" srcId="{48131CBE-FEEF-4582-BC28-F7BC95C667AF}" destId="{CCFC8D32-5534-4E63-88B2-7F14392BF932}" srcOrd="2" destOrd="0" presId="urn:microsoft.com/office/officeart/2009/layout/CircleArrowProcess"/>
    <dgm:cxn modelId="{A92940DE-8126-4705-88B9-F6D6C150ED86}" type="presParOf" srcId="{CCFC8D32-5534-4E63-88B2-7F14392BF932}" destId="{FCBD2182-646E-4536-9380-5388EA433EFB}" srcOrd="0" destOrd="0" presId="urn:microsoft.com/office/officeart/2009/layout/CircleArrowProcess"/>
    <dgm:cxn modelId="{7CACAE52-0A80-4B5B-9555-CB56651354F4}" type="presParOf" srcId="{48131CBE-FEEF-4582-BC28-F7BC95C667AF}" destId="{2EA4CC12-44A2-4CAF-97AD-12E9B4A4EDB5}" srcOrd="3" destOrd="0" presId="urn:microsoft.com/office/officeart/2009/layout/CircleArrowProcess"/>
    <dgm:cxn modelId="{7FCA7A36-0BD6-409C-8421-9C1CAEF4D43D}" type="presParOf" srcId="{48131CBE-FEEF-4582-BC28-F7BC95C667AF}" destId="{4A3E2EE9-0A75-4FC1-84A1-56BFDE0275A3}" srcOrd="4" destOrd="0" presId="urn:microsoft.com/office/officeart/2009/layout/CircleArrowProcess"/>
    <dgm:cxn modelId="{CFB89630-D21C-4F2B-A330-0785A44EDFB1}" type="presParOf" srcId="{4A3E2EE9-0A75-4FC1-84A1-56BFDE0275A3}" destId="{7F61EB9E-B1B1-44CE-B341-D2AA494483FE}" srcOrd="0" destOrd="0" presId="urn:microsoft.com/office/officeart/2009/layout/CircleArrowProcess"/>
    <dgm:cxn modelId="{8DB2FE97-7650-492B-8169-6A4C0CFEEA6E}" type="presParOf" srcId="{48131CBE-FEEF-4582-BC28-F7BC95C667AF}" destId="{41754476-FAF1-4C34-871B-E7D2E8DA16AC}" srcOrd="5" destOrd="0" presId="urn:microsoft.com/office/officeart/2009/layout/CircleArrowProcess"/>
    <dgm:cxn modelId="{3C036474-59AD-4A13-8453-A52C697B6FC9}" type="presParOf" srcId="{48131CBE-FEEF-4582-BC28-F7BC95C667AF}" destId="{C017CB70-2250-459F-BCB3-884FA0C3B549}" srcOrd="6" destOrd="0" presId="urn:microsoft.com/office/officeart/2009/layout/CircleArrowProcess"/>
    <dgm:cxn modelId="{D9B824A2-3F2E-4F63-9D35-F1473AC5F923}" type="presParOf" srcId="{C017CB70-2250-459F-BCB3-884FA0C3B549}" destId="{ABD90429-A566-48D3-A6A4-51A528421518}" srcOrd="0" destOrd="0" presId="urn:microsoft.com/office/officeart/2009/layout/CircleArrowProcess"/>
    <dgm:cxn modelId="{42BFF87A-0D82-4240-BB67-EBFDA8335DD1}" type="presParOf" srcId="{48131CBE-FEEF-4582-BC28-F7BC95C667AF}" destId="{5D0E652D-8FCB-4C00-B765-827C23A6CC54}"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376C3-24FF-481A-A3E7-91B2E3C98E93}"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US"/>
        </a:p>
      </dgm:t>
    </dgm:pt>
    <dgm:pt modelId="{D1EC77F5-918E-4BA3-9E60-9E14C15DA69B}">
      <dgm:prSet phldrT="[Text]"/>
      <dgm:spPr/>
      <dgm:t>
        <a:bodyPr/>
        <a:lstStyle/>
        <a:p>
          <a:r>
            <a:rPr lang="en-US" dirty="0"/>
            <a:t> Monday and Friday afternoon clinic</a:t>
          </a:r>
        </a:p>
      </dgm:t>
    </dgm:pt>
    <dgm:pt modelId="{711B0393-505C-45D5-A939-D07D9E8E92C8}" type="parTrans" cxnId="{DF189A15-FCD8-44EF-AD63-8053AC27DDF8}">
      <dgm:prSet/>
      <dgm:spPr/>
      <dgm:t>
        <a:bodyPr/>
        <a:lstStyle/>
        <a:p>
          <a:endParaRPr lang="en-US"/>
        </a:p>
      </dgm:t>
    </dgm:pt>
    <dgm:pt modelId="{DAE31389-B44D-4F77-A4C5-C8EF1DC06626}" type="sibTrans" cxnId="{DF189A15-FCD8-44EF-AD63-8053AC27DDF8}">
      <dgm:prSet/>
      <dgm:spPr/>
      <dgm:t>
        <a:bodyPr/>
        <a:lstStyle/>
        <a:p>
          <a:endParaRPr lang="en-US"/>
        </a:p>
      </dgm:t>
    </dgm:pt>
    <dgm:pt modelId="{0DEDCAEA-BB27-4D97-B6FD-0A953C0B2245}">
      <dgm:prSet phldrT="[Text]"/>
      <dgm:spPr/>
      <dgm:t>
        <a:bodyPr/>
        <a:lstStyle/>
        <a:p>
          <a:r>
            <a:rPr lang="en-US" dirty="0"/>
            <a:t>Same day acute visits</a:t>
          </a:r>
        </a:p>
      </dgm:t>
    </dgm:pt>
    <dgm:pt modelId="{C6AC8699-C9A3-43D6-A16D-AB459AAE2D77}" type="parTrans" cxnId="{6E74D92D-2CA8-40C9-98FC-AA4F4FFB526D}">
      <dgm:prSet/>
      <dgm:spPr/>
      <dgm:t>
        <a:bodyPr/>
        <a:lstStyle/>
        <a:p>
          <a:endParaRPr lang="en-US"/>
        </a:p>
      </dgm:t>
    </dgm:pt>
    <dgm:pt modelId="{9C641473-4869-48CF-A165-4E324C440FED}" type="sibTrans" cxnId="{6E74D92D-2CA8-40C9-98FC-AA4F4FFB526D}">
      <dgm:prSet/>
      <dgm:spPr/>
      <dgm:t>
        <a:bodyPr/>
        <a:lstStyle/>
        <a:p>
          <a:endParaRPr lang="en-US"/>
        </a:p>
      </dgm:t>
    </dgm:pt>
    <dgm:pt modelId="{AEB302A6-9AE5-430B-A5EB-72F34180016C}">
      <dgm:prSet phldrT="[Text]"/>
      <dgm:spPr/>
      <dgm:t>
        <a:bodyPr/>
        <a:lstStyle/>
        <a:p>
          <a:r>
            <a:rPr lang="en-US" dirty="0"/>
            <a:t>20 additional urgent visits per week</a:t>
          </a:r>
        </a:p>
      </dgm:t>
    </dgm:pt>
    <dgm:pt modelId="{45DE3034-5F7F-4F68-A7BB-8ACE3F27A8D0}" type="parTrans" cxnId="{2F73051C-0B94-41DB-8A07-3F925EE45555}">
      <dgm:prSet/>
      <dgm:spPr/>
      <dgm:t>
        <a:bodyPr/>
        <a:lstStyle/>
        <a:p>
          <a:endParaRPr lang="en-US"/>
        </a:p>
      </dgm:t>
    </dgm:pt>
    <dgm:pt modelId="{16EE1096-207A-4F8E-B37B-6A33FB870640}" type="sibTrans" cxnId="{2F73051C-0B94-41DB-8A07-3F925EE45555}">
      <dgm:prSet/>
      <dgm:spPr/>
      <dgm:t>
        <a:bodyPr/>
        <a:lstStyle/>
        <a:p>
          <a:endParaRPr lang="en-US"/>
        </a:p>
      </dgm:t>
    </dgm:pt>
    <dgm:pt modelId="{7EEEB419-2F52-468B-A46A-58C7A7C23904}" type="pres">
      <dgm:prSet presAssocID="{FC2376C3-24FF-481A-A3E7-91B2E3C98E93}" presName="linearFlow" presStyleCnt="0">
        <dgm:presLayoutVars>
          <dgm:dir/>
          <dgm:resizeHandles val="exact"/>
        </dgm:presLayoutVars>
      </dgm:prSet>
      <dgm:spPr/>
    </dgm:pt>
    <dgm:pt modelId="{5217CFB5-AECA-4EAE-96B0-8C05C9B322AA}" type="pres">
      <dgm:prSet presAssocID="{D1EC77F5-918E-4BA3-9E60-9E14C15DA69B}" presName="node" presStyleLbl="node1" presStyleIdx="0" presStyleCnt="3">
        <dgm:presLayoutVars>
          <dgm:bulletEnabled val="1"/>
        </dgm:presLayoutVars>
      </dgm:prSet>
      <dgm:spPr/>
    </dgm:pt>
    <dgm:pt modelId="{9D4EA3F7-1248-448B-836B-E739E369BAD8}" type="pres">
      <dgm:prSet presAssocID="{DAE31389-B44D-4F77-A4C5-C8EF1DC06626}" presName="spacerL" presStyleCnt="0"/>
      <dgm:spPr/>
    </dgm:pt>
    <dgm:pt modelId="{027BDC3D-7E74-4A7E-87F8-08C1C6D0E699}" type="pres">
      <dgm:prSet presAssocID="{DAE31389-B44D-4F77-A4C5-C8EF1DC06626}" presName="sibTrans" presStyleLbl="sibTrans2D1" presStyleIdx="0" presStyleCnt="2"/>
      <dgm:spPr/>
    </dgm:pt>
    <dgm:pt modelId="{3630B967-B62C-43E2-8C02-6E694114CAB5}" type="pres">
      <dgm:prSet presAssocID="{DAE31389-B44D-4F77-A4C5-C8EF1DC06626}" presName="spacerR" presStyleCnt="0"/>
      <dgm:spPr/>
    </dgm:pt>
    <dgm:pt modelId="{A6ED3369-029A-4DF9-ADF1-F860B8D14576}" type="pres">
      <dgm:prSet presAssocID="{0DEDCAEA-BB27-4D97-B6FD-0A953C0B2245}" presName="node" presStyleLbl="node1" presStyleIdx="1" presStyleCnt="3">
        <dgm:presLayoutVars>
          <dgm:bulletEnabled val="1"/>
        </dgm:presLayoutVars>
      </dgm:prSet>
      <dgm:spPr/>
    </dgm:pt>
    <dgm:pt modelId="{DDC02252-58F8-487F-9B19-B2CEC3223E09}" type="pres">
      <dgm:prSet presAssocID="{9C641473-4869-48CF-A165-4E324C440FED}" presName="spacerL" presStyleCnt="0"/>
      <dgm:spPr/>
    </dgm:pt>
    <dgm:pt modelId="{31915291-2D16-4A4C-AD74-D5305F1830FC}" type="pres">
      <dgm:prSet presAssocID="{9C641473-4869-48CF-A165-4E324C440FED}" presName="sibTrans" presStyleLbl="sibTrans2D1" presStyleIdx="1" presStyleCnt="2"/>
      <dgm:spPr/>
    </dgm:pt>
    <dgm:pt modelId="{778F12D7-2379-4D25-B9D3-9B55E78AD1BD}" type="pres">
      <dgm:prSet presAssocID="{9C641473-4869-48CF-A165-4E324C440FED}" presName="spacerR" presStyleCnt="0"/>
      <dgm:spPr/>
    </dgm:pt>
    <dgm:pt modelId="{B3A3464F-81B8-4C69-A0D2-C9EF61FAE904}" type="pres">
      <dgm:prSet presAssocID="{AEB302A6-9AE5-430B-A5EB-72F34180016C}" presName="node" presStyleLbl="node1" presStyleIdx="2" presStyleCnt="3">
        <dgm:presLayoutVars>
          <dgm:bulletEnabled val="1"/>
        </dgm:presLayoutVars>
      </dgm:prSet>
      <dgm:spPr/>
    </dgm:pt>
  </dgm:ptLst>
  <dgm:cxnLst>
    <dgm:cxn modelId="{DF189A15-FCD8-44EF-AD63-8053AC27DDF8}" srcId="{FC2376C3-24FF-481A-A3E7-91B2E3C98E93}" destId="{D1EC77F5-918E-4BA3-9E60-9E14C15DA69B}" srcOrd="0" destOrd="0" parTransId="{711B0393-505C-45D5-A939-D07D9E8E92C8}" sibTransId="{DAE31389-B44D-4F77-A4C5-C8EF1DC06626}"/>
    <dgm:cxn modelId="{2F73051C-0B94-41DB-8A07-3F925EE45555}" srcId="{FC2376C3-24FF-481A-A3E7-91B2E3C98E93}" destId="{AEB302A6-9AE5-430B-A5EB-72F34180016C}" srcOrd="2" destOrd="0" parTransId="{45DE3034-5F7F-4F68-A7BB-8ACE3F27A8D0}" sibTransId="{16EE1096-207A-4F8E-B37B-6A33FB870640}"/>
    <dgm:cxn modelId="{82B44F2B-7236-4177-988C-A289CB2260E0}" type="presOf" srcId="{AEB302A6-9AE5-430B-A5EB-72F34180016C}" destId="{B3A3464F-81B8-4C69-A0D2-C9EF61FAE904}" srcOrd="0" destOrd="0" presId="urn:microsoft.com/office/officeart/2005/8/layout/equation1"/>
    <dgm:cxn modelId="{6E74D92D-2CA8-40C9-98FC-AA4F4FFB526D}" srcId="{FC2376C3-24FF-481A-A3E7-91B2E3C98E93}" destId="{0DEDCAEA-BB27-4D97-B6FD-0A953C0B2245}" srcOrd="1" destOrd="0" parTransId="{C6AC8699-C9A3-43D6-A16D-AB459AAE2D77}" sibTransId="{9C641473-4869-48CF-A165-4E324C440FED}"/>
    <dgm:cxn modelId="{3315F232-7C77-401C-88AB-2AFF3FEC8DB5}" type="presOf" srcId="{DAE31389-B44D-4F77-A4C5-C8EF1DC06626}" destId="{027BDC3D-7E74-4A7E-87F8-08C1C6D0E699}" srcOrd="0" destOrd="0" presId="urn:microsoft.com/office/officeart/2005/8/layout/equation1"/>
    <dgm:cxn modelId="{4B6AF08F-B7E7-4C15-B745-F695CBAD129E}" type="presOf" srcId="{D1EC77F5-918E-4BA3-9E60-9E14C15DA69B}" destId="{5217CFB5-AECA-4EAE-96B0-8C05C9B322AA}" srcOrd="0" destOrd="0" presId="urn:microsoft.com/office/officeart/2005/8/layout/equation1"/>
    <dgm:cxn modelId="{4990C491-25ED-485B-8BD6-C06BA4C75662}" type="presOf" srcId="{0DEDCAEA-BB27-4D97-B6FD-0A953C0B2245}" destId="{A6ED3369-029A-4DF9-ADF1-F860B8D14576}" srcOrd="0" destOrd="0" presId="urn:microsoft.com/office/officeart/2005/8/layout/equation1"/>
    <dgm:cxn modelId="{7CA4F0B3-D5F1-4C24-B5BB-BE9B08FF2D76}" type="presOf" srcId="{FC2376C3-24FF-481A-A3E7-91B2E3C98E93}" destId="{7EEEB419-2F52-468B-A46A-58C7A7C23904}" srcOrd="0" destOrd="0" presId="urn:microsoft.com/office/officeart/2005/8/layout/equation1"/>
    <dgm:cxn modelId="{A5A891CF-6A2F-4C77-BB29-8AB8BEE87FB8}" type="presOf" srcId="{9C641473-4869-48CF-A165-4E324C440FED}" destId="{31915291-2D16-4A4C-AD74-D5305F1830FC}" srcOrd="0" destOrd="0" presId="urn:microsoft.com/office/officeart/2005/8/layout/equation1"/>
    <dgm:cxn modelId="{29BB2252-B7AE-422A-8753-176DF04E6B3C}" type="presParOf" srcId="{7EEEB419-2F52-468B-A46A-58C7A7C23904}" destId="{5217CFB5-AECA-4EAE-96B0-8C05C9B322AA}" srcOrd="0" destOrd="0" presId="urn:microsoft.com/office/officeart/2005/8/layout/equation1"/>
    <dgm:cxn modelId="{0CA7546A-73A2-4ABB-94AB-5A3A26FA63B0}" type="presParOf" srcId="{7EEEB419-2F52-468B-A46A-58C7A7C23904}" destId="{9D4EA3F7-1248-448B-836B-E739E369BAD8}" srcOrd="1" destOrd="0" presId="urn:microsoft.com/office/officeart/2005/8/layout/equation1"/>
    <dgm:cxn modelId="{50F5EDB0-7393-4E1D-B429-796375374109}" type="presParOf" srcId="{7EEEB419-2F52-468B-A46A-58C7A7C23904}" destId="{027BDC3D-7E74-4A7E-87F8-08C1C6D0E699}" srcOrd="2" destOrd="0" presId="urn:microsoft.com/office/officeart/2005/8/layout/equation1"/>
    <dgm:cxn modelId="{5AF8BF4A-A54C-4C4F-BB55-941D0B85CACA}" type="presParOf" srcId="{7EEEB419-2F52-468B-A46A-58C7A7C23904}" destId="{3630B967-B62C-43E2-8C02-6E694114CAB5}" srcOrd="3" destOrd="0" presId="urn:microsoft.com/office/officeart/2005/8/layout/equation1"/>
    <dgm:cxn modelId="{2CBC8DB3-A577-44FD-90E8-43D7E6519909}" type="presParOf" srcId="{7EEEB419-2F52-468B-A46A-58C7A7C23904}" destId="{A6ED3369-029A-4DF9-ADF1-F860B8D14576}" srcOrd="4" destOrd="0" presId="urn:microsoft.com/office/officeart/2005/8/layout/equation1"/>
    <dgm:cxn modelId="{C13819C4-5AF5-4247-8DD0-032AB8FD609E}" type="presParOf" srcId="{7EEEB419-2F52-468B-A46A-58C7A7C23904}" destId="{DDC02252-58F8-487F-9B19-B2CEC3223E09}" srcOrd="5" destOrd="0" presId="urn:microsoft.com/office/officeart/2005/8/layout/equation1"/>
    <dgm:cxn modelId="{46F711B6-E384-40CE-9C69-E205451C1FCE}" type="presParOf" srcId="{7EEEB419-2F52-468B-A46A-58C7A7C23904}" destId="{31915291-2D16-4A4C-AD74-D5305F1830FC}" srcOrd="6" destOrd="0" presId="urn:microsoft.com/office/officeart/2005/8/layout/equation1"/>
    <dgm:cxn modelId="{25403CD2-7298-41EE-A83D-9742964CB974}" type="presParOf" srcId="{7EEEB419-2F52-468B-A46A-58C7A7C23904}" destId="{778F12D7-2379-4D25-B9D3-9B55E78AD1BD}" srcOrd="7" destOrd="0" presId="urn:microsoft.com/office/officeart/2005/8/layout/equation1"/>
    <dgm:cxn modelId="{FAAECABE-92EF-4105-B0C0-5D80ED917748}" type="presParOf" srcId="{7EEEB419-2F52-468B-A46A-58C7A7C23904}" destId="{B3A3464F-81B8-4C69-A0D2-C9EF61FAE9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554791-FE60-4962-914C-5662240CA096}" type="doc">
      <dgm:prSet loTypeId="urn:microsoft.com/office/officeart/2017/3/layout/DropPinTimeline" loCatId="process" qsTypeId="urn:microsoft.com/office/officeart/2005/8/quickstyle/simple2" qsCatId="simple" csTypeId="urn:microsoft.com/office/officeart/2005/8/colors/accent6_2" csCatId="accent6" phldr="1"/>
      <dgm:spPr/>
      <dgm:t>
        <a:bodyPr/>
        <a:lstStyle/>
        <a:p>
          <a:endParaRPr lang="en-US"/>
        </a:p>
      </dgm:t>
    </dgm:pt>
    <dgm:pt modelId="{A86CE411-364D-4DEA-B80D-C13DBB3C6E2E}">
      <dgm:prSet/>
      <dgm:spPr/>
      <dgm:t>
        <a:bodyPr/>
        <a:lstStyle/>
        <a:p>
          <a:pPr>
            <a:defRPr b="1"/>
          </a:pPr>
          <a:r>
            <a:rPr lang="en-US" dirty="0"/>
            <a:t>August 2019</a:t>
          </a:r>
        </a:p>
      </dgm:t>
    </dgm:pt>
    <dgm:pt modelId="{9A29CF5C-2808-4CB6-B598-CC98D101F984}" type="parTrans" cxnId="{8E367F2D-6B04-4040-A879-6096ECA0C30B}">
      <dgm:prSet/>
      <dgm:spPr/>
      <dgm:t>
        <a:bodyPr/>
        <a:lstStyle/>
        <a:p>
          <a:endParaRPr lang="en-US"/>
        </a:p>
      </dgm:t>
    </dgm:pt>
    <dgm:pt modelId="{DA23F276-B0A3-4D0B-8F17-0B6CB041D211}" type="sibTrans" cxnId="{8E367F2D-6B04-4040-A879-6096ECA0C30B}">
      <dgm:prSet/>
      <dgm:spPr/>
      <dgm:t>
        <a:bodyPr/>
        <a:lstStyle/>
        <a:p>
          <a:endParaRPr lang="en-US"/>
        </a:p>
      </dgm:t>
    </dgm:pt>
    <dgm:pt modelId="{6831655C-CFDE-4817-9CCD-26E5E829BED5}">
      <dgm:prSet/>
      <dgm:spPr/>
      <dgm:t>
        <a:bodyPr/>
        <a:lstStyle/>
        <a:p>
          <a:r>
            <a:rPr lang="en-US" dirty="0"/>
            <a:t>Consensus on Intervention</a:t>
          </a:r>
        </a:p>
      </dgm:t>
    </dgm:pt>
    <dgm:pt modelId="{B2A6833C-4081-4677-9134-2A51E0C550F2}" type="parTrans" cxnId="{D3D2D37E-6296-45B7-AB59-E4DD4145D881}">
      <dgm:prSet/>
      <dgm:spPr/>
      <dgm:t>
        <a:bodyPr/>
        <a:lstStyle/>
        <a:p>
          <a:endParaRPr lang="en-US"/>
        </a:p>
      </dgm:t>
    </dgm:pt>
    <dgm:pt modelId="{7759FD72-650D-4EA3-BD93-D3705F99FAE8}" type="sibTrans" cxnId="{D3D2D37E-6296-45B7-AB59-E4DD4145D881}">
      <dgm:prSet/>
      <dgm:spPr/>
      <dgm:t>
        <a:bodyPr/>
        <a:lstStyle/>
        <a:p>
          <a:endParaRPr lang="en-US"/>
        </a:p>
      </dgm:t>
    </dgm:pt>
    <dgm:pt modelId="{9760BFF2-9609-4C3C-9872-CED945F210E5}">
      <dgm:prSet/>
      <dgm:spPr/>
      <dgm:t>
        <a:bodyPr/>
        <a:lstStyle/>
        <a:p>
          <a:pPr>
            <a:defRPr b="1"/>
          </a:pPr>
          <a:r>
            <a:rPr lang="en-US" dirty="0"/>
            <a:t>October 2019</a:t>
          </a:r>
        </a:p>
      </dgm:t>
    </dgm:pt>
    <dgm:pt modelId="{84A906FA-DA04-4BC9-AB72-EC150B82418B}" type="parTrans" cxnId="{3640919B-6071-4D24-9B84-FAE285D2D639}">
      <dgm:prSet/>
      <dgm:spPr/>
      <dgm:t>
        <a:bodyPr/>
        <a:lstStyle/>
        <a:p>
          <a:endParaRPr lang="en-US"/>
        </a:p>
      </dgm:t>
    </dgm:pt>
    <dgm:pt modelId="{E40B9B24-DF75-49BF-BD0E-12AA62D408D9}" type="sibTrans" cxnId="{3640919B-6071-4D24-9B84-FAE285D2D639}">
      <dgm:prSet/>
      <dgm:spPr/>
      <dgm:t>
        <a:bodyPr/>
        <a:lstStyle/>
        <a:p>
          <a:endParaRPr lang="en-US"/>
        </a:p>
      </dgm:t>
    </dgm:pt>
    <dgm:pt modelId="{7308B267-4F22-4F88-BD0F-55717F0FCD58}">
      <dgm:prSet/>
      <dgm:spPr/>
      <dgm:t>
        <a:bodyPr/>
        <a:lstStyle/>
        <a:p>
          <a:r>
            <a:rPr lang="en-US" dirty="0"/>
            <a:t>Intervention started</a:t>
          </a:r>
        </a:p>
      </dgm:t>
    </dgm:pt>
    <dgm:pt modelId="{57BED8B8-0A41-4077-9284-2572A6F4B319}" type="parTrans" cxnId="{FABF4FD1-7B69-4986-9E5D-5AB9B9BB451B}">
      <dgm:prSet/>
      <dgm:spPr/>
      <dgm:t>
        <a:bodyPr/>
        <a:lstStyle/>
        <a:p>
          <a:endParaRPr lang="en-US"/>
        </a:p>
      </dgm:t>
    </dgm:pt>
    <dgm:pt modelId="{F1AA2DF4-2A08-4C6C-9C3F-7F98D40531E0}" type="sibTrans" cxnId="{FABF4FD1-7B69-4986-9E5D-5AB9B9BB451B}">
      <dgm:prSet/>
      <dgm:spPr/>
      <dgm:t>
        <a:bodyPr/>
        <a:lstStyle/>
        <a:p>
          <a:endParaRPr lang="en-US"/>
        </a:p>
      </dgm:t>
    </dgm:pt>
    <dgm:pt modelId="{BCB19FF2-CDE7-462B-8925-1C61C5DFCF8A}">
      <dgm:prSet/>
      <dgm:spPr/>
      <dgm:t>
        <a:bodyPr/>
        <a:lstStyle/>
        <a:p>
          <a:pPr>
            <a:defRPr b="1"/>
          </a:pPr>
          <a:r>
            <a:rPr lang="en-US" dirty="0"/>
            <a:t>December 2019</a:t>
          </a:r>
        </a:p>
      </dgm:t>
    </dgm:pt>
    <dgm:pt modelId="{D420B630-AE3E-4224-B2B5-3C186CE509B7}" type="parTrans" cxnId="{A5361B1E-C357-49BB-8996-98F041CF2C9A}">
      <dgm:prSet/>
      <dgm:spPr/>
      <dgm:t>
        <a:bodyPr/>
        <a:lstStyle/>
        <a:p>
          <a:endParaRPr lang="en-US"/>
        </a:p>
      </dgm:t>
    </dgm:pt>
    <dgm:pt modelId="{933E1560-2A67-40F3-B5DF-D6A74BC43B7A}" type="sibTrans" cxnId="{A5361B1E-C357-49BB-8996-98F041CF2C9A}">
      <dgm:prSet/>
      <dgm:spPr/>
      <dgm:t>
        <a:bodyPr/>
        <a:lstStyle/>
        <a:p>
          <a:endParaRPr lang="en-US"/>
        </a:p>
      </dgm:t>
    </dgm:pt>
    <dgm:pt modelId="{DB5113AD-5FC1-4DE7-A425-AEFCE0FC676B}">
      <dgm:prSet/>
      <dgm:spPr/>
      <dgm:t>
        <a:bodyPr/>
        <a:lstStyle/>
        <a:p>
          <a:pPr>
            <a:defRPr b="1"/>
          </a:pPr>
          <a:r>
            <a:rPr lang="en-US" dirty="0"/>
            <a:t>September 2019</a:t>
          </a:r>
        </a:p>
      </dgm:t>
    </dgm:pt>
    <dgm:pt modelId="{F294734D-A5EB-4325-905B-9F726F518B84}" type="parTrans" cxnId="{39F8EEDF-FE88-46DA-B340-FFF92CD31C94}">
      <dgm:prSet/>
      <dgm:spPr/>
      <dgm:t>
        <a:bodyPr/>
        <a:lstStyle/>
        <a:p>
          <a:endParaRPr lang="en-US"/>
        </a:p>
      </dgm:t>
    </dgm:pt>
    <dgm:pt modelId="{FBE34C82-4DB7-4A0B-AC32-D07F9835FDC0}" type="sibTrans" cxnId="{39F8EEDF-FE88-46DA-B340-FFF92CD31C94}">
      <dgm:prSet/>
      <dgm:spPr/>
      <dgm:t>
        <a:bodyPr/>
        <a:lstStyle/>
        <a:p>
          <a:endParaRPr lang="en-US"/>
        </a:p>
      </dgm:t>
    </dgm:pt>
    <dgm:pt modelId="{6AADF316-F93C-4817-8FF2-FB611C8BFCFD}">
      <dgm:prSet/>
      <dgm:spPr/>
      <dgm:t>
        <a:bodyPr/>
        <a:lstStyle/>
        <a:p>
          <a:r>
            <a:rPr lang="en-US" dirty="0"/>
            <a:t>Work-flow designed</a:t>
          </a:r>
        </a:p>
      </dgm:t>
    </dgm:pt>
    <dgm:pt modelId="{5616CF20-5A94-4BFA-8DB7-451C49FF0722}" type="parTrans" cxnId="{B5FAED5A-24F9-45F6-A460-6361504FA7EA}">
      <dgm:prSet/>
      <dgm:spPr/>
      <dgm:t>
        <a:bodyPr/>
        <a:lstStyle/>
        <a:p>
          <a:endParaRPr lang="en-US"/>
        </a:p>
      </dgm:t>
    </dgm:pt>
    <dgm:pt modelId="{AF74262F-17CB-4E18-9447-016F2E4B9E7D}" type="sibTrans" cxnId="{B5FAED5A-24F9-45F6-A460-6361504FA7EA}">
      <dgm:prSet/>
      <dgm:spPr/>
      <dgm:t>
        <a:bodyPr/>
        <a:lstStyle/>
        <a:p>
          <a:endParaRPr lang="en-US"/>
        </a:p>
      </dgm:t>
    </dgm:pt>
    <dgm:pt modelId="{03962CEF-FDC8-461C-ACA1-30D3DC95C660}">
      <dgm:prSet/>
      <dgm:spPr/>
      <dgm:t>
        <a:bodyPr/>
        <a:lstStyle/>
        <a:p>
          <a:pPr>
            <a:defRPr b="1"/>
          </a:pPr>
          <a:r>
            <a:rPr lang="en-US" dirty="0"/>
            <a:t>March 2020</a:t>
          </a:r>
        </a:p>
      </dgm:t>
    </dgm:pt>
    <dgm:pt modelId="{23530AA5-F74A-4387-AA2C-97391922D5D8}" type="parTrans" cxnId="{FF8A78AA-648C-4917-A0C7-F2F7462BA56C}">
      <dgm:prSet/>
      <dgm:spPr/>
      <dgm:t>
        <a:bodyPr/>
        <a:lstStyle/>
        <a:p>
          <a:endParaRPr lang="en-US"/>
        </a:p>
      </dgm:t>
    </dgm:pt>
    <dgm:pt modelId="{890C5FAF-55B7-4FC6-9215-D97E4E83BAFF}" type="sibTrans" cxnId="{FF8A78AA-648C-4917-A0C7-F2F7462BA56C}">
      <dgm:prSet/>
      <dgm:spPr/>
      <dgm:t>
        <a:bodyPr/>
        <a:lstStyle/>
        <a:p>
          <a:endParaRPr lang="en-US"/>
        </a:p>
      </dgm:t>
    </dgm:pt>
    <dgm:pt modelId="{899B4F3B-6936-47E6-AA7B-8B1B75D7E352}">
      <dgm:prSet/>
      <dgm:spPr/>
      <dgm:t>
        <a:bodyPr/>
        <a:lstStyle/>
        <a:p>
          <a:r>
            <a:rPr lang="en-US" dirty="0"/>
            <a:t>Schedule built into Epic</a:t>
          </a:r>
        </a:p>
      </dgm:t>
    </dgm:pt>
    <dgm:pt modelId="{ECA34211-BCFB-418F-A65C-C35509E3A76E}" type="parTrans" cxnId="{39896AEF-45DA-41E3-AB5F-779A703F3F85}">
      <dgm:prSet/>
      <dgm:spPr/>
      <dgm:t>
        <a:bodyPr/>
        <a:lstStyle/>
        <a:p>
          <a:endParaRPr lang="en-US"/>
        </a:p>
      </dgm:t>
    </dgm:pt>
    <dgm:pt modelId="{E9B6B813-E92B-42B4-9986-9A10F8818D82}" type="sibTrans" cxnId="{39896AEF-45DA-41E3-AB5F-779A703F3F85}">
      <dgm:prSet/>
      <dgm:spPr/>
      <dgm:t>
        <a:bodyPr/>
        <a:lstStyle/>
        <a:p>
          <a:endParaRPr lang="en-US"/>
        </a:p>
      </dgm:t>
    </dgm:pt>
    <dgm:pt modelId="{020F5113-4998-46D4-B542-7557CD0B6E23}">
      <dgm:prSet/>
      <dgm:spPr/>
      <dgm:t>
        <a:bodyPr/>
        <a:lstStyle/>
        <a:p>
          <a:r>
            <a:rPr lang="en-US" dirty="0"/>
            <a:t> Staff Trained</a:t>
          </a:r>
        </a:p>
      </dgm:t>
    </dgm:pt>
    <dgm:pt modelId="{AC364352-762A-4934-8952-34E6BAC1FD9E}" type="parTrans" cxnId="{A8D490FD-7097-4016-90DE-4A3D608CD554}">
      <dgm:prSet/>
      <dgm:spPr/>
      <dgm:t>
        <a:bodyPr/>
        <a:lstStyle/>
        <a:p>
          <a:endParaRPr lang="en-US"/>
        </a:p>
      </dgm:t>
    </dgm:pt>
    <dgm:pt modelId="{F3D38631-654B-4CD3-AD83-8FE144012CFB}" type="sibTrans" cxnId="{A8D490FD-7097-4016-90DE-4A3D608CD554}">
      <dgm:prSet/>
      <dgm:spPr/>
      <dgm:t>
        <a:bodyPr/>
        <a:lstStyle/>
        <a:p>
          <a:endParaRPr lang="en-US"/>
        </a:p>
      </dgm:t>
    </dgm:pt>
    <dgm:pt modelId="{34289693-0195-44C9-B81B-0CC273D47F8F}">
      <dgm:prSet/>
      <dgm:spPr/>
      <dgm:t>
        <a:bodyPr/>
        <a:lstStyle/>
        <a:p>
          <a:r>
            <a:rPr lang="en-US" dirty="0"/>
            <a:t>Primary diagnosis assigned each visit</a:t>
          </a:r>
        </a:p>
      </dgm:t>
    </dgm:pt>
    <dgm:pt modelId="{197F5D97-5452-4E29-AF58-2ED0350CAB0C}" type="parTrans" cxnId="{BE0B201F-4FBC-4C5F-A9FD-1F1F41C14564}">
      <dgm:prSet/>
      <dgm:spPr/>
      <dgm:t>
        <a:bodyPr/>
        <a:lstStyle/>
        <a:p>
          <a:endParaRPr lang="en-US"/>
        </a:p>
      </dgm:t>
    </dgm:pt>
    <dgm:pt modelId="{19A33EA2-603E-4B3F-959D-A20CF3ADC3D7}" type="sibTrans" cxnId="{BE0B201F-4FBC-4C5F-A9FD-1F1F41C14564}">
      <dgm:prSet/>
      <dgm:spPr/>
      <dgm:t>
        <a:bodyPr/>
        <a:lstStyle/>
        <a:p>
          <a:endParaRPr lang="en-US"/>
        </a:p>
      </dgm:t>
    </dgm:pt>
    <dgm:pt modelId="{C5568BAE-9A19-4369-932C-A5BD017DB5C5}">
      <dgm:prSet/>
      <dgm:spPr/>
      <dgm:t>
        <a:bodyPr/>
        <a:lstStyle/>
        <a:p>
          <a:r>
            <a:rPr lang="en-US" dirty="0"/>
            <a:t>Initial provider surveys reviewed</a:t>
          </a:r>
        </a:p>
        <a:p>
          <a:r>
            <a:rPr lang="en-US" dirty="0"/>
            <a:t>Changes to schedule made</a:t>
          </a:r>
        </a:p>
      </dgm:t>
    </dgm:pt>
    <dgm:pt modelId="{45B15102-B843-4D72-B33F-A6A03001ED30}" type="parTrans" cxnId="{6EAFBB87-14CB-445D-8A50-C388EFB62ECD}">
      <dgm:prSet/>
      <dgm:spPr/>
      <dgm:t>
        <a:bodyPr/>
        <a:lstStyle/>
        <a:p>
          <a:endParaRPr lang="en-US"/>
        </a:p>
      </dgm:t>
    </dgm:pt>
    <dgm:pt modelId="{BB84C4E2-7FDA-4A8D-A9E1-8CEB54F8ED72}" type="sibTrans" cxnId="{6EAFBB87-14CB-445D-8A50-C388EFB62ECD}">
      <dgm:prSet/>
      <dgm:spPr/>
      <dgm:t>
        <a:bodyPr/>
        <a:lstStyle/>
        <a:p>
          <a:endParaRPr lang="en-US"/>
        </a:p>
      </dgm:t>
    </dgm:pt>
    <dgm:pt modelId="{C36C357E-5DEA-4442-973F-8258065652F8}">
      <dgm:prSet/>
      <dgm:spPr/>
      <dgm:t>
        <a:bodyPr/>
        <a:lstStyle/>
        <a:p>
          <a:r>
            <a:rPr lang="en-US" dirty="0"/>
            <a:t>Providers surveyed after each visit</a:t>
          </a:r>
        </a:p>
      </dgm:t>
    </dgm:pt>
    <dgm:pt modelId="{87861130-D995-46E6-8B1C-88AE01015262}" type="parTrans" cxnId="{57A1BCD4-FD60-48A1-A2E5-82CBF86B77F5}">
      <dgm:prSet/>
      <dgm:spPr/>
      <dgm:t>
        <a:bodyPr/>
        <a:lstStyle/>
        <a:p>
          <a:endParaRPr lang="en-US"/>
        </a:p>
      </dgm:t>
    </dgm:pt>
    <dgm:pt modelId="{845B3351-9CFD-481C-AEF1-4445E262CC26}" type="sibTrans" cxnId="{57A1BCD4-FD60-48A1-A2E5-82CBF86B77F5}">
      <dgm:prSet/>
      <dgm:spPr/>
      <dgm:t>
        <a:bodyPr/>
        <a:lstStyle/>
        <a:p>
          <a:endParaRPr lang="en-US"/>
        </a:p>
      </dgm:t>
    </dgm:pt>
    <dgm:pt modelId="{E5F9C40D-137D-41FB-93CC-63F31B8A88A8}">
      <dgm:prSet/>
      <dgm:spPr/>
      <dgm:t>
        <a:bodyPr/>
        <a:lstStyle/>
        <a:p>
          <a:r>
            <a:rPr lang="en-US" dirty="0"/>
            <a:t>Clinic currently discontinued secondary to COVID-19</a:t>
          </a:r>
        </a:p>
      </dgm:t>
    </dgm:pt>
    <dgm:pt modelId="{DE920C7F-9BE9-4AD8-BCF6-D424644DD064}" type="parTrans" cxnId="{87003F34-8C02-4370-B8C9-49371CC26F3A}">
      <dgm:prSet/>
      <dgm:spPr/>
      <dgm:t>
        <a:bodyPr/>
        <a:lstStyle/>
        <a:p>
          <a:endParaRPr lang="en-US"/>
        </a:p>
      </dgm:t>
    </dgm:pt>
    <dgm:pt modelId="{6EE2F560-1F0E-4E8A-873A-52E675A35C45}" type="sibTrans" cxnId="{87003F34-8C02-4370-B8C9-49371CC26F3A}">
      <dgm:prSet/>
      <dgm:spPr/>
      <dgm:t>
        <a:bodyPr/>
        <a:lstStyle/>
        <a:p>
          <a:endParaRPr lang="en-US"/>
        </a:p>
      </dgm:t>
    </dgm:pt>
    <dgm:pt modelId="{4EFD4968-9E93-4061-A586-D79CEB111864}">
      <dgm:prSet/>
      <dgm:spPr/>
      <dgm:t>
        <a:bodyPr/>
        <a:lstStyle/>
        <a:p>
          <a:pPr>
            <a:defRPr b="1"/>
          </a:pPr>
          <a:r>
            <a:rPr lang="en-US" dirty="0"/>
            <a:t>November 2019</a:t>
          </a:r>
        </a:p>
      </dgm:t>
    </dgm:pt>
    <dgm:pt modelId="{4495B8E6-2C52-4DDA-942E-97E09B2D5397}" type="parTrans" cxnId="{C88881A3-14CE-4315-A14E-F5116F2D4EBA}">
      <dgm:prSet/>
      <dgm:spPr/>
      <dgm:t>
        <a:bodyPr/>
        <a:lstStyle/>
        <a:p>
          <a:endParaRPr lang="en-US"/>
        </a:p>
      </dgm:t>
    </dgm:pt>
    <dgm:pt modelId="{8B6BF4B4-83CC-4266-8E72-B3518FABAE02}" type="sibTrans" cxnId="{C88881A3-14CE-4315-A14E-F5116F2D4EBA}">
      <dgm:prSet/>
      <dgm:spPr/>
      <dgm:t>
        <a:bodyPr/>
        <a:lstStyle/>
        <a:p>
          <a:endParaRPr lang="en-US"/>
        </a:p>
      </dgm:t>
    </dgm:pt>
    <dgm:pt modelId="{9EA08063-7031-49B6-BE54-831464B99A26}">
      <dgm:prSet/>
      <dgm:spPr/>
      <dgm:t>
        <a:bodyPr/>
        <a:lstStyle/>
        <a:p>
          <a:r>
            <a:rPr lang="en-US" dirty="0"/>
            <a:t>Reviewed primary diagnoses and acuity of appointments</a:t>
          </a:r>
        </a:p>
      </dgm:t>
    </dgm:pt>
    <dgm:pt modelId="{6E371C93-CD0A-4164-B68A-8C141FDC1611}" type="parTrans" cxnId="{FBC55CB8-4FA2-4F89-85F7-64D2F5FFA41A}">
      <dgm:prSet/>
      <dgm:spPr/>
      <dgm:t>
        <a:bodyPr/>
        <a:lstStyle/>
        <a:p>
          <a:endParaRPr lang="en-US"/>
        </a:p>
      </dgm:t>
    </dgm:pt>
    <dgm:pt modelId="{39AAF8F2-89DC-4D9F-9C69-ADF4BD0BC058}" type="sibTrans" cxnId="{FBC55CB8-4FA2-4F89-85F7-64D2F5FFA41A}">
      <dgm:prSet/>
      <dgm:spPr/>
      <dgm:t>
        <a:bodyPr/>
        <a:lstStyle/>
        <a:p>
          <a:endParaRPr lang="en-US"/>
        </a:p>
      </dgm:t>
    </dgm:pt>
    <dgm:pt modelId="{EA21C118-8124-4F65-A7AD-F1C08005F1CC}" type="pres">
      <dgm:prSet presAssocID="{1D554791-FE60-4962-914C-5662240CA096}" presName="root" presStyleCnt="0">
        <dgm:presLayoutVars>
          <dgm:chMax/>
          <dgm:chPref/>
          <dgm:animLvl val="lvl"/>
        </dgm:presLayoutVars>
      </dgm:prSet>
      <dgm:spPr/>
    </dgm:pt>
    <dgm:pt modelId="{80A6E6A3-B47D-43E4-AE46-6764B9923C21}" type="pres">
      <dgm:prSet presAssocID="{1D554791-FE60-4962-914C-5662240CA096}" presName="divider" presStyleLbl="fgAcc1" presStyleIdx="0" presStyleCnt="7"/>
      <dgm:spPr>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tailEnd type="triangle" w="lg" len="lg"/>
        </a:ln>
        <a:effectLst/>
      </dgm:spPr>
    </dgm:pt>
    <dgm:pt modelId="{EAEC4CF3-6E1E-487B-A986-5039C95882EA}" type="pres">
      <dgm:prSet presAssocID="{1D554791-FE60-4962-914C-5662240CA096}" presName="nodes" presStyleCnt="0">
        <dgm:presLayoutVars>
          <dgm:chMax/>
          <dgm:chPref/>
          <dgm:animLvl val="lvl"/>
        </dgm:presLayoutVars>
      </dgm:prSet>
      <dgm:spPr/>
    </dgm:pt>
    <dgm:pt modelId="{2B5845CA-39DF-4789-826A-119FE849875F}" type="pres">
      <dgm:prSet presAssocID="{A86CE411-364D-4DEA-B80D-C13DBB3C6E2E}" presName="composite" presStyleCnt="0"/>
      <dgm:spPr/>
    </dgm:pt>
    <dgm:pt modelId="{F2F2F162-5305-4785-B6CD-2D9356910A77}" type="pres">
      <dgm:prSet presAssocID="{A86CE411-364D-4DEA-B80D-C13DBB3C6E2E}" presName="ConnectorPoint" presStyleLbl="lnNode1" presStyleIdx="0"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02E00132-9DE6-4BED-8D52-DB539F213676}" type="pres">
      <dgm:prSet presAssocID="{A86CE411-364D-4DEA-B80D-C13DBB3C6E2E}" presName="DropPinPlaceHolder" presStyleCnt="0"/>
      <dgm:spPr/>
    </dgm:pt>
    <dgm:pt modelId="{DC554ADA-CBDF-4808-AA07-8D5CE73CBBCD}" type="pres">
      <dgm:prSet presAssocID="{A86CE411-364D-4DEA-B80D-C13DBB3C6E2E}" presName="DropPin" presStyleLbl="alignNode1" presStyleIdx="0" presStyleCnt="6"/>
      <dgm:spPr/>
    </dgm:pt>
    <dgm:pt modelId="{03F45895-5840-466A-9B95-D500E5131E3C}" type="pres">
      <dgm:prSet presAssocID="{A86CE411-364D-4DEA-B80D-C13DBB3C6E2E}" presName="Ellipse"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456D287F-28B7-492F-93BF-EF5758F23170}" type="pres">
      <dgm:prSet presAssocID="{A86CE411-364D-4DEA-B80D-C13DBB3C6E2E}" presName="L2TextContainer" presStyleLbl="revTx" presStyleIdx="0" presStyleCnt="12">
        <dgm:presLayoutVars>
          <dgm:bulletEnabled val="1"/>
        </dgm:presLayoutVars>
      </dgm:prSet>
      <dgm:spPr/>
    </dgm:pt>
    <dgm:pt modelId="{732C5B05-E4A0-4CCB-AFE2-AB4442CE38EF}" type="pres">
      <dgm:prSet presAssocID="{A86CE411-364D-4DEA-B80D-C13DBB3C6E2E}" presName="L1TextContainer" presStyleLbl="revTx" presStyleIdx="1" presStyleCnt="12">
        <dgm:presLayoutVars>
          <dgm:chMax val="1"/>
          <dgm:chPref val="1"/>
          <dgm:bulletEnabled val="1"/>
        </dgm:presLayoutVars>
      </dgm:prSet>
      <dgm:spPr/>
    </dgm:pt>
    <dgm:pt modelId="{DB93E059-3D24-446B-BF8D-84F4E2207DDB}" type="pres">
      <dgm:prSet presAssocID="{A86CE411-364D-4DEA-B80D-C13DBB3C6E2E}" presName="ConnectLine" presStyleLbl="sibTrans1D1" presStyleIdx="0" presStyleCnt="6"/>
      <dgm:spPr>
        <a:noFill/>
        <a:ln w="12700" cap="flat" cmpd="sng" algn="ctr">
          <a:solidFill>
            <a:schemeClr val="accent6">
              <a:hueOff val="0"/>
              <a:satOff val="0"/>
              <a:lumOff val="0"/>
              <a:alphaOff val="0"/>
            </a:schemeClr>
          </a:solidFill>
          <a:prstDash val="dash"/>
        </a:ln>
        <a:effectLst/>
      </dgm:spPr>
    </dgm:pt>
    <dgm:pt modelId="{7A94A771-ECD1-438B-B8EC-CE53099F0392}" type="pres">
      <dgm:prSet presAssocID="{A86CE411-364D-4DEA-B80D-C13DBB3C6E2E}" presName="EmptyPlaceHolder" presStyleCnt="0"/>
      <dgm:spPr/>
    </dgm:pt>
    <dgm:pt modelId="{5DE2F367-CD2D-4368-A1F2-541A0BDB723E}" type="pres">
      <dgm:prSet presAssocID="{DA23F276-B0A3-4D0B-8F17-0B6CB041D211}" presName="spaceBetweenRectangles" presStyleCnt="0"/>
      <dgm:spPr/>
    </dgm:pt>
    <dgm:pt modelId="{DE7034EF-F25D-4659-9AF6-ACDC2AC22D4C}" type="pres">
      <dgm:prSet presAssocID="{DB5113AD-5FC1-4DE7-A425-AEFCE0FC676B}" presName="composite" presStyleCnt="0"/>
      <dgm:spPr/>
    </dgm:pt>
    <dgm:pt modelId="{BABB28C9-C0D1-4DC7-980C-C29FD1C1C71C}" type="pres">
      <dgm:prSet presAssocID="{DB5113AD-5FC1-4DE7-A425-AEFCE0FC676B}" presName="ConnectorPoint" presStyleLbl="lnNode1" presStyleIdx="1" presStyleCnt="6"/>
      <dgm:spPr>
        <a:solidFill>
          <a:schemeClr val="accent6">
            <a:hueOff val="0"/>
            <a:satOff val="0"/>
            <a:lumOff val="0"/>
            <a:alphaOff val="0"/>
          </a:schemeClr>
        </a:solidFill>
        <a:ln w="6350" cap="rnd" cmpd="sng" algn="ctr">
          <a:solidFill>
            <a:schemeClr val="lt1">
              <a:hueOff val="0"/>
              <a:satOff val="0"/>
              <a:lumOff val="0"/>
              <a:alphaOff val="0"/>
            </a:schemeClr>
          </a:solidFill>
          <a:prstDash val="solid"/>
        </a:ln>
        <a:effectLst/>
      </dgm:spPr>
    </dgm:pt>
    <dgm:pt modelId="{5E4A2647-618C-4FDE-9E19-E01658C5CBA6}" type="pres">
      <dgm:prSet presAssocID="{DB5113AD-5FC1-4DE7-A425-AEFCE0FC676B}" presName="DropPinPlaceHolder" presStyleCnt="0"/>
      <dgm:spPr/>
    </dgm:pt>
    <dgm:pt modelId="{D44476DD-1969-48EB-993C-BD15193E5E6F}" type="pres">
      <dgm:prSet presAssocID="{DB5113AD-5FC1-4DE7-A425-AEFCE0FC676B}" presName="DropPin" presStyleLbl="alignNode1" presStyleIdx="1" presStyleCnt="6"/>
      <dgm:spPr/>
    </dgm:pt>
    <dgm:pt modelId="{5DB39F2D-3D49-4B2C-9E29-3FF954C73196}" type="pres">
      <dgm:prSet presAssocID="{DB5113AD-5FC1-4DE7-A425-AEFCE0FC676B}" presName="Ellipse" presStyleLbl="fgAcc1" presStyleIdx="2" presStyleCnt="7"/>
      <dgm:spPr>
        <a:solidFill>
          <a:schemeClr val="lt1">
            <a:alpha val="90000"/>
            <a:hueOff val="0"/>
            <a:satOff val="0"/>
            <a:lumOff val="0"/>
            <a:alphaOff val="0"/>
          </a:schemeClr>
        </a:solidFill>
        <a:ln w="15875" cap="rnd" cmpd="sng" algn="ctr">
          <a:noFill/>
          <a:prstDash val="solid"/>
        </a:ln>
        <a:effectLst/>
      </dgm:spPr>
    </dgm:pt>
    <dgm:pt modelId="{0FC7BFEB-78D3-43E7-A618-81E52817BEB0}" type="pres">
      <dgm:prSet presAssocID="{DB5113AD-5FC1-4DE7-A425-AEFCE0FC676B}" presName="L2TextContainer" presStyleLbl="revTx" presStyleIdx="2" presStyleCnt="12">
        <dgm:presLayoutVars>
          <dgm:bulletEnabled val="1"/>
        </dgm:presLayoutVars>
      </dgm:prSet>
      <dgm:spPr/>
    </dgm:pt>
    <dgm:pt modelId="{882F7908-0166-47E8-9977-BFF143588B04}" type="pres">
      <dgm:prSet presAssocID="{DB5113AD-5FC1-4DE7-A425-AEFCE0FC676B}" presName="L1TextContainer" presStyleLbl="revTx" presStyleIdx="3" presStyleCnt="12">
        <dgm:presLayoutVars>
          <dgm:chMax val="1"/>
          <dgm:chPref val="1"/>
          <dgm:bulletEnabled val="1"/>
        </dgm:presLayoutVars>
      </dgm:prSet>
      <dgm:spPr/>
    </dgm:pt>
    <dgm:pt modelId="{B8C0B6C5-25CE-4913-99C6-FB61550583CB}" type="pres">
      <dgm:prSet presAssocID="{DB5113AD-5FC1-4DE7-A425-AEFCE0FC676B}" presName="ConnectLine" presStyleLbl="sibTrans1D1" presStyleIdx="1" presStyleCnt="6"/>
      <dgm:spPr>
        <a:noFill/>
        <a:ln w="12700" cap="flat" cmpd="sng" algn="ctr">
          <a:solidFill>
            <a:schemeClr val="accent6">
              <a:hueOff val="0"/>
              <a:satOff val="0"/>
              <a:lumOff val="0"/>
              <a:alphaOff val="0"/>
            </a:schemeClr>
          </a:solidFill>
          <a:prstDash val="dash"/>
        </a:ln>
        <a:effectLst/>
      </dgm:spPr>
    </dgm:pt>
    <dgm:pt modelId="{73E5F364-0D47-4CF6-ADF9-74C6C0B3932C}" type="pres">
      <dgm:prSet presAssocID="{DB5113AD-5FC1-4DE7-A425-AEFCE0FC676B}" presName="EmptyPlaceHolder" presStyleCnt="0"/>
      <dgm:spPr/>
    </dgm:pt>
    <dgm:pt modelId="{19EB9D8D-619C-43A2-A768-E20B977D87F0}" type="pres">
      <dgm:prSet presAssocID="{FBE34C82-4DB7-4A0B-AC32-D07F9835FDC0}" presName="spaceBetweenRectangles" presStyleCnt="0"/>
      <dgm:spPr/>
    </dgm:pt>
    <dgm:pt modelId="{E0368575-3529-413D-B629-BBFEA63BB4F9}" type="pres">
      <dgm:prSet presAssocID="{9760BFF2-9609-4C3C-9872-CED945F210E5}" presName="composite" presStyleCnt="0"/>
      <dgm:spPr/>
    </dgm:pt>
    <dgm:pt modelId="{CE5B294E-9FF3-4A68-AE7F-2473DBC9C607}" type="pres">
      <dgm:prSet presAssocID="{9760BFF2-9609-4C3C-9872-CED945F210E5}" presName="ConnectorPoint" presStyleLbl="lnNode1" presStyleIdx="2"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D5A54D7D-6A5C-44C2-8BC4-83F2ABE561BD}" type="pres">
      <dgm:prSet presAssocID="{9760BFF2-9609-4C3C-9872-CED945F210E5}" presName="DropPinPlaceHolder" presStyleCnt="0"/>
      <dgm:spPr/>
    </dgm:pt>
    <dgm:pt modelId="{F6EAEDA1-B625-4C47-A28C-E7D597FFA0CF}" type="pres">
      <dgm:prSet presAssocID="{9760BFF2-9609-4C3C-9872-CED945F210E5}" presName="DropPin" presStyleLbl="alignNode1" presStyleIdx="2" presStyleCnt="6"/>
      <dgm:spPr/>
    </dgm:pt>
    <dgm:pt modelId="{F44A74F9-4B62-495C-ACD7-6A650E84FCC0}" type="pres">
      <dgm:prSet presAssocID="{9760BFF2-9609-4C3C-9872-CED945F210E5}" presName="Ellipse" presStyleLbl="fgAcc1" presStyleIdx="3" presStyleCnt="7"/>
      <dgm:spPr>
        <a:solidFill>
          <a:schemeClr val="lt1">
            <a:alpha val="90000"/>
            <a:hueOff val="0"/>
            <a:satOff val="0"/>
            <a:lumOff val="0"/>
            <a:alphaOff val="0"/>
          </a:schemeClr>
        </a:solidFill>
        <a:ln w="12700" cap="flat" cmpd="sng" algn="ctr">
          <a:noFill/>
          <a:prstDash val="solid"/>
        </a:ln>
        <a:effectLst/>
      </dgm:spPr>
    </dgm:pt>
    <dgm:pt modelId="{648B9BEE-D926-45A6-AD49-2AE6D26D0A85}" type="pres">
      <dgm:prSet presAssocID="{9760BFF2-9609-4C3C-9872-CED945F210E5}" presName="L2TextContainer" presStyleLbl="revTx" presStyleIdx="4" presStyleCnt="12">
        <dgm:presLayoutVars>
          <dgm:bulletEnabled val="1"/>
        </dgm:presLayoutVars>
      </dgm:prSet>
      <dgm:spPr/>
    </dgm:pt>
    <dgm:pt modelId="{3B407E05-E134-4130-9A29-70A0DA962328}" type="pres">
      <dgm:prSet presAssocID="{9760BFF2-9609-4C3C-9872-CED945F210E5}" presName="L1TextContainer" presStyleLbl="revTx" presStyleIdx="5" presStyleCnt="12">
        <dgm:presLayoutVars>
          <dgm:chMax val="1"/>
          <dgm:chPref val="1"/>
          <dgm:bulletEnabled val="1"/>
        </dgm:presLayoutVars>
      </dgm:prSet>
      <dgm:spPr/>
    </dgm:pt>
    <dgm:pt modelId="{4AD3C7CE-DC96-49CA-A6AD-CA10C163E9CD}" type="pres">
      <dgm:prSet presAssocID="{9760BFF2-9609-4C3C-9872-CED945F210E5}" presName="ConnectLine" presStyleLbl="sibTrans1D1" presStyleIdx="2" presStyleCnt="6"/>
      <dgm:spPr>
        <a:noFill/>
        <a:ln w="12700" cap="rnd" cmpd="sng" algn="ctr">
          <a:solidFill>
            <a:schemeClr val="accent6">
              <a:hueOff val="0"/>
              <a:satOff val="0"/>
              <a:lumOff val="0"/>
              <a:alphaOff val="0"/>
            </a:schemeClr>
          </a:solidFill>
          <a:prstDash val="dash"/>
        </a:ln>
        <a:effectLst/>
      </dgm:spPr>
    </dgm:pt>
    <dgm:pt modelId="{16AEAD97-BE78-4A2F-BDFB-58203FECA9B3}" type="pres">
      <dgm:prSet presAssocID="{9760BFF2-9609-4C3C-9872-CED945F210E5}" presName="EmptyPlaceHolder" presStyleCnt="0"/>
      <dgm:spPr/>
    </dgm:pt>
    <dgm:pt modelId="{7334B30F-BE7C-4BBB-993B-5D67E8220D3E}" type="pres">
      <dgm:prSet presAssocID="{E40B9B24-DF75-49BF-BD0E-12AA62D408D9}" presName="spaceBetweenRectangles" presStyleCnt="0"/>
      <dgm:spPr/>
    </dgm:pt>
    <dgm:pt modelId="{C9657D17-09FC-4D4E-92E7-AC46D3120DA0}" type="pres">
      <dgm:prSet presAssocID="{4EFD4968-9E93-4061-A586-D79CEB111864}" presName="composite" presStyleCnt="0"/>
      <dgm:spPr/>
    </dgm:pt>
    <dgm:pt modelId="{D83D1FB3-40F3-423C-A6FC-59F1D397C2CB}" type="pres">
      <dgm:prSet presAssocID="{4EFD4968-9E93-4061-A586-D79CEB111864}" presName="ConnectorPoint" presStyleLbl="lnNode1" presStyleIdx="3"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699C68F7-FEA2-4555-8753-6AEBA38AE2C4}" type="pres">
      <dgm:prSet presAssocID="{4EFD4968-9E93-4061-A586-D79CEB111864}" presName="DropPinPlaceHolder" presStyleCnt="0"/>
      <dgm:spPr/>
    </dgm:pt>
    <dgm:pt modelId="{3069ADEF-484E-4109-9E3E-D6A3E8FC4F3B}" type="pres">
      <dgm:prSet presAssocID="{4EFD4968-9E93-4061-A586-D79CEB111864}" presName="DropPin" presStyleLbl="alignNode1" presStyleIdx="3" presStyleCnt="6"/>
      <dgm:spPr/>
    </dgm:pt>
    <dgm:pt modelId="{AAC585C5-2B91-47E5-A94C-717A35D188E3}" type="pres">
      <dgm:prSet presAssocID="{4EFD4968-9E93-4061-A586-D79CEB111864}" presName="Ellipse"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ED1CF9DC-2718-4116-A486-C46A0B363777}" type="pres">
      <dgm:prSet presAssocID="{4EFD4968-9E93-4061-A586-D79CEB111864}" presName="L2TextContainer" presStyleLbl="revTx" presStyleIdx="6" presStyleCnt="12">
        <dgm:presLayoutVars>
          <dgm:bulletEnabled val="1"/>
        </dgm:presLayoutVars>
      </dgm:prSet>
      <dgm:spPr/>
    </dgm:pt>
    <dgm:pt modelId="{F70DCA8A-490B-47C1-A173-65CB86A6BCC1}" type="pres">
      <dgm:prSet presAssocID="{4EFD4968-9E93-4061-A586-D79CEB111864}" presName="L1TextContainer" presStyleLbl="revTx" presStyleIdx="7" presStyleCnt="12">
        <dgm:presLayoutVars>
          <dgm:chMax val="1"/>
          <dgm:chPref val="1"/>
          <dgm:bulletEnabled val="1"/>
        </dgm:presLayoutVars>
      </dgm:prSet>
      <dgm:spPr/>
    </dgm:pt>
    <dgm:pt modelId="{00BFDB8A-11D5-45F4-9D95-C8AC269D1055}" type="pres">
      <dgm:prSet presAssocID="{4EFD4968-9E93-4061-A586-D79CEB111864}" presName="ConnectLine" presStyleLbl="sibTrans1D1" presStyleIdx="3" presStyleCnt="6"/>
      <dgm:spPr>
        <a:noFill/>
        <a:ln w="12700" cap="flat" cmpd="sng" algn="ctr">
          <a:solidFill>
            <a:schemeClr val="accent6">
              <a:hueOff val="0"/>
              <a:satOff val="0"/>
              <a:lumOff val="0"/>
              <a:alphaOff val="0"/>
            </a:schemeClr>
          </a:solidFill>
          <a:prstDash val="dash"/>
        </a:ln>
        <a:effectLst/>
      </dgm:spPr>
    </dgm:pt>
    <dgm:pt modelId="{9CD66B60-8D57-4830-AE4C-B7F11504479B}" type="pres">
      <dgm:prSet presAssocID="{4EFD4968-9E93-4061-A586-D79CEB111864}" presName="EmptyPlaceHolder" presStyleCnt="0"/>
      <dgm:spPr/>
    </dgm:pt>
    <dgm:pt modelId="{C462EDF0-E3AD-45FA-A3BB-766A9A35B491}" type="pres">
      <dgm:prSet presAssocID="{8B6BF4B4-83CC-4266-8E72-B3518FABAE02}" presName="spaceBetweenRectangles" presStyleCnt="0"/>
      <dgm:spPr/>
    </dgm:pt>
    <dgm:pt modelId="{E699E2A2-75D5-47AC-8D0A-F17722309376}" type="pres">
      <dgm:prSet presAssocID="{BCB19FF2-CDE7-462B-8925-1C61C5DFCF8A}" presName="composite" presStyleCnt="0"/>
      <dgm:spPr/>
    </dgm:pt>
    <dgm:pt modelId="{2DA15E1C-21CD-43B6-B094-7A8AE65299C3}" type="pres">
      <dgm:prSet presAssocID="{BCB19FF2-CDE7-462B-8925-1C61C5DFCF8A}" presName="ConnectorPoint" presStyleLbl="lnNode1" presStyleIdx="4"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F2FCC860-50E3-42D4-9081-181E932FCA7E}" type="pres">
      <dgm:prSet presAssocID="{BCB19FF2-CDE7-462B-8925-1C61C5DFCF8A}" presName="DropPinPlaceHolder" presStyleCnt="0"/>
      <dgm:spPr/>
    </dgm:pt>
    <dgm:pt modelId="{68BC9341-19AD-4757-8A83-F2554CF51C32}" type="pres">
      <dgm:prSet presAssocID="{BCB19FF2-CDE7-462B-8925-1C61C5DFCF8A}" presName="DropPin" presStyleLbl="alignNode1" presStyleIdx="4" presStyleCnt="6"/>
      <dgm:spPr/>
    </dgm:pt>
    <dgm:pt modelId="{D42E8B65-56F9-49B4-859D-9169F14EBD41}" type="pres">
      <dgm:prSet presAssocID="{BCB19FF2-CDE7-462B-8925-1C61C5DFCF8A}" presName="Ellipse"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48AFF5F0-5747-44E8-A56C-932347E99A36}" type="pres">
      <dgm:prSet presAssocID="{BCB19FF2-CDE7-462B-8925-1C61C5DFCF8A}" presName="L2TextContainer" presStyleLbl="revTx" presStyleIdx="8" presStyleCnt="12">
        <dgm:presLayoutVars>
          <dgm:bulletEnabled val="1"/>
        </dgm:presLayoutVars>
      </dgm:prSet>
      <dgm:spPr/>
    </dgm:pt>
    <dgm:pt modelId="{650021F5-308F-4B1F-B187-58C7588CB30E}" type="pres">
      <dgm:prSet presAssocID="{BCB19FF2-CDE7-462B-8925-1C61C5DFCF8A}" presName="L1TextContainer" presStyleLbl="revTx" presStyleIdx="9" presStyleCnt="12">
        <dgm:presLayoutVars>
          <dgm:chMax val="1"/>
          <dgm:chPref val="1"/>
          <dgm:bulletEnabled val="1"/>
        </dgm:presLayoutVars>
      </dgm:prSet>
      <dgm:spPr/>
    </dgm:pt>
    <dgm:pt modelId="{2AABC039-9F49-4007-9518-9E57AB7216E2}" type="pres">
      <dgm:prSet presAssocID="{BCB19FF2-CDE7-462B-8925-1C61C5DFCF8A}" presName="ConnectLine" presStyleLbl="sibTrans1D1" presStyleIdx="4" presStyleCnt="6"/>
      <dgm:spPr>
        <a:noFill/>
        <a:ln w="12700" cap="flat" cmpd="sng" algn="ctr">
          <a:solidFill>
            <a:schemeClr val="accent6">
              <a:hueOff val="0"/>
              <a:satOff val="0"/>
              <a:lumOff val="0"/>
              <a:alphaOff val="0"/>
            </a:schemeClr>
          </a:solidFill>
          <a:prstDash val="dash"/>
        </a:ln>
        <a:effectLst/>
      </dgm:spPr>
    </dgm:pt>
    <dgm:pt modelId="{D63BE608-57CB-461F-8FDD-E443601183EF}" type="pres">
      <dgm:prSet presAssocID="{BCB19FF2-CDE7-462B-8925-1C61C5DFCF8A}" presName="EmptyPlaceHolder" presStyleCnt="0"/>
      <dgm:spPr/>
    </dgm:pt>
    <dgm:pt modelId="{B301587D-0662-4733-BE19-FEDAFDCF30FD}" type="pres">
      <dgm:prSet presAssocID="{933E1560-2A67-40F3-B5DF-D6A74BC43B7A}" presName="spaceBetweenRectangles" presStyleCnt="0"/>
      <dgm:spPr/>
    </dgm:pt>
    <dgm:pt modelId="{D805DD2F-4730-4FA0-BD50-80D9CFD857ED}" type="pres">
      <dgm:prSet presAssocID="{03962CEF-FDC8-461C-ACA1-30D3DC95C660}" presName="composite" presStyleCnt="0"/>
      <dgm:spPr/>
    </dgm:pt>
    <dgm:pt modelId="{1E66E63A-CD9C-4380-8E1C-087A64CF5F6C}" type="pres">
      <dgm:prSet presAssocID="{03962CEF-FDC8-461C-ACA1-30D3DC95C660}" presName="ConnectorPoint" presStyleLbl="lnNode1" presStyleIdx="5"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D7C8F5C-E5D5-4853-8945-8D94BA7D6598}" type="pres">
      <dgm:prSet presAssocID="{03962CEF-FDC8-461C-ACA1-30D3DC95C660}" presName="DropPinPlaceHolder" presStyleCnt="0"/>
      <dgm:spPr/>
    </dgm:pt>
    <dgm:pt modelId="{8F16B7A9-BDFC-4875-AF40-206CB58D5B43}" type="pres">
      <dgm:prSet presAssocID="{03962CEF-FDC8-461C-ACA1-30D3DC95C660}" presName="DropPin" presStyleLbl="alignNode1" presStyleIdx="5" presStyleCnt="6"/>
      <dgm:spPr/>
    </dgm:pt>
    <dgm:pt modelId="{DD7771E2-9728-49F0-A694-BB7942055D17}" type="pres">
      <dgm:prSet presAssocID="{03962CEF-FDC8-461C-ACA1-30D3DC95C660}" presName="Ellipse"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ED2FF651-D681-4795-8AA5-0224689F559B}" type="pres">
      <dgm:prSet presAssocID="{03962CEF-FDC8-461C-ACA1-30D3DC95C660}" presName="L2TextContainer" presStyleLbl="revTx" presStyleIdx="10" presStyleCnt="12">
        <dgm:presLayoutVars>
          <dgm:bulletEnabled val="1"/>
        </dgm:presLayoutVars>
      </dgm:prSet>
      <dgm:spPr/>
    </dgm:pt>
    <dgm:pt modelId="{17E2862A-7CAB-4701-8080-C343284E35D4}" type="pres">
      <dgm:prSet presAssocID="{03962CEF-FDC8-461C-ACA1-30D3DC95C660}" presName="L1TextContainer" presStyleLbl="revTx" presStyleIdx="11" presStyleCnt="12">
        <dgm:presLayoutVars>
          <dgm:chMax val="1"/>
          <dgm:chPref val="1"/>
          <dgm:bulletEnabled val="1"/>
        </dgm:presLayoutVars>
      </dgm:prSet>
      <dgm:spPr/>
    </dgm:pt>
    <dgm:pt modelId="{8B587B94-4FA9-43C8-BE1D-F5F94FC6939E}" type="pres">
      <dgm:prSet presAssocID="{03962CEF-FDC8-461C-ACA1-30D3DC95C660}" presName="ConnectLine" presStyleLbl="sibTrans1D1" presStyleIdx="5" presStyleCnt="6"/>
      <dgm:spPr>
        <a:noFill/>
        <a:ln w="12700" cap="flat" cmpd="sng" algn="ctr">
          <a:solidFill>
            <a:schemeClr val="accent6">
              <a:hueOff val="0"/>
              <a:satOff val="0"/>
              <a:lumOff val="0"/>
              <a:alphaOff val="0"/>
            </a:schemeClr>
          </a:solidFill>
          <a:prstDash val="dash"/>
        </a:ln>
        <a:effectLst/>
      </dgm:spPr>
    </dgm:pt>
    <dgm:pt modelId="{466CB28A-F8BC-47EC-8C1F-ED311A0C27C3}" type="pres">
      <dgm:prSet presAssocID="{03962CEF-FDC8-461C-ACA1-30D3DC95C660}" presName="EmptyPlaceHolder" presStyleCnt="0"/>
      <dgm:spPr/>
    </dgm:pt>
  </dgm:ptLst>
  <dgm:cxnLst>
    <dgm:cxn modelId="{B246B911-6263-4663-91D8-A7DF195B1C0F}" type="presOf" srcId="{6AADF316-F93C-4817-8FF2-FB611C8BFCFD}" destId="{0FC7BFEB-78D3-43E7-A618-81E52817BEB0}" srcOrd="0" destOrd="0" presId="urn:microsoft.com/office/officeart/2017/3/layout/DropPinTimeline"/>
    <dgm:cxn modelId="{5AE2C314-167E-4BAF-8FF7-478C628E3B76}" type="presOf" srcId="{899B4F3B-6936-47E6-AA7B-8B1B75D7E352}" destId="{0FC7BFEB-78D3-43E7-A618-81E52817BEB0}" srcOrd="0" destOrd="1" presId="urn:microsoft.com/office/officeart/2017/3/layout/DropPinTimeline"/>
    <dgm:cxn modelId="{1D0BD01D-9D0E-41CC-80C1-F6D055637866}" type="presOf" srcId="{9EA08063-7031-49B6-BE54-831464B99A26}" destId="{ED1CF9DC-2718-4116-A486-C46A0B363777}" srcOrd="0" destOrd="0" presId="urn:microsoft.com/office/officeart/2017/3/layout/DropPinTimeline"/>
    <dgm:cxn modelId="{A5361B1E-C357-49BB-8996-98F041CF2C9A}" srcId="{1D554791-FE60-4962-914C-5662240CA096}" destId="{BCB19FF2-CDE7-462B-8925-1C61C5DFCF8A}" srcOrd="4" destOrd="0" parTransId="{D420B630-AE3E-4224-B2B5-3C186CE509B7}" sibTransId="{933E1560-2A67-40F3-B5DF-D6A74BC43B7A}"/>
    <dgm:cxn modelId="{E02BCE1E-CE22-4517-BA67-CAFEB9463468}" type="presOf" srcId="{BCB19FF2-CDE7-462B-8925-1C61C5DFCF8A}" destId="{650021F5-308F-4B1F-B187-58C7588CB30E}" srcOrd="0" destOrd="0" presId="urn:microsoft.com/office/officeart/2017/3/layout/DropPinTimeline"/>
    <dgm:cxn modelId="{BE0B201F-4FBC-4C5F-A9FD-1F1F41C14564}" srcId="{9760BFF2-9609-4C3C-9872-CED945F210E5}" destId="{34289693-0195-44C9-B81B-0CC273D47F8F}" srcOrd="1" destOrd="0" parTransId="{197F5D97-5452-4E29-AF58-2ED0350CAB0C}" sibTransId="{19A33EA2-603E-4B3F-959D-A20CF3ADC3D7}"/>
    <dgm:cxn modelId="{DABCD724-6007-4AEB-81B1-70E008B06EBA}" type="presOf" srcId="{03962CEF-FDC8-461C-ACA1-30D3DC95C660}" destId="{17E2862A-7CAB-4701-8080-C343284E35D4}" srcOrd="0" destOrd="0" presId="urn:microsoft.com/office/officeart/2017/3/layout/DropPinTimeline"/>
    <dgm:cxn modelId="{8B205E27-7576-4286-92D1-09EF0B0CC6CB}" type="presOf" srcId="{C36C357E-5DEA-4442-973F-8258065652F8}" destId="{648B9BEE-D926-45A6-AD49-2AE6D26D0A85}" srcOrd="0" destOrd="2" presId="urn:microsoft.com/office/officeart/2017/3/layout/DropPinTimeline"/>
    <dgm:cxn modelId="{8E367F2D-6B04-4040-A879-6096ECA0C30B}" srcId="{1D554791-FE60-4962-914C-5662240CA096}" destId="{A86CE411-364D-4DEA-B80D-C13DBB3C6E2E}" srcOrd="0" destOrd="0" parTransId="{9A29CF5C-2808-4CB6-B598-CC98D101F984}" sibTransId="{DA23F276-B0A3-4D0B-8F17-0B6CB041D211}"/>
    <dgm:cxn modelId="{1FD7A22F-8DBE-49AB-BAAB-46C90C063CC5}" type="presOf" srcId="{020F5113-4998-46D4-B542-7557CD0B6E23}" destId="{0FC7BFEB-78D3-43E7-A618-81E52817BEB0}" srcOrd="0" destOrd="2" presId="urn:microsoft.com/office/officeart/2017/3/layout/DropPinTimeline"/>
    <dgm:cxn modelId="{87003F34-8C02-4370-B8C9-49371CC26F3A}" srcId="{03962CEF-FDC8-461C-ACA1-30D3DC95C660}" destId="{E5F9C40D-137D-41FB-93CC-63F31B8A88A8}" srcOrd="0" destOrd="0" parTransId="{DE920C7F-9BE9-4AD8-BCF6-D424644DD064}" sibTransId="{6EE2F560-1F0E-4E8A-873A-52E675A35C45}"/>
    <dgm:cxn modelId="{7FFE4C62-145F-4EDA-9D10-A2D7FCB44147}" type="presOf" srcId="{DB5113AD-5FC1-4DE7-A425-AEFCE0FC676B}" destId="{882F7908-0166-47E8-9977-BFF143588B04}" srcOrd="0" destOrd="0" presId="urn:microsoft.com/office/officeart/2017/3/layout/DropPinTimeline"/>
    <dgm:cxn modelId="{B5FAED5A-24F9-45F6-A460-6361504FA7EA}" srcId="{DB5113AD-5FC1-4DE7-A425-AEFCE0FC676B}" destId="{6AADF316-F93C-4817-8FF2-FB611C8BFCFD}" srcOrd="0" destOrd="0" parTransId="{5616CF20-5A94-4BFA-8DB7-451C49FF0722}" sibTransId="{AF74262F-17CB-4E18-9447-016F2E4B9E7D}"/>
    <dgm:cxn modelId="{D3D2D37E-6296-45B7-AB59-E4DD4145D881}" srcId="{A86CE411-364D-4DEA-B80D-C13DBB3C6E2E}" destId="{6831655C-CFDE-4817-9CCD-26E5E829BED5}" srcOrd="0" destOrd="0" parTransId="{B2A6833C-4081-4677-9134-2A51E0C550F2}" sibTransId="{7759FD72-650D-4EA3-BD93-D3705F99FAE8}"/>
    <dgm:cxn modelId="{6EAFBB87-14CB-445D-8A50-C388EFB62ECD}" srcId="{BCB19FF2-CDE7-462B-8925-1C61C5DFCF8A}" destId="{C5568BAE-9A19-4369-932C-A5BD017DB5C5}" srcOrd="0" destOrd="0" parTransId="{45B15102-B843-4D72-B33F-A6A03001ED30}" sibTransId="{BB84C4E2-7FDA-4A8D-A9E1-8CEB54F8ED72}"/>
    <dgm:cxn modelId="{14608D8A-095E-4DA5-A5CF-8F84E4AE9C7A}" type="presOf" srcId="{A86CE411-364D-4DEA-B80D-C13DBB3C6E2E}" destId="{732C5B05-E4A0-4CCB-AFE2-AB4442CE38EF}" srcOrd="0" destOrd="0" presId="urn:microsoft.com/office/officeart/2017/3/layout/DropPinTimeline"/>
    <dgm:cxn modelId="{AE227095-0F24-4A91-9D46-FE38C5A65C2B}" type="presOf" srcId="{6831655C-CFDE-4817-9CCD-26E5E829BED5}" destId="{456D287F-28B7-492F-93BF-EF5758F23170}" srcOrd="0" destOrd="0" presId="urn:microsoft.com/office/officeart/2017/3/layout/DropPinTimeline"/>
    <dgm:cxn modelId="{3640919B-6071-4D24-9B84-FAE285D2D639}" srcId="{1D554791-FE60-4962-914C-5662240CA096}" destId="{9760BFF2-9609-4C3C-9872-CED945F210E5}" srcOrd="2" destOrd="0" parTransId="{84A906FA-DA04-4BC9-AB72-EC150B82418B}" sibTransId="{E40B9B24-DF75-49BF-BD0E-12AA62D408D9}"/>
    <dgm:cxn modelId="{C88881A3-14CE-4315-A14E-F5116F2D4EBA}" srcId="{1D554791-FE60-4962-914C-5662240CA096}" destId="{4EFD4968-9E93-4061-A586-D79CEB111864}" srcOrd="3" destOrd="0" parTransId="{4495B8E6-2C52-4DDA-942E-97E09B2D5397}" sibTransId="{8B6BF4B4-83CC-4266-8E72-B3518FABAE02}"/>
    <dgm:cxn modelId="{99D9E1A6-9C87-4894-9E56-329C2A2DB373}" type="presOf" srcId="{4EFD4968-9E93-4061-A586-D79CEB111864}" destId="{F70DCA8A-490B-47C1-A173-65CB86A6BCC1}" srcOrd="0" destOrd="0" presId="urn:microsoft.com/office/officeart/2017/3/layout/DropPinTimeline"/>
    <dgm:cxn modelId="{FF8A78AA-648C-4917-A0C7-F2F7462BA56C}" srcId="{1D554791-FE60-4962-914C-5662240CA096}" destId="{03962CEF-FDC8-461C-ACA1-30D3DC95C660}" srcOrd="5" destOrd="0" parTransId="{23530AA5-F74A-4387-AA2C-97391922D5D8}" sibTransId="{890C5FAF-55B7-4FC6-9215-D97E4E83BAFF}"/>
    <dgm:cxn modelId="{FBC55CB8-4FA2-4F89-85F7-64D2F5FFA41A}" srcId="{4EFD4968-9E93-4061-A586-D79CEB111864}" destId="{9EA08063-7031-49B6-BE54-831464B99A26}" srcOrd="0" destOrd="0" parTransId="{6E371C93-CD0A-4164-B68A-8C141FDC1611}" sibTransId="{39AAF8F2-89DC-4D9F-9C69-ADF4BD0BC058}"/>
    <dgm:cxn modelId="{D50CEDBB-13C7-4457-9BFD-6732383E18E8}" type="presOf" srcId="{C5568BAE-9A19-4369-932C-A5BD017DB5C5}" destId="{48AFF5F0-5747-44E8-A56C-932347E99A36}" srcOrd="0" destOrd="0" presId="urn:microsoft.com/office/officeart/2017/3/layout/DropPinTimeline"/>
    <dgm:cxn modelId="{E5A918BF-2DCB-4AEA-8B0A-7036423223C6}" type="presOf" srcId="{E5F9C40D-137D-41FB-93CC-63F31B8A88A8}" destId="{ED2FF651-D681-4795-8AA5-0224689F559B}" srcOrd="0" destOrd="0" presId="urn:microsoft.com/office/officeart/2017/3/layout/DropPinTimeline"/>
    <dgm:cxn modelId="{34AF50D0-A25D-411C-879A-313F291D2740}" type="presOf" srcId="{34289693-0195-44C9-B81B-0CC273D47F8F}" destId="{648B9BEE-D926-45A6-AD49-2AE6D26D0A85}" srcOrd="0" destOrd="1" presId="urn:microsoft.com/office/officeart/2017/3/layout/DropPinTimeline"/>
    <dgm:cxn modelId="{FABF4FD1-7B69-4986-9E5D-5AB9B9BB451B}" srcId="{9760BFF2-9609-4C3C-9872-CED945F210E5}" destId="{7308B267-4F22-4F88-BD0F-55717F0FCD58}" srcOrd="0" destOrd="0" parTransId="{57BED8B8-0A41-4077-9284-2572A6F4B319}" sibTransId="{F1AA2DF4-2A08-4C6C-9C3F-7F98D40531E0}"/>
    <dgm:cxn modelId="{57A1BCD4-FD60-48A1-A2E5-82CBF86B77F5}" srcId="{9760BFF2-9609-4C3C-9872-CED945F210E5}" destId="{C36C357E-5DEA-4442-973F-8258065652F8}" srcOrd="2" destOrd="0" parTransId="{87861130-D995-46E6-8B1C-88AE01015262}" sibTransId="{845B3351-9CFD-481C-AEF1-4445E262CC26}"/>
    <dgm:cxn modelId="{39F8EEDF-FE88-46DA-B340-FFF92CD31C94}" srcId="{1D554791-FE60-4962-914C-5662240CA096}" destId="{DB5113AD-5FC1-4DE7-A425-AEFCE0FC676B}" srcOrd="1" destOrd="0" parTransId="{F294734D-A5EB-4325-905B-9F726F518B84}" sibTransId="{FBE34C82-4DB7-4A0B-AC32-D07F9835FDC0}"/>
    <dgm:cxn modelId="{E06D45E4-87EA-4741-8D1F-76763B993ED3}" type="presOf" srcId="{7308B267-4F22-4F88-BD0F-55717F0FCD58}" destId="{648B9BEE-D926-45A6-AD49-2AE6D26D0A85}" srcOrd="0" destOrd="0" presId="urn:microsoft.com/office/officeart/2017/3/layout/DropPinTimeline"/>
    <dgm:cxn modelId="{30136DE7-373D-4A22-97EF-0B14B4D17556}" type="presOf" srcId="{9760BFF2-9609-4C3C-9872-CED945F210E5}" destId="{3B407E05-E134-4130-9A29-70A0DA962328}" srcOrd="0" destOrd="0" presId="urn:microsoft.com/office/officeart/2017/3/layout/DropPinTimeline"/>
    <dgm:cxn modelId="{39896AEF-45DA-41E3-AB5F-779A703F3F85}" srcId="{DB5113AD-5FC1-4DE7-A425-AEFCE0FC676B}" destId="{899B4F3B-6936-47E6-AA7B-8B1B75D7E352}" srcOrd="1" destOrd="0" parTransId="{ECA34211-BCFB-418F-A65C-C35509E3A76E}" sibTransId="{E9B6B813-E92B-42B4-9986-9A10F8818D82}"/>
    <dgm:cxn modelId="{A8D490FD-7097-4016-90DE-4A3D608CD554}" srcId="{DB5113AD-5FC1-4DE7-A425-AEFCE0FC676B}" destId="{020F5113-4998-46D4-B542-7557CD0B6E23}" srcOrd="2" destOrd="0" parTransId="{AC364352-762A-4934-8952-34E6BAC1FD9E}" sibTransId="{F3D38631-654B-4CD3-AD83-8FE144012CFB}"/>
    <dgm:cxn modelId="{0C4873FE-7FB7-4ED3-8CB8-17766476B28C}" type="presOf" srcId="{1D554791-FE60-4962-914C-5662240CA096}" destId="{EA21C118-8124-4F65-A7AD-F1C08005F1CC}" srcOrd="0" destOrd="0" presId="urn:microsoft.com/office/officeart/2017/3/layout/DropPinTimeline"/>
    <dgm:cxn modelId="{C99B65F3-B957-4112-902F-0CCF6DC5673E}" type="presParOf" srcId="{EA21C118-8124-4F65-A7AD-F1C08005F1CC}" destId="{80A6E6A3-B47D-43E4-AE46-6764B9923C21}" srcOrd="0" destOrd="0" presId="urn:microsoft.com/office/officeart/2017/3/layout/DropPinTimeline"/>
    <dgm:cxn modelId="{F2B09878-A717-4A4A-B997-BFAE0655CF26}" type="presParOf" srcId="{EA21C118-8124-4F65-A7AD-F1C08005F1CC}" destId="{EAEC4CF3-6E1E-487B-A986-5039C95882EA}" srcOrd="1" destOrd="0" presId="urn:microsoft.com/office/officeart/2017/3/layout/DropPinTimeline"/>
    <dgm:cxn modelId="{3D7112F5-8500-458F-AB80-8EA2B2FD74C2}" type="presParOf" srcId="{EAEC4CF3-6E1E-487B-A986-5039C95882EA}" destId="{2B5845CA-39DF-4789-826A-119FE849875F}" srcOrd="0" destOrd="0" presId="urn:microsoft.com/office/officeart/2017/3/layout/DropPinTimeline"/>
    <dgm:cxn modelId="{A5F93C98-A743-4592-B876-E77373851553}" type="presParOf" srcId="{2B5845CA-39DF-4789-826A-119FE849875F}" destId="{F2F2F162-5305-4785-B6CD-2D9356910A77}" srcOrd="0" destOrd="0" presId="urn:microsoft.com/office/officeart/2017/3/layout/DropPinTimeline"/>
    <dgm:cxn modelId="{D266DCE9-7A93-4D21-B88B-B77AA8E7DE24}" type="presParOf" srcId="{2B5845CA-39DF-4789-826A-119FE849875F}" destId="{02E00132-9DE6-4BED-8D52-DB539F213676}" srcOrd="1" destOrd="0" presId="urn:microsoft.com/office/officeart/2017/3/layout/DropPinTimeline"/>
    <dgm:cxn modelId="{83A64A17-CE11-4CB4-9A83-E1A7627287D7}" type="presParOf" srcId="{02E00132-9DE6-4BED-8D52-DB539F213676}" destId="{DC554ADA-CBDF-4808-AA07-8D5CE73CBBCD}" srcOrd="0" destOrd="0" presId="urn:microsoft.com/office/officeart/2017/3/layout/DropPinTimeline"/>
    <dgm:cxn modelId="{7F38EDC3-14FB-4C43-9A15-39E915DF9704}" type="presParOf" srcId="{02E00132-9DE6-4BED-8D52-DB539F213676}" destId="{03F45895-5840-466A-9B95-D500E5131E3C}" srcOrd="1" destOrd="0" presId="urn:microsoft.com/office/officeart/2017/3/layout/DropPinTimeline"/>
    <dgm:cxn modelId="{DA48B8F8-E8FF-4C5B-AF93-22ADC70099C7}" type="presParOf" srcId="{2B5845CA-39DF-4789-826A-119FE849875F}" destId="{456D287F-28B7-492F-93BF-EF5758F23170}" srcOrd="2" destOrd="0" presId="urn:microsoft.com/office/officeart/2017/3/layout/DropPinTimeline"/>
    <dgm:cxn modelId="{5AFA0F91-37AC-4BA9-B8D0-82D13483B8A3}" type="presParOf" srcId="{2B5845CA-39DF-4789-826A-119FE849875F}" destId="{732C5B05-E4A0-4CCB-AFE2-AB4442CE38EF}" srcOrd="3" destOrd="0" presId="urn:microsoft.com/office/officeart/2017/3/layout/DropPinTimeline"/>
    <dgm:cxn modelId="{3959BFE5-D55B-4F69-85EA-E421D3583E09}" type="presParOf" srcId="{2B5845CA-39DF-4789-826A-119FE849875F}" destId="{DB93E059-3D24-446B-BF8D-84F4E2207DDB}" srcOrd="4" destOrd="0" presId="urn:microsoft.com/office/officeart/2017/3/layout/DropPinTimeline"/>
    <dgm:cxn modelId="{2CFD51BB-CD13-4D9D-BBF5-6D25B0716B61}" type="presParOf" srcId="{2B5845CA-39DF-4789-826A-119FE849875F}" destId="{7A94A771-ECD1-438B-B8EC-CE53099F0392}" srcOrd="5" destOrd="0" presId="urn:microsoft.com/office/officeart/2017/3/layout/DropPinTimeline"/>
    <dgm:cxn modelId="{1CE656EE-A3E3-466A-B5B8-31252C3F1511}" type="presParOf" srcId="{EAEC4CF3-6E1E-487B-A986-5039C95882EA}" destId="{5DE2F367-CD2D-4368-A1F2-541A0BDB723E}" srcOrd="1" destOrd="0" presId="urn:microsoft.com/office/officeart/2017/3/layout/DropPinTimeline"/>
    <dgm:cxn modelId="{B98E6103-ACF9-4D69-8FB9-352FAA30D702}" type="presParOf" srcId="{EAEC4CF3-6E1E-487B-A986-5039C95882EA}" destId="{DE7034EF-F25D-4659-9AF6-ACDC2AC22D4C}" srcOrd="2" destOrd="0" presId="urn:microsoft.com/office/officeart/2017/3/layout/DropPinTimeline"/>
    <dgm:cxn modelId="{7C9E82B6-FA76-4E6E-B731-FBC3FEA0C317}" type="presParOf" srcId="{DE7034EF-F25D-4659-9AF6-ACDC2AC22D4C}" destId="{BABB28C9-C0D1-4DC7-980C-C29FD1C1C71C}" srcOrd="0" destOrd="0" presId="urn:microsoft.com/office/officeart/2017/3/layout/DropPinTimeline"/>
    <dgm:cxn modelId="{F29AE261-6520-4C8C-886B-F2D457ED0144}" type="presParOf" srcId="{DE7034EF-F25D-4659-9AF6-ACDC2AC22D4C}" destId="{5E4A2647-618C-4FDE-9E19-E01658C5CBA6}" srcOrd="1" destOrd="0" presId="urn:microsoft.com/office/officeart/2017/3/layout/DropPinTimeline"/>
    <dgm:cxn modelId="{BDBCD294-90C0-4521-8EC8-35BC34E1D2C8}" type="presParOf" srcId="{5E4A2647-618C-4FDE-9E19-E01658C5CBA6}" destId="{D44476DD-1969-48EB-993C-BD15193E5E6F}" srcOrd="0" destOrd="0" presId="urn:microsoft.com/office/officeart/2017/3/layout/DropPinTimeline"/>
    <dgm:cxn modelId="{778796A2-E6C9-414C-9DF8-19ADDE6AE157}" type="presParOf" srcId="{5E4A2647-618C-4FDE-9E19-E01658C5CBA6}" destId="{5DB39F2D-3D49-4B2C-9E29-3FF954C73196}" srcOrd="1" destOrd="0" presId="urn:microsoft.com/office/officeart/2017/3/layout/DropPinTimeline"/>
    <dgm:cxn modelId="{3BBB9E9A-F461-495C-8DFE-C2C4D4DEA8C0}" type="presParOf" srcId="{DE7034EF-F25D-4659-9AF6-ACDC2AC22D4C}" destId="{0FC7BFEB-78D3-43E7-A618-81E52817BEB0}" srcOrd="2" destOrd="0" presId="urn:microsoft.com/office/officeart/2017/3/layout/DropPinTimeline"/>
    <dgm:cxn modelId="{AB3C4EC4-DD51-46C4-A764-D910D1D27A4A}" type="presParOf" srcId="{DE7034EF-F25D-4659-9AF6-ACDC2AC22D4C}" destId="{882F7908-0166-47E8-9977-BFF143588B04}" srcOrd="3" destOrd="0" presId="urn:microsoft.com/office/officeart/2017/3/layout/DropPinTimeline"/>
    <dgm:cxn modelId="{E30509BF-4FE9-4C7C-A925-77121EF24B67}" type="presParOf" srcId="{DE7034EF-F25D-4659-9AF6-ACDC2AC22D4C}" destId="{B8C0B6C5-25CE-4913-99C6-FB61550583CB}" srcOrd="4" destOrd="0" presId="urn:microsoft.com/office/officeart/2017/3/layout/DropPinTimeline"/>
    <dgm:cxn modelId="{22318EA8-88A3-4753-BD6D-4C23C8BFFD9F}" type="presParOf" srcId="{DE7034EF-F25D-4659-9AF6-ACDC2AC22D4C}" destId="{73E5F364-0D47-4CF6-ADF9-74C6C0B3932C}" srcOrd="5" destOrd="0" presId="urn:microsoft.com/office/officeart/2017/3/layout/DropPinTimeline"/>
    <dgm:cxn modelId="{3BECCCD3-6D19-4A73-A62C-976723A96952}" type="presParOf" srcId="{EAEC4CF3-6E1E-487B-A986-5039C95882EA}" destId="{19EB9D8D-619C-43A2-A768-E20B977D87F0}" srcOrd="3" destOrd="0" presId="urn:microsoft.com/office/officeart/2017/3/layout/DropPinTimeline"/>
    <dgm:cxn modelId="{61131EBC-DCAB-47FF-8321-B2E01FF6FAEB}" type="presParOf" srcId="{EAEC4CF3-6E1E-487B-A986-5039C95882EA}" destId="{E0368575-3529-413D-B629-BBFEA63BB4F9}" srcOrd="4" destOrd="0" presId="urn:microsoft.com/office/officeart/2017/3/layout/DropPinTimeline"/>
    <dgm:cxn modelId="{B84200FD-F4A9-4BB8-92A6-7234973C10B0}" type="presParOf" srcId="{E0368575-3529-413D-B629-BBFEA63BB4F9}" destId="{CE5B294E-9FF3-4A68-AE7F-2473DBC9C607}" srcOrd="0" destOrd="0" presId="urn:microsoft.com/office/officeart/2017/3/layout/DropPinTimeline"/>
    <dgm:cxn modelId="{87CB6A10-35A9-4661-84BA-CBA689E84B2A}" type="presParOf" srcId="{E0368575-3529-413D-B629-BBFEA63BB4F9}" destId="{D5A54D7D-6A5C-44C2-8BC4-83F2ABE561BD}" srcOrd="1" destOrd="0" presId="urn:microsoft.com/office/officeart/2017/3/layout/DropPinTimeline"/>
    <dgm:cxn modelId="{F3370634-E892-4D44-B0E4-78A72740C48C}" type="presParOf" srcId="{D5A54D7D-6A5C-44C2-8BC4-83F2ABE561BD}" destId="{F6EAEDA1-B625-4C47-A28C-E7D597FFA0CF}" srcOrd="0" destOrd="0" presId="urn:microsoft.com/office/officeart/2017/3/layout/DropPinTimeline"/>
    <dgm:cxn modelId="{74A3134E-947F-4C63-BBD7-200987C0A547}" type="presParOf" srcId="{D5A54D7D-6A5C-44C2-8BC4-83F2ABE561BD}" destId="{F44A74F9-4B62-495C-ACD7-6A650E84FCC0}" srcOrd="1" destOrd="0" presId="urn:microsoft.com/office/officeart/2017/3/layout/DropPinTimeline"/>
    <dgm:cxn modelId="{FFAED407-07AD-4660-A685-E20EA99B40D2}" type="presParOf" srcId="{E0368575-3529-413D-B629-BBFEA63BB4F9}" destId="{648B9BEE-D926-45A6-AD49-2AE6D26D0A85}" srcOrd="2" destOrd="0" presId="urn:microsoft.com/office/officeart/2017/3/layout/DropPinTimeline"/>
    <dgm:cxn modelId="{64140372-644D-4BA1-BA84-98A6FC286999}" type="presParOf" srcId="{E0368575-3529-413D-B629-BBFEA63BB4F9}" destId="{3B407E05-E134-4130-9A29-70A0DA962328}" srcOrd="3" destOrd="0" presId="urn:microsoft.com/office/officeart/2017/3/layout/DropPinTimeline"/>
    <dgm:cxn modelId="{9BC59D06-E024-4F22-A6EC-F319B92110DA}" type="presParOf" srcId="{E0368575-3529-413D-B629-BBFEA63BB4F9}" destId="{4AD3C7CE-DC96-49CA-A6AD-CA10C163E9CD}" srcOrd="4" destOrd="0" presId="urn:microsoft.com/office/officeart/2017/3/layout/DropPinTimeline"/>
    <dgm:cxn modelId="{3098B817-F6B2-465B-8A4B-EA25E573ED85}" type="presParOf" srcId="{E0368575-3529-413D-B629-BBFEA63BB4F9}" destId="{16AEAD97-BE78-4A2F-BDFB-58203FECA9B3}" srcOrd="5" destOrd="0" presId="urn:microsoft.com/office/officeart/2017/3/layout/DropPinTimeline"/>
    <dgm:cxn modelId="{B5229EF8-3541-49BA-A8C1-0BFB58471C93}" type="presParOf" srcId="{EAEC4CF3-6E1E-487B-A986-5039C95882EA}" destId="{7334B30F-BE7C-4BBB-993B-5D67E8220D3E}" srcOrd="5" destOrd="0" presId="urn:microsoft.com/office/officeart/2017/3/layout/DropPinTimeline"/>
    <dgm:cxn modelId="{A46E113A-D262-4AAE-ABC1-3EC2E0C58846}" type="presParOf" srcId="{EAEC4CF3-6E1E-487B-A986-5039C95882EA}" destId="{C9657D17-09FC-4D4E-92E7-AC46D3120DA0}" srcOrd="6" destOrd="0" presId="urn:microsoft.com/office/officeart/2017/3/layout/DropPinTimeline"/>
    <dgm:cxn modelId="{86722AFA-4EB0-438C-B377-4E4B9447C790}" type="presParOf" srcId="{C9657D17-09FC-4D4E-92E7-AC46D3120DA0}" destId="{D83D1FB3-40F3-423C-A6FC-59F1D397C2CB}" srcOrd="0" destOrd="0" presId="urn:microsoft.com/office/officeart/2017/3/layout/DropPinTimeline"/>
    <dgm:cxn modelId="{CA570410-5D4D-421B-8AB9-9A2C965EA8B2}" type="presParOf" srcId="{C9657D17-09FC-4D4E-92E7-AC46D3120DA0}" destId="{699C68F7-FEA2-4555-8753-6AEBA38AE2C4}" srcOrd="1" destOrd="0" presId="urn:microsoft.com/office/officeart/2017/3/layout/DropPinTimeline"/>
    <dgm:cxn modelId="{330F505E-1BAD-4139-BD6B-7056DEC18444}" type="presParOf" srcId="{699C68F7-FEA2-4555-8753-6AEBA38AE2C4}" destId="{3069ADEF-484E-4109-9E3E-D6A3E8FC4F3B}" srcOrd="0" destOrd="0" presId="urn:microsoft.com/office/officeart/2017/3/layout/DropPinTimeline"/>
    <dgm:cxn modelId="{77EB1D1F-951F-4475-9320-EF6298FD7B0A}" type="presParOf" srcId="{699C68F7-FEA2-4555-8753-6AEBA38AE2C4}" destId="{AAC585C5-2B91-47E5-A94C-717A35D188E3}" srcOrd="1" destOrd="0" presId="urn:microsoft.com/office/officeart/2017/3/layout/DropPinTimeline"/>
    <dgm:cxn modelId="{049074F1-1B49-474F-84A5-1FD82E32E080}" type="presParOf" srcId="{C9657D17-09FC-4D4E-92E7-AC46D3120DA0}" destId="{ED1CF9DC-2718-4116-A486-C46A0B363777}" srcOrd="2" destOrd="0" presId="urn:microsoft.com/office/officeart/2017/3/layout/DropPinTimeline"/>
    <dgm:cxn modelId="{E4908ACC-A473-4AEF-8EB6-AB42B74E5349}" type="presParOf" srcId="{C9657D17-09FC-4D4E-92E7-AC46D3120DA0}" destId="{F70DCA8A-490B-47C1-A173-65CB86A6BCC1}" srcOrd="3" destOrd="0" presId="urn:microsoft.com/office/officeart/2017/3/layout/DropPinTimeline"/>
    <dgm:cxn modelId="{A7DD89F8-93D5-4209-90FB-3DF9FFD09165}" type="presParOf" srcId="{C9657D17-09FC-4D4E-92E7-AC46D3120DA0}" destId="{00BFDB8A-11D5-45F4-9D95-C8AC269D1055}" srcOrd="4" destOrd="0" presId="urn:microsoft.com/office/officeart/2017/3/layout/DropPinTimeline"/>
    <dgm:cxn modelId="{EF7DB36A-851C-4980-A330-1C0D7451EDFE}" type="presParOf" srcId="{C9657D17-09FC-4D4E-92E7-AC46D3120DA0}" destId="{9CD66B60-8D57-4830-AE4C-B7F11504479B}" srcOrd="5" destOrd="0" presId="urn:microsoft.com/office/officeart/2017/3/layout/DropPinTimeline"/>
    <dgm:cxn modelId="{6A1EBAE2-885D-4D8C-8798-A674F68248DF}" type="presParOf" srcId="{EAEC4CF3-6E1E-487B-A986-5039C95882EA}" destId="{C462EDF0-E3AD-45FA-A3BB-766A9A35B491}" srcOrd="7" destOrd="0" presId="urn:microsoft.com/office/officeart/2017/3/layout/DropPinTimeline"/>
    <dgm:cxn modelId="{143C462D-5E82-4285-8ED4-2B074B4DB881}" type="presParOf" srcId="{EAEC4CF3-6E1E-487B-A986-5039C95882EA}" destId="{E699E2A2-75D5-47AC-8D0A-F17722309376}" srcOrd="8" destOrd="0" presId="urn:microsoft.com/office/officeart/2017/3/layout/DropPinTimeline"/>
    <dgm:cxn modelId="{0274AEFC-65B7-496B-8C6B-F6FC08D1C7B4}" type="presParOf" srcId="{E699E2A2-75D5-47AC-8D0A-F17722309376}" destId="{2DA15E1C-21CD-43B6-B094-7A8AE65299C3}" srcOrd="0" destOrd="0" presId="urn:microsoft.com/office/officeart/2017/3/layout/DropPinTimeline"/>
    <dgm:cxn modelId="{BC3A486F-FA2E-44F4-8854-EA92BC4EAC1C}" type="presParOf" srcId="{E699E2A2-75D5-47AC-8D0A-F17722309376}" destId="{F2FCC860-50E3-42D4-9081-181E932FCA7E}" srcOrd="1" destOrd="0" presId="urn:microsoft.com/office/officeart/2017/3/layout/DropPinTimeline"/>
    <dgm:cxn modelId="{A9A61E0A-43BA-4AFD-9B58-2E6F4CA70704}" type="presParOf" srcId="{F2FCC860-50E3-42D4-9081-181E932FCA7E}" destId="{68BC9341-19AD-4757-8A83-F2554CF51C32}" srcOrd="0" destOrd="0" presId="urn:microsoft.com/office/officeart/2017/3/layout/DropPinTimeline"/>
    <dgm:cxn modelId="{BA9BD868-4B02-4E0A-BE01-0360B13C1F97}" type="presParOf" srcId="{F2FCC860-50E3-42D4-9081-181E932FCA7E}" destId="{D42E8B65-56F9-49B4-859D-9169F14EBD41}" srcOrd="1" destOrd="0" presId="urn:microsoft.com/office/officeart/2017/3/layout/DropPinTimeline"/>
    <dgm:cxn modelId="{D04A147D-AED1-483C-B948-D5F9BA53D6AF}" type="presParOf" srcId="{E699E2A2-75D5-47AC-8D0A-F17722309376}" destId="{48AFF5F0-5747-44E8-A56C-932347E99A36}" srcOrd="2" destOrd="0" presId="urn:microsoft.com/office/officeart/2017/3/layout/DropPinTimeline"/>
    <dgm:cxn modelId="{824766C1-0926-4D89-9F4A-25C533FC29DC}" type="presParOf" srcId="{E699E2A2-75D5-47AC-8D0A-F17722309376}" destId="{650021F5-308F-4B1F-B187-58C7588CB30E}" srcOrd="3" destOrd="0" presId="urn:microsoft.com/office/officeart/2017/3/layout/DropPinTimeline"/>
    <dgm:cxn modelId="{74C54056-DF9B-47B8-BD8D-5383873B87AE}" type="presParOf" srcId="{E699E2A2-75D5-47AC-8D0A-F17722309376}" destId="{2AABC039-9F49-4007-9518-9E57AB7216E2}" srcOrd="4" destOrd="0" presId="urn:microsoft.com/office/officeart/2017/3/layout/DropPinTimeline"/>
    <dgm:cxn modelId="{6A5163FE-E6F4-407E-B966-0D7CD713B39B}" type="presParOf" srcId="{E699E2A2-75D5-47AC-8D0A-F17722309376}" destId="{D63BE608-57CB-461F-8FDD-E443601183EF}" srcOrd="5" destOrd="0" presId="urn:microsoft.com/office/officeart/2017/3/layout/DropPinTimeline"/>
    <dgm:cxn modelId="{0BD96280-2C0B-41D1-8A53-2DB655A84A14}" type="presParOf" srcId="{EAEC4CF3-6E1E-487B-A986-5039C95882EA}" destId="{B301587D-0662-4733-BE19-FEDAFDCF30FD}" srcOrd="9" destOrd="0" presId="urn:microsoft.com/office/officeart/2017/3/layout/DropPinTimeline"/>
    <dgm:cxn modelId="{7F5BDC68-CB79-42DD-AD0B-BC9423189440}" type="presParOf" srcId="{EAEC4CF3-6E1E-487B-A986-5039C95882EA}" destId="{D805DD2F-4730-4FA0-BD50-80D9CFD857ED}" srcOrd="10" destOrd="0" presId="urn:microsoft.com/office/officeart/2017/3/layout/DropPinTimeline"/>
    <dgm:cxn modelId="{D5E8D2B5-4B42-44F5-A488-ADC9B4AC6240}" type="presParOf" srcId="{D805DD2F-4730-4FA0-BD50-80D9CFD857ED}" destId="{1E66E63A-CD9C-4380-8E1C-087A64CF5F6C}" srcOrd="0" destOrd="0" presId="urn:microsoft.com/office/officeart/2017/3/layout/DropPinTimeline"/>
    <dgm:cxn modelId="{71A06AB0-FFD5-4C80-8CD7-3B2C9638C545}" type="presParOf" srcId="{D805DD2F-4730-4FA0-BD50-80D9CFD857ED}" destId="{CD7C8F5C-E5D5-4853-8945-8D94BA7D6598}" srcOrd="1" destOrd="0" presId="urn:microsoft.com/office/officeart/2017/3/layout/DropPinTimeline"/>
    <dgm:cxn modelId="{1A86BB65-257D-45BA-869C-E505807F03F3}" type="presParOf" srcId="{CD7C8F5C-E5D5-4853-8945-8D94BA7D6598}" destId="{8F16B7A9-BDFC-4875-AF40-206CB58D5B43}" srcOrd="0" destOrd="0" presId="urn:microsoft.com/office/officeart/2017/3/layout/DropPinTimeline"/>
    <dgm:cxn modelId="{9E6DE25A-9C3D-4423-8B0E-43A16E978DA2}" type="presParOf" srcId="{CD7C8F5C-E5D5-4853-8945-8D94BA7D6598}" destId="{DD7771E2-9728-49F0-A694-BB7942055D17}" srcOrd="1" destOrd="0" presId="urn:microsoft.com/office/officeart/2017/3/layout/DropPinTimeline"/>
    <dgm:cxn modelId="{39F0E604-C45C-4627-A656-5427D5EEBF52}" type="presParOf" srcId="{D805DD2F-4730-4FA0-BD50-80D9CFD857ED}" destId="{ED2FF651-D681-4795-8AA5-0224689F559B}" srcOrd="2" destOrd="0" presId="urn:microsoft.com/office/officeart/2017/3/layout/DropPinTimeline"/>
    <dgm:cxn modelId="{F39C7CB6-FF83-4168-B24B-1B330AF65B69}" type="presParOf" srcId="{D805DD2F-4730-4FA0-BD50-80D9CFD857ED}" destId="{17E2862A-7CAB-4701-8080-C343284E35D4}" srcOrd="3" destOrd="0" presId="urn:microsoft.com/office/officeart/2017/3/layout/DropPinTimeline"/>
    <dgm:cxn modelId="{1E0A66D5-7A20-40C1-8930-2C8DF9C4D923}" type="presParOf" srcId="{D805DD2F-4730-4FA0-BD50-80D9CFD857ED}" destId="{8B587B94-4FA9-43C8-BE1D-F5F94FC6939E}" srcOrd="4" destOrd="0" presId="urn:microsoft.com/office/officeart/2017/3/layout/DropPinTimeline"/>
    <dgm:cxn modelId="{2B42821F-228F-4B62-8F6E-D1047FC96DE6}" type="presParOf" srcId="{D805DD2F-4730-4FA0-BD50-80D9CFD857ED}" destId="{466CB28A-F8BC-47EC-8C1F-ED311A0C27C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32411-B1F7-4DCF-8A0E-13B5073075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85690B-7726-4E89-9CA9-F947DAC03A95}">
      <dgm:prSet/>
      <dgm:spPr/>
      <dgm:t>
        <a:bodyPr/>
        <a:lstStyle/>
        <a:p>
          <a:r>
            <a:rPr lang="en-US" b="0" i="0" dirty="0"/>
            <a:t>Providers were sent a three-question satisfaction survey with a 1 to 5 Likert Scale</a:t>
          </a:r>
          <a:endParaRPr lang="en-US" dirty="0"/>
        </a:p>
      </dgm:t>
    </dgm:pt>
    <dgm:pt modelId="{B7F612B9-FD0B-4ACA-AD33-6BBBCFE7DCE0}" type="parTrans" cxnId="{3ED0671E-454B-47E8-9BB3-4E9312301A7F}">
      <dgm:prSet/>
      <dgm:spPr/>
      <dgm:t>
        <a:bodyPr/>
        <a:lstStyle/>
        <a:p>
          <a:endParaRPr lang="en-US"/>
        </a:p>
      </dgm:t>
    </dgm:pt>
    <dgm:pt modelId="{FF539A26-31B5-45CC-BFDD-C115282D2227}" type="sibTrans" cxnId="{3ED0671E-454B-47E8-9BB3-4E9312301A7F}">
      <dgm:prSet/>
      <dgm:spPr/>
      <dgm:t>
        <a:bodyPr/>
        <a:lstStyle/>
        <a:p>
          <a:endParaRPr lang="en-US"/>
        </a:p>
      </dgm:t>
    </dgm:pt>
    <dgm:pt modelId="{67E2933D-0713-4078-94A0-DF320A292653}">
      <dgm:prSet/>
      <dgm:spPr/>
      <dgm:t>
        <a:bodyPr/>
        <a:lstStyle/>
        <a:p>
          <a:r>
            <a:rPr lang="en-US" b="0" i="0" dirty="0"/>
            <a:t>Primary diagnoses were analyzed for each visit by team members with the assistance of Clinical Informatics team</a:t>
          </a:r>
          <a:endParaRPr lang="en-US" dirty="0"/>
        </a:p>
      </dgm:t>
    </dgm:pt>
    <dgm:pt modelId="{0EFC86B5-DCD4-44D1-9F2B-D742242C1ADB}" type="parTrans" cxnId="{AEB8A9B2-E159-4A68-B891-A27DDE0D6B50}">
      <dgm:prSet/>
      <dgm:spPr/>
      <dgm:t>
        <a:bodyPr/>
        <a:lstStyle/>
        <a:p>
          <a:endParaRPr lang="en-US"/>
        </a:p>
      </dgm:t>
    </dgm:pt>
    <dgm:pt modelId="{E54B6E33-D73F-4FE5-8E62-79B0C1287611}" type="sibTrans" cxnId="{AEB8A9B2-E159-4A68-B891-A27DDE0D6B50}">
      <dgm:prSet/>
      <dgm:spPr/>
      <dgm:t>
        <a:bodyPr/>
        <a:lstStyle/>
        <a:p>
          <a:endParaRPr lang="en-US"/>
        </a:p>
      </dgm:t>
    </dgm:pt>
    <dgm:pt modelId="{1FA3508F-5C84-4D4C-8EC5-83D3C8B4B552}" type="pres">
      <dgm:prSet presAssocID="{7F732411-B1F7-4DCF-8A0E-13B5073075E7}" presName="linear" presStyleCnt="0">
        <dgm:presLayoutVars>
          <dgm:animLvl val="lvl"/>
          <dgm:resizeHandles val="exact"/>
        </dgm:presLayoutVars>
      </dgm:prSet>
      <dgm:spPr/>
    </dgm:pt>
    <dgm:pt modelId="{8F3200C0-B5EB-4543-ABBC-E454074F1ACF}" type="pres">
      <dgm:prSet presAssocID="{1885690B-7726-4E89-9CA9-F947DAC03A95}" presName="parentText" presStyleLbl="node1" presStyleIdx="0" presStyleCnt="2">
        <dgm:presLayoutVars>
          <dgm:chMax val="0"/>
          <dgm:bulletEnabled val="1"/>
        </dgm:presLayoutVars>
      </dgm:prSet>
      <dgm:spPr/>
    </dgm:pt>
    <dgm:pt modelId="{D9AAE364-F607-43CB-823A-E66FDB1894E1}" type="pres">
      <dgm:prSet presAssocID="{FF539A26-31B5-45CC-BFDD-C115282D2227}" presName="spacer" presStyleCnt="0"/>
      <dgm:spPr/>
    </dgm:pt>
    <dgm:pt modelId="{8492A5D7-5B15-48A5-B61E-D46D70ADFB0D}" type="pres">
      <dgm:prSet presAssocID="{67E2933D-0713-4078-94A0-DF320A292653}" presName="parentText" presStyleLbl="node1" presStyleIdx="1" presStyleCnt="2">
        <dgm:presLayoutVars>
          <dgm:chMax val="0"/>
          <dgm:bulletEnabled val="1"/>
        </dgm:presLayoutVars>
      </dgm:prSet>
      <dgm:spPr/>
    </dgm:pt>
  </dgm:ptLst>
  <dgm:cxnLst>
    <dgm:cxn modelId="{3ED0671E-454B-47E8-9BB3-4E9312301A7F}" srcId="{7F732411-B1F7-4DCF-8A0E-13B5073075E7}" destId="{1885690B-7726-4E89-9CA9-F947DAC03A95}" srcOrd="0" destOrd="0" parTransId="{B7F612B9-FD0B-4ACA-AD33-6BBBCFE7DCE0}" sibTransId="{FF539A26-31B5-45CC-BFDD-C115282D2227}"/>
    <dgm:cxn modelId="{8545228E-8FDF-41BA-8FF1-AC7BA3F068E7}" type="presOf" srcId="{67E2933D-0713-4078-94A0-DF320A292653}" destId="{8492A5D7-5B15-48A5-B61E-D46D70ADFB0D}" srcOrd="0" destOrd="0" presId="urn:microsoft.com/office/officeart/2005/8/layout/vList2"/>
    <dgm:cxn modelId="{ECED4692-6AF3-4400-8022-99A542F682D8}" type="presOf" srcId="{1885690B-7726-4E89-9CA9-F947DAC03A95}" destId="{8F3200C0-B5EB-4543-ABBC-E454074F1ACF}" srcOrd="0" destOrd="0" presId="urn:microsoft.com/office/officeart/2005/8/layout/vList2"/>
    <dgm:cxn modelId="{07CC18B2-75EA-4C94-B426-57AA855F730C}" type="presOf" srcId="{7F732411-B1F7-4DCF-8A0E-13B5073075E7}" destId="{1FA3508F-5C84-4D4C-8EC5-83D3C8B4B552}" srcOrd="0" destOrd="0" presId="urn:microsoft.com/office/officeart/2005/8/layout/vList2"/>
    <dgm:cxn modelId="{AEB8A9B2-E159-4A68-B891-A27DDE0D6B50}" srcId="{7F732411-B1F7-4DCF-8A0E-13B5073075E7}" destId="{67E2933D-0713-4078-94A0-DF320A292653}" srcOrd="1" destOrd="0" parTransId="{0EFC86B5-DCD4-44D1-9F2B-D742242C1ADB}" sibTransId="{E54B6E33-D73F-4FE5-8E62-79B0C1287611}"/>
    <dgm:cxn modelId="{FDBDE35D-08C0-4F27-B919-F275A0DF2EB6}" type="presParOf" srcId="{1FA3508F-5C84-4D4C-8EC5-83D3C8B4B552}" destId="{8F3200C0-B5EB-4543-ABBC-E454074F1ACF}" srcOrd="0" destOrd="0" presId="urn:microsoft.com/office/officeart/2005/8/layout/vList2"/>
    <dgm:cxn modelId="{EFEEFEAD-65EB-4CF6-BD6B-23820DE3BBF9}" type="presParOf" srcId="{1FA3508F-5C84-4D4C-8EC5-83D3C8B4B552}" destId="{D9AAE364-F607-43CB-823A-E66FDB1894E1}" srcOrd="1" destOrd="0" presId="urn:microsoft.com/office/officeart/2005/8/layout/vList2"/>
    <dgm:cxn modelId="{DB727D31-0E07-4918-A837-7EDBD943F4DB}" type="presParOf" srcId="{1FA3508F-5C84-4D4C-8EC5-83D3C8B4B552}" destId="{8492A5D7-5B15-48A5-B61E-D46D70ADFB0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41E18D-1A68-4DB2-A813-F70DCA5B25B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CB8D8BA-6BEA-47CF-9E61-FDE7400D331A}">
      <dgm:prSet phldrT="[Text]"/>
      <dgm:spPr/>
      <dgm:t>
        <a:bodyPr/>
        <a:lstStyle/>
        <a:p>
          <a:r>
            <a:rPr lang="en-US" dirty="0"/>
            <a:t>Addition of 396 acute care visits</a:t>
          </a:r>
        </a:p>
      </dgm:t>
    </dgm:pt>
    <dgm:pt modelId="{95EAA4A3-E43B-4ADB-88D3-FD0F52083A1C}" type="parTrans" cxnId="{8ADC5663-FABE-4B5A-8FCC-5FA5233CC222}">
      <dgm:prSet/>
      <dgm:spPr/>
      <dgm:t>
        <a:bodyPr/>
        <a:lstStyle/>
        <a:p>
          <a:endParaRPr lang="en-US"/>
        </a:p>
      </dgm:t>
    </dgm:pt>
    <dgm:pt modelId="{59B401FC-2582-48AE-B2F6-416C210D4910}" type="sibTrans" cxnId="{8ADC5663-FABE-4B5A-8FCC-5FA5233CC222}">
      <dgm:prSet/>
      <dgm:spPr/>
      <dgm:t>
        <a:bodyPr/>
        <a:lstStyle/>
        <a:p>
          <a:endParaRPr lang="en-US"/>
        </a:p>
      </dgm:t>
    </dgm:pt>
    <dgm:pt modelId="{7B949B69-1845-4C1D-A2F9-D0CA84B699BE}">
      <dgm:prSet phldrT="[Text]"/>
      <dgm:spPr/>
      <dgm:t>
        <a:bodyPr/>
        <a:lstStyle/>
        <a:p>
          <a:r>
            <a:rPr lang="en-US" dirty="0"/>
            <a:t>97% scheduled same day</a:t>
          </a:r>
        </a:p>
      </dgm:t>
    </dgm:pt>
    <dgm:pt modelId="{9C4E698E-DD22-437D-98A8-21A6C94D6E5E}" type="parTrans" cxnId="{45499875-143D-437B-BA53-EBE1436D421A}">
      <dgm:prSet/>
      <dgm:spPr/>
      <dgm:t>
        <a:bodyPr/>
        <a:lstStyle/>
        <a:p>
          <a:endParaRPr lang="en-US"/>
        </a:p>
      </dgm:t>
    </dgm:pt>
    <dgm:pt modelId="{3D25AB12-8F37-433A-A8E8-8CC3D4A4680C}" type="sibTrans" cxnId="{45499875-143D-437B-BA53-EBE1436D421A}">
      <dgm:prSet/>
      <dgm:spPr/>
      <dgm:t>
        <a:bodyPr/>
        <a:lstStyle/>
        <a:p>
          <a:endParaRPr lang="en-US"/>
        </a:p>
      </dgm:t>
    </dgm:pt>
    <dgm:pt modelId="{F28A59C0-DB22-4741-9278-B60957209A2C}">
      <dgm:prSet phldrT="[Text]"/>
      <dgm:spPr/>
      <dgm:t>
        <a:bodyPr/>
        <a:lstStyle/>
        <a:p>
          <a:r>
            <a:rPr lang="en-US" dirty="0"/>
            <a:t>Majority of visits determined to meet criteria for acute care</a:t>
          </a:r>
        </a:p>
      </dgm:t>
    </dgm:pt>
    <dgm:pt modelId="{17DD7E7A-474F-4FA4-982B-01670129CCDA}" type="parTrans" cxnId="{10FF2312-8DD0-4EF2-8298-D1567657F2B0}">
      <dgm:prSet/>
      <dgm:spPr/>
      <dgm:t>
        <a:bodyPr/>
        <a:lstStyle/>
        <a:p>
          <a:endParaRPr lang="en-US"/>
        </a:p>
      </dgm:t>
    </dgm:pt>
    <dgm:pt modelId="{5B43ACCB-92FF-4162-9147-7480872E0BC8}" type="sibTrans" cxnId="{10FF2312-8DD0-4EF2-8298-D1567657F2B0}">
      <dgm:prSet/>
      <dgm:spPr/>
      <dgm:t>
        <a:bodyPr/>
        <a:lstStyle/>
        <a:p>
          <a:endParaRPr lang="en-US"/>
        </a:p>
      </dgm:t>
    </dgm:pt>
    <dgm:pt modelId="{3C1AC2CF-DEFC-49EB-9056-2B012CD78DF6}">
      <dgm:prSet phldrT="[Text]"/>
      <dgm:spPr/>
      <dgm:t>
        <a:bodyPr/>
        <a:lstStyle/>
        <a:p>
          <a:r>
            <a:rPr lang="en-US" dirty="0"/>
            <a:t>Most common diagnosis was viral infection</a:t>
          </a:r>
        </a:p>
      </dgm:t>
    </dgm:pt>
    <dgm:pt modelId="{04B93024-7FE6-475A-801C-F3B00B779E9A}" type="parTrans" cxnId="{9ACC534C-1CEB-48C7-B192-69770C3213C8}">
      <dgm:prSet/>
      <dgm:spPr/>
      <dgm:t>
        <a:bodyPr/>
        <a:lstStyle/>
        <a:p>
          <a:endParaRPr lang="en-US"/>
        </a:p>
      </dgm:t>
    </dgm:pt>
    <dgm:pt modelId="{B3AA15F7-7F8F-4928-B39C-0AE10968D1BD}" type="sibTrans" cxnId="{9ACC534C-1CEB-48C7-B192-69770C3213C8}">
      <dgm:prSet/>
      <dgm:spPr/>
      <dgm:t>
        <a:bodyPr/>
        <a:lstStyle/>
        <a:p>
          <a:endParaRPr lang="en-US"/>
        </a:p>
      </dgm:t>
    </dgm:pt>
    <dgm:pt modelId="{BD53AA87-932C-4E9E-A90C-92C4D7CFD043}">
      <dgm:prSet phldrT="[Text]"/>
      <dgm:spPr/>
      <dgm:t>
        <a:bodyPr/>
        <a:lstStyle/>
        <a:p>
          <a:r>
            <a:rPr lang="en-US" dirty="0"/>
            <a:t>Average “no show” rate is 5.3%</a:t>
          </a:r>
        </a:p>
      </dgm:t>
    </dgm:pt>
    <dgm:pt modelId="{2A6F9290-7CB5-4A20-ABB3-EA8CC2368FC1}" type="parTrans" cxnId="{EDE1E791-BB77-4F54-8596-CC5DF0870BD8}">
      <dgm:prSet/>
      <dgm:spPr/>
      <dgm:t>
        <a:bodyPr/>
        <a:lstStyle/>
        <a:p>
          <a:endParaRPr lang="en-US"/>
        </a:p>
      </dgm:t>
    </dgm:pt>
    <dgm:pt modelId="{6603E006-768C-4270-BDF3-EB44E390BB36}" type="sibTrans" cxnId="{EDE1E791-BB77-4F54-8596-CC5DF0870BD8}">
      <dgm:prSet/>
      <dgm:spPr/>
      <dgm:t>
        <a:bodyPr/>
        <a:lstStyle/>
        <a:p>
          <a:endParaRPr lang="en-US"/>
        </a:p>
      </dgm:t>
    </dgm:pt>
    <dgm:pt modelId="{E56DB088-BF98-4E7C-ABAD-CF07906BFC47}" type="pres">
      <dgm:prSet presAssocID="{4D41E18D-1A68-4DB2-A813-F70DCA5B25BE}" presName="linear" presStyleCnt="0">
        <dgm:presLayoutVars>
          <dgm:animLvl val="lvl"/>
          <dgm:resizeHandles val="exact"/>
        </dgm:presLayoutVars>
      </dgm:prSet>
      <dgm:spPr/>
    </dgm:pt>
    <dgm:pt modelId="{F934C9DD-6740-4437-B602-B49B691F7187}" type="pres">
      <dgm:prSet presAssocID="{DCB8D8BA-6BEA-47CF-9E61-FDE7400D331A}" presName="parentText" presStyleLbl="node1" presStyleIdx="0" presStyleCnt="3">
        <dgm:presLayoutVars>
          <dgm:chMax val="0"/>
          <dgm:bulletEnabled val="1"/>
        </dgm:presLayoutVars>
      </dgm:prSet>
      <dgm:spPr/>
    </dgm:pt>
    <dgm:pt modelId="{FA1E67B5-6E8D-4711-BE78-DD37BFF18216}" type="pres">
      <dgm:prSet presAssocID="{DCB8D8BA-6BEA-47CF-9E61-FDE7400D331A}" presName="childText" presStyleLbl="revTx" presStyleIdx="0" presStyleCnt="2">
        <dgm:presLayoutVars>
          <dgm:bulletEnabled val="1"/>
        </dgm:presLayoutVars>
      </dgm:prSet>
      <dgm:spPr/>
    </dgm:pt>
    <dgm:pt modelId="{B1C58812-8816-491B-912C-2DD710863DFC}" type="pres">
      <dgm:prSet presAssocID="{F28A59C0-DB22-4741-9278-B60957209A2C}" presName="parentText" presStyleLbl="node1" presStyleIdx="1" presStyleCnt="3">
        <dgm:presLayoutVars>
          <dgm:chMax val="0"/>
          <dgm:bulletEnabled val="1"/>
        </dgm:presLayoutVars>
      </dgm:prSet>
      <dgm:spPr/>
    </dgm:pt>
    <dgm:pt modelId="{1C10C77E-5106-44AC-92CF-F56FD32F5F0F}" type="pres">
      <dgm:prSet presAssocID="{F28A59C0-DB22-4741-9278-B60957209A2C}" presName="childText" presStyleLbl="revTx" presStyleIdx="1" presStyleCnt="2">
        <dgm:presLayoutVars>
          <dgm:bulletEnabled val="1"/>
        </dgm:presLayoutVars>
      </dgm:prSet>
      <dgm:spPr/>
    </dgm:pt>
    <dgm:pt modelId="{8DA32C3C-16FE-4CD0-B398-407CBD3D1508}" type="pres">
      <dgm:prSet presAssocID="{BD53AA87-932C-4E9E-A90C-92C4D7CFD043}" presName="parentText" presStyleLbl="node1" presStyleIdx="2" presStyleCnt="3">
        <dgm:presLayoutVars>
          <dgm:chMax val="0"/>
          <dgm:bulletEnabled val="1"/>
        </dgm:presLayoutVars>
      </dgm:prSet>
      <dgm:spPr/>
    </dgm:pt>
  </dgm:ptLst>
  <dgm:cxnLst>
    <dgm:cxn modelId="{10FF2312-8DD0-4EF2-8298-D1567657F2B0}" srcId="{4D41E18D-1A68-4DB2-A813-F70DCA5B25BE}" destId="{F28A59C0-DB22-4741-9278-B60957209A2C}" srcOrd="1" destOrd="0" parTransId="{17DD7E7A-474F-4FA4-982B-01670129CCDA}" sibTransId="{5B43ACCB-92FF-4162-9147-7480872E0BC8}"/>
    <dgm:cxn modelId="{76454224-44F1-4BCE-99D0-8B470F86F57A}" type="presOf" srcId="{7B949B69-1845-4C1D-A2F9-D0CA84B699BE}" destId="{FA1E67B5-6E8D-4711-BE78-DD37BFF18216}" srcOrd="0" destOrd="0" presId="urn:microsoft.com/office/officeart/2005/8/layout/vList2"/>
    <dgm:cxn modelId="{8ADC5663-FABE-4B5A-8FCC-5FA5233CC222}" srcId="{4D41E18D-1A68-4DB2-A813-F70DCA5B25BE}" destId="{DCB8D8BA-6BEA-47CF-9E61-FDE7400D331A}" srcOrd="0" destOrd="0" parTransId="{95EAA4A3-E43B-4ADB-88D3-FD0F52083A1C}" sibTransId="{59B401FC-2582-48AE-B2F6-416C210D4910}"/>
    <dgm:cxn modelId="{7436A963-6BCE-4D13-B69B-505D3DFA955E}" type="presOf" srcId="{4D41E18D-1A68-4DB2-A813-F70DCA5B25BE}" destId="{E56DB088-BF98-4E7C-ABAD-CF07906BFC47}" srcOrd="0" destOrd="0" presId="urn:microsoft.com/office/officeart/2005/8/layout/vList2"/>
    <dgm:cxn modelId="{9ACC534C-1CEB-48C7-B192-69770C3213C8}" srcId="{F28A59C0-DB22-4741-9278-B60957209A2C}" destId="{3C1AC2CF-DEFC-49EB-9056-2B012CD78DF6}" srcOrd="0" destOrd="0" parTransId="{04B93024-7FE6-475A-801C-F3B00B779E9A}" sibTransId="{B3AA15F7-7F8F-4928-B39C-0AE10968D1BD}"/>
    <dgm:cxn modelId="{45499875-143D-437B-BA53-EBE1436D421A}" srcId="{DCB8D8BA-6BEA-47CF-9E61-FDE7400D331A}" destId="{7B949B69-1845-4C1D-A2F9-D0CA84B699BE}" srcOrd="0" destOrd="0" parTransId="{9C4E698E-DD22-437D-98A8-21A6C94D6E5E}" sibTransId="{3D25AB12-8F37-433A-A8E8-8CC3D4A4680C}"/>
    <dgm:cxn modelId="{80A2B855-C33E-4DFA-803D-5A1793D28F05}" type="presOf" srcId="{3C1AC2CF-DEFC-49EB-9056-2B012CD78DF6}" destId="{1C10C77E-5106-44AC-92CF-F56FD32F5F0F}" srcOrd="0" destOrd="0" presId="urn:microsoft.com/office/officeart/2005/8/layout/vList2"/>
    <dgm:cxn modelId="{EDE1E791-BB77-4F54-8596-CC5DF0870BD8}" srcId="{4D41E18D-1A68-4DB2-A813-F70DCA5B25BE}" destId="{BD53AA87-932C-4E9E-A90C-92C4D7CFD043}" srcOrd="2" destOrd="0" parTransId="{2A6F9290-7CB5-4A20-ABB3-EA8CC2368FC1}" sibTransId="{6603E006-768C-4270-BDF3-EB44E390BB36}"/>
    <dgm:cxn modelId="{F61A3994-2918-444B-A338-359DD9414CFC}" type="presOf" srcId="{F28A59C0-DB22-4741-9278-B60957209A2C}" destId="{B1C58812-8816-491B-912C-2DD710863DFC}" srcOrd="0" destOrd="0" presId="urn:microsoft.com/office/officeart/2005/8/layout/vList2"/>
    <dgm:cxn modelId="{F16F21D5-1EDB-4561-A6C6-33E559DBE5C5}" type="presOf" srcId="{DCB8D8BA-6BEA-47CF-9E61-FDE7400D331A}" destId="{F934C9DD-6740-4437-B602-B49B691F7187}" srcOrd="0" destOrd="0" presId="urn:microsoft.com/office/officeart/2005/8/layout/vList2"/>
    <dgm:cxn modelId="{0CEE00F8-5317-4129-A9F3-BE2FBF646EC0}" type="presOf" srcId="{BD53AA87-932C-4E9E-A90C-92C4D7CFD043}" destId="{8DA32C3C-16FE-4CD0-B398-407CBD3D1508}" srcOrd="0" destOrd="0" presId="urn:microsoft.com/office/officeart/2005/8/layout/vList2"/>
    <dgm:cxn modelId="{88E51ACC-F8BC-4034-BC01-97A79559F00C}" type="presParOf" srcId="{E56DB088-BF98-4E7C-ABAD-CF07906BFC47}" destId="{F934C9DD-6740-4437-B602-B49B691F7187}" srcOrd="0" destOrd="0" presId="urn:microsoft.com/office/officeart/2005/8/layout/vList2"/>
    <dgm:cxn modelId="{FE47258E-487F-405A-A1ED-E8740A83E5AC}" type="presParOf" srcId="{E56DB088-BF98-4E7C-ABAD-CF07906BFC47}" destId="{FA1E67B5-6E8D-4711-BE78-DD37BFF18216}" srcOrd="1" destOrd="0" presId="urn:microsoft.com/office/officeart/2005/8/layout/vList2"/>
    <dgm:cxn modelId="{5BC53734-8C75-4B94-8747-224DA9CB358A}" type="presParOf" srcId="{E56DB088-BF98-4E7C-ABAD-CF07906BFC47}" destId="{B1C58812-8816-491B-912C-2DD710863DFC}" srcOrd="2" destOrd="0" presId="urn:microsoft.com/office/officeart/2005/8/layout/vList2"/>
    <dgm:cxn modelId="{F6691603-1822-4739-BBB3-F57A0CC096EA}" type="presParOf" srcId="{E56DB088-BF98-4E7C-ABAD-CF07906BFC47}" destId="{1C10C77E-5106-44AC-92CF-F56FD32F5F0F}" srcOrd="3" destOrd="0" presId="urn:microsoft.com/office/officeart/2005/8/layout/vList2"/>
    <dgm:cxn modelId="{4DA7A69B-C58C-4BED-890B-9E50C91FF111}" type="presParOf" srcId="{E56DB088-BF98-4E7C-ABAD-CF07906BFC47}" destId="{8DA32C3C-16FE-4CD0-B398-407CBD3D150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F5191D-FB6E-4938-85B9-EA4F143561CB}"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A66003AB-F9E7-44F6-8679-399BF485051B}">
      <dgm:prSet phldrT="[Text]"/>
      <dgm:spPr/>
      <dgm:t>
        <a:bodyPr/>
        <a:lstStyle/>
        <a:p>
          <a:r>
            <a:rPr lang="en-US" dirty="0"/>
            <a:t>100% Agree/Strongly Agree that they saw more acute visits than in typical continuity clinic</a:t>
          </a:r>
        </a:p>
      </dgm:t>
    </dgm:pt>
    <dgm:pt modelId="{76C36F13-416D-4EA8-A7D8-4DA6E0E4119F}" type="parTrans" cxnId="{6B5CE010-8DEC-412B-A09C-18EE9E449446}">
      <dgm:prSet/>
      <dgm:spPr/>
      <dgm:t>
        <a:bodyPr/>
        <a:lstStyle/>
        <a:p>
          <a:endParaRPr lang="en-US"/>
        </a:p>
      </dgm:t>
    </dgm:pt>
    <dgm:pt modelId="{D0A2DD5B-B2C9-4FB5-B667-C3E3D53D9715}" type="sibTrans" cxnId="{6B5CE010-8DEC-412B-A09C-18EE9E449446}">
      <dgm:prSet/>
      <dgm:spPr/>
      <dgm:t>
        <a:bodyPr/>
        <a:lstStyle/>
        <a:p>
          <a:endParaRPr lang="en-US"/>
        </a:p>
      </dgm:t>
    </dgm:pt>
    <dgm:pt modelId="{E098C34F-7A00-43CE-8EF6-9593938F144D}">
      <dgm:prSet/>
      <dgm:spPr/>
      <dgm:t>
        <a:bodyPr/>
        <a:lstStyle/>
        <a:p>
          <a:r>
            <a:rPr lang="en-US" dirty="0"/>
            <a:t>100% Agree/Strongly Agree that participating in this clinic was a valuable educational experience </a:t>
          </a:r>
        </a:p>
      </dgm:t>
    </dgm:pt>
    <dgm:pt modelId="{63064BE5-3BCC-426F-A8AA-F1BC53B2FAE4}" type="parTrans" cxnId="{595EF6DD-5401-4B2D-A352-0C5F844B13EE}">
      <dgm:prSet/>
      <dgm:spPr/>
      <dgm:t>
        <a:bodyPr/>
        <a:lstStyle/>
        <a:p>
          <a:endParaRPr lang="en-US"/>
        </a:p>
      </dgm:t>
    </dgm:pt>
    <dgm:pt modelId="{B8927B25-E3B5-4FBB-943D-BF4536E0C30E}" type="sibTrans" cxnId="{595EF6DD-5401-4B2D-A352-0C5F844B13EE}">
      <dgm:prSet/>
      <dgm:spPr/>
      <dgm:t>
        <a:bodyPr/>
        <a:lstStyle/>
        <a:p>
          <a:endParaRPr lang="en-US"/>
        </a:p>
      </dgm:t>
    </dgm:pt>
    <dgm:pt modelId="{8F145487-C30B-4D9C-9753-35107E554B12}">
      <dgm:prSet/>
      <dgm:spPr/>
      <dgm:t>
        <a:bodyPr/>
        <a:lstStyle/>
        <a:p>
          <a:r>
            <a:rPr lang="en-US" dirty="0"/>
            <a:t>30% Neutral on enjoying their experience as an acute care provider</a:t>
          </a:r>
        </a:p>
      </dgm:t>
    </dgm:pt>
    <dgm:pt modelId="{544B87D4-1D12-40F8-98F7-82106CEE6809}" type="parTrans" cxnId="{B21A4D1B-6135-4762-8A74-4B5844FFCCAA}">
      <dgm:prSet/>
      <dgm:spPr/>
      <dgm:t>
        <a:bodyPr/>
        <a:lstStyle/>
        <a:p>
          <a:endParaRPr lang="en-US"/>
        </a:p>
      </dgm:t>
    </dgm:pt>
    <dgm:pt modelId="{E44D4413-ABE7-44C7-9987-E2A37A6BC6AE}" type="sibTrans" cxnId="{B21A4D1B-6135-4762-8A74-4B5844FFCCAA}">
      <dgm:prSet/>
      <dgm:spPr/>
      <dgm:t>
        <a:bodyPr/>
        <a:lstStyle/>
        <a:p>
          <a:endParaRPr lang="en-US"/>
        </a:p>
      </dgm:t>
    </dgm:pt>
    <dgm:pt modelId="{79688DCC-FF5F-4576-B964-A5EA325BC5D6}" type="pres">
      <dgm:prSet presAssocID="{75F5191D-FB6E-4938-85B9-EA4F143561CB}" presName="Name0" presStyleCnt="0">
        <dgm:presLayoutVars>
          <dgm:chMax val="7"/>
          <dgm:chPref val="7"/>
          <dgm:dir/>
        </dgm:presLayoutVars>
      </dgm:prSet>
      <dgm:spPr/>
    </dgm:pt>
    <dgm:pt modelId="{05B910C5-ABB6-43D5-B82D-A77E65AB6F80}" type="pres">
      <dgm:prSet presAssocID="{75F5191D-FB6E-4938-85B9-EA4F143561CB}" presName="Name1" presStyleCnt="0"/>
      <dgm:spPr/>
    </dgm:pt>
    <dgm:pt modelId="{72DD98E6-3321-43D2-AAD9-9D9EA00E9CEE}" type="pres">
      <dgm:prSet presAssocID="{75F5191D-FB6E-4938-85B9-EA4F143561CB}" presName="cycle" presStyleCnt="0"/>
      <dgm:spPr/>
    </dgm:pt>
    <dgm:pt modelId="{B03B54FE-8A8C-444F-A630-9C67B149698A}" type="pres">
      <dgm:prSet presAssocID="{75F5191D-FB6E-4938-85B9-EA4F143561CB}" presName="srcNode" presStyleLbl="node1" presStyleIdx="0" presStyleCnt="3"/>
      <dgm:spPr/>
    </dgm:pt>
    <dgm:pt modelId="{99BEB30A-9C4D-4EFC-9508-166DFB0133A8}" type="pres">
      <dgm:prSet presAssocID="{75F5191D-FB6E-4938-85B9-EA4F143561CB}" presName="conn" presStyleLbl="parChTrans1D2" presStyleIdx="0" presStyleCnt="1"/>
      <dgm:spPr/>
    </dgm:pt>
    <dgm:pt modelId="{2D4074D7-30B7-4E41-9CA0-EBF17FFC4349}" type="pres">
      <dgm:prSet presAssocID="{75F5191D-FB6E-4938-85B9-EA4F143561CB}" presName="extraNode" presStyleLbl="node1" presStyleIdx="0" presStyleCnt="3"/>
      <dgm:spPr/>
    </dgm:pt>
    <dgm:pt modelId="{7AC631AE-9583-4407-91F6-2B8D610F557F}" type="pres">
      <dgm:prSet presAssocID="{75F5191D-FB6E-4938-85B9-EA4F143561CB}" presName="dstNode" presStyleLbl="node1" presStyleIdx="0" presStyleCnt="3"/>
      <dgm:spPr/>
    </dgm:pt>
    <dgm:pt modelId="{93CCE377-E37D-4A85-A6AA-7C8054910F2A}" type="pres">
      <dgm:prSet presAssocID="{A66003AB-F9E7-44F6-8679-399BF485051B}" presName="text_1" presStyleLbl="node1" presStyleIdx="0" presStyleCnt="3">
        <dgm:presLayoutVars>
          <dgm:bulletEnabled val="1"/>
        </dgm:presLayoutVars>
      </dgm:prSet>
      <dgm:spPr/>
    </dgm:pt>
    <dgm:pt modelId="{62B11560-EB62-4BDC-9EDE-7A5AA1B3C7DF}" type="pres">
      <dgm:prSet presAssocID="{A66003AB-F9E7-44F6-8679-399BF485051B}" presName="accent_1" presStyleCnt="0"/>
      <dgm:spPr/>
    </dgm:pt>
    <dgm:pt modelId="{8E67D965-F4CE-451B-93FF-065F70CAD3E1}" type="pres">
      <dgm:prSet presAssocID="{A66003AB-F9E7-44F6-8679-399BF485051B}" presName="accentRepeatNode" presStyleLbl="solidFgAcc1" presStyleIdx="0" presStyleCnt="3"/>
      <dgm:spPr/>
    </dgm:pt>
    <dgm:pt modelId="{00A075A1-84CB-46AB-B6CF-7540DF14BE8C}" type="pres">
      <dgm:prSet presAssocID="{E098C34F-7A00-43CE-8EF6-9593938F144D}" presName="text_2" presStyleLbl="node1" presStyleIdx="1" presStyleCnt="3">
        <dgm:presLayoutVars>
          <dgm:bulletEnabled val="1"/>
        </dgm:presLayoutVars>
      </dgm:prSet>
      <dgm:spPr/>
    </dgm:pt>
    <dgm:pt modelId="{CCAB28E3-BE7F-466D-945C-E71B24363940}" type="pres">
      <dgm:prSet presAssocID="{E098C34F-7A00-43CE-8EF6-9593938F144D}" presName="accent_2" presStyleCnt="0"/>
      <dgm:spPr/>
    </dgm:pt>
    <dgm:pt modelId="{3B6E295C-93DC-408C-9757-14E3B1E87B26}" type="pres">
      <dgm:prSet presAssocID="{E098C34F-7A00-43CE-8EF6-9593938F144D}" presName="accentRepeatNode" presStyleLbl="solidFgAcc1" presStyleIdx="1" presStyleCnt="3"/>
      <dgm:spPr/>
    </dgm:pt>
    <dgm:pt modelId="{57B9C621-4ED1-4B0F-9CEC-7B5DC8030F97}" type="pres">
      <dgm:prSet presAssocID="{8F145487-C30B-4D9C-9753-35107E554B12}" presName="text_3" presStyleLbl="node1" presStyleIdx="2" presStyleCnt="3">
        <dgm:presLayoutVars>
          <dgm:bulletEnabled val="1"/>
        </dgm:presLayoutVars>
      </dgm:prSet>
      <dgm:spPr/>
    </dgm:pt>
    <dgm:pt modelId="{24D90F44-7E03-42BE-AFB9-FF11E55DA75E}" type="pres">
      <dgm:prSet presAssocID="{8F145487-C30B-4D9C-9753-35107E554B12}" presName="accent_3" presStyleCnt="0"/>
      <dgm:spPr/>
    </dgm:pt>
    <dgm:pt modelId="{C541FA92-B589-4B0D-B6BF-6F80BB8E6C80}" type="pres">
      <dgm:prSet presAssocID="{8F145487-C30B-4D9C-9753-35107E554B12}" presName="accentRepeatNode" presStyleLbl="solidFgAcc1" presStyleIdx="2" presStyleCnt="3"/>
      <dgm:spPr/>
    </dgm:pt>
  </dgm:ptLst>
  <dgm:cxnLst>
    <dgm:cxn modelId="{6B5CE010-8DEC-412B-A09C-18EE9E449446}" srcId="{75F5191D-FB6E-4938-85B9-EA4F143561CB}" destId="{A66003AB-F9E7-44F6-8679-399BF485051B}" srcOrd="0" destOrd="0" parTransId="{76C36F13-416D-4EA8-A7D8-4DA6E0E4119F}" sibTransId="{D0A2DD5B-B2C9-4FB5-B667-C3E3D53D9715}"/>
    <dgm:cxn modelId="{B21A4D1B-6135-4762-8A74-4B5844FFCCAA}" srcId="{75F5191D-FB6E-4938-85B9-EA4F143561CB}" destId="{8F145487-C30B-4D9C-9753-35107E554B12}" srcOrd="2" destOrd="0" parTransId="{544B87D4-1D12-40F8-98F7-82106CEE6809}" sibTransId="{E44D4413-ABE7-44C7-9987-E2A37A6BC6AE}"/>
    <dgm:cxn modelId="{D3BDA746-3BA0-4D49-BD03-31EDE7FB8210}" type="presOf" srcId="{8F145487-C30B-4D9C-9753-35107E554B12}" destId="{57B9C621-4ED1-4B0F-9CEC-7B5DC8030F97}" srcOrd="0" destOrd="0" presId="urn:microsoft.com/office/officeart/2008/layout/VerticalCurvedList"/>
    <dgm:cxn modelId="{C35D6B4A-C389-4139-BC69-83DD50D8A809}" type="presOf" srcId="{A66003AB-F9E7-44F6-8679-399BF485051B}" destId="{93CCE377-E37D-4A85-A6AA-7C8054910F2A}" srcOrd="0" destOrd="0" presId="urn:microsoft.com/office/officeart/2008/layout/VerticalCurvedList"/>
    <dgm:cxn modelId="{450FE5A7-56A1-46B7-9114-2A736BFA8EF7}" type="presOf" srcId="{D0A2DD5B-B2C9-4FB5-B667-C3E3D53D9715}" destId="{99BEB30A-9C4D-4EFC-9508-166DFB0133A8}" srcOrd="0" destOrd="0" presId="urn:microsoft.com/office/officeart/2008/layout/VerticalCurvedList"/>
    <dgm:cxn modelId="{67A1A0DA-1C45-42D5-B943-A78F353998BE}" type="presOf" srcId="{75F5191D-FB6E-4938-85B9-EA4F143561CB}" destId="{79688DCC-FF5F-4576-B964-A5EA325BC5D6}" srcOrd="0" destOrd="0" presId="urn:microsoft.com/office/officeart/2008/layout/VerticalCurvedList"/>
    <dgm:cxn modelId="{595EF6DD-5401-4B2D-A352-0C5F844B13EE}" srcId="{75F5191D-FB6E-4938-85B9-EA4F143561CB}" destId="{E098C34F-7A00-43CE-8EF6-9593938F144D}" srcOrd="1" destOrd="0" parTransId="{63064BE5-3BCC-426F-A8AA-F1BC53B2FAE4}" sibTransId="{B8927B25-E3B5-4FBB-943D-BF4536E0C30E}"/>
    <dgm:cxn modelId="{2874BBE0-C666-4DC8-9BCC-8AC5AC30852B}" type="presOf" srcId="{E098C34F-7A00-43CE-8EF6-9593938F144D}" destId="{00A075A1-84CB-46AB-B6CF-7540DF14BE8C}" srcOrd="0" destOrd="0" presId="urn:microsoft.com/office/officeart/2008/layout/VerticalCurvedList"/>
    <dgm:cxn modelId="{446F1ECD-DEF8-472D-927C-30BF9AEF203B}" type="presParOf" srcId="{79688DCC-FF5F-4576-B964-A5EA325BC5D6}" destId="{05B910C5-ABB6-43D5-B82D-A77E65AB6F80}" srcOrd="0" destOrd="0" presId="urn:microsoft.com/office/officeart/2008/layout/VerticalCurvedList"/>
    <dgm:cxn modelId="{A1B4F056-48F3-4E1D-A13E-C8BFF92E948B}" type="presParOf" srcId="{05B910C5-ABB6-43D5-B82D-A77E65AB6F80}" destId="{72DD98E6-3321-43D2-AAD9-9D9EA00E9CEE}" srcOrd="0" destOrd="0" presId="urn:microsoft.com/office/officeart/2008/layout/VerticalCurvedList"/>
    <dgm:cxn modelId="{B6002378-7B61-472E-9BA7-1AF59E1D7014}" type="presParOf" srcId="{72DD98E6-3321-43D2-AAD9-9D9EA00E9CEE}" destId="{B03B54FE-8A8C-444F-A630-9C67B149698A}" srcOrd="0" destOrd="0" presId="urn:microsoft.com/office/officeart/2008/layout/VerticalCurvedList"/>
    <dgm:cxn modelId="{E5CDAABC-876B-4583-A0EE-0991AEA8970C}" type="presParOf" srcId="{72DD98E6-3321-43D2-AAD9-9D9EA00E9CEE}" destId="{99BEB30A-9C4D-4EFC-9508-166DFB0133A8}" srcOrd="1" destOrd="0" presId="urn:microsoft.com/office/officeart/2008/layout/VerticalCurvedList"/>
    <dgm:cxn modelId="{A9423839-51FF-4632-B3F6-BEED5AFCBFE8}" type="presParOf" srcId="{72DD98E6-3321-43D2-AAD9-9D9EA00E9CEE}" destId="{2D4074D7-30B7-4E41-9CA0-EBF17FFC4349}" srcOrd="2" destOrd="0" presId="urn:microsoft.com/office/officeart/2008/layout/VerticalCurvedList"/>
    <dgm:cxn modelId="{B02B9174-12F4-4F20-876F-DD6642879C35}" type="presParOf" srcId="{72DD98E6-3321-43D2-AAD9-9D9EA00E9CEE}" destId="{7AC631AE-9583-4407-91F6-2B8D610F557F}" srcOrd="3" destOrd="0" presId="urn:microsoft.com/office/officeart/2008/layout/VerticalCurvedList"/>
    <dgm:cxn modelId="{DEB738B9-8187-49A6-B462-3F03D04A400B}" type="presParOf" srcId="{05B910C5-ABB6-43D5-B82D-A77E65AB6F80}" destId="{93CCE377-E37D-4A85-A6AA-7C8054910F2A}" srcOrd="1" destOrd="0" presId="urn:microsoft.com/office/officeart/2008/layout/VerticalCurvedList"/>
    <dgm:cxn modelId="{3E51694E-9F05-4356-A939-C8ED7533BCB6}" type="presParOf" srcId="{05B910C5-ABB6-43D5-B82D-A77E65AB6F80}" destId="{62B11560-EB62-4BDC-9EDE-7A5AA1B3C7DF}" srcOrd="2" destOrd="0" presId="urn:microsoft.com/office/officeart/2008/layout/VerticalCurvedList"/>
    <dgm:cxn modelId="{EF04C333-61E4-4F8C-8EA5-3EEC6E9C4B40}" type="presParOf" srcId="{62B11560-EB62-4BDC-9EDE-7A5AA1B3C7DF}" destId="{8E67D965-F4CE-451B-93FF-065F70CAD3E1}" srcOrd="0" destOrd="0" presId="urn:microsoft.com/office/officeart/2008/layout/VerticalCurvedList"/>
    <dgm:cxn modelId="{F3261EA9-E538-44ED-99E2-EC3A594B6D45}" type="presParOf" srcId="{05B910C5-ABB6-43D5-B82D-A77E65AB6F80}" destId="{00A075A1-84CB-46AB-B6CF-7540DF14BE8C}" srcOrd="3" destOrd="0" presId="urn:microsoft.com/office/officeart/2008/layout/VerticalCurvedList"/>
    <dgm:cxn modelId="{03E894DC-CF5D-46DE-B0FF-1DE31BDBF9AC}" type="presParOf" srcId="{05B910C5-ABB6-43D5-B82D-A77E65AB6F80}" destId="{CCAB28E3-BE7F-466D-945C-E71B24363940}" srcOrd="4" destOrd="0" presId="urn:microsoft.com/office/officeart/2008/layout/VerticalCurvedList"/>
    <dgm:cxn modelId="{6F4AD75C-2F2E-4410-AA1A-38FDAEBD5DD4}" type="presParOf" srcId="{CCAB28E3-BE7F-466D-945C-E71B24363940}" destId="{3B6E295C-93DC-408C-9757-14E3B1E87B26}" srcOrd="0" destOrd="0" presId="urn:microsoft.com/office/officeart/2008/layout/VerticalCurvedList"/>
    <dgm:cxn modelId="{4C7676A2-8144-4086-A9AC-83B8D13637E9}" type="presParOf" srcId="{05B910C5-ABB6-43D5-B82D-A77E65AB6F80}" destId="{57B9C621-4ED1-4B0F-9CEC-7B5DC8030F97}" srcOrd="5" destOrd="0" presId="urn:microsoft.com/office/officeart/2008/layout/VerticalCurvedList"/>
    <dgm:cxn modelId="{7E05CF69-F63F-4F92-BA54-F5BBC3D1300B}" type="presParOf" srcId="{05B910C5-ABB6-43D5-B82D-A77E65AB6F80}" destId="{24D90F44-7E03-42BE-AFB9-FF11E55DA75E}" srcOrd="6" destOrd="0" presId="urn:microsoft.com/office/officeart/2008/layout/VerticalCurvedList"/>
    <dgm:cxn modelId="{EB175E7C-EEF1-4F4C-9DA4-E72C765F4929}" type="presParOf" srcId="{24D90F44-7E03-42BE-AFB9-FF11E55DA75E}" destId="{C541FA92-B589-4B0D-B6BF-6F80BB8E6C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C89A80-841B-4340-888D-A13360AEF070}" type="doc">
      <dgm:prSet loTypeId="urn:microsoft.com/office/officeart/2005/8/layout/balance1" loCatId="relationship" qsTypeId="urn:microsoft.com/office/officeart/2005/8/quickstyle/simple1" qsCatId="simple" csTypeId="urn:microsoft.com/office/officeart/2005/8/colors/accent3_2" csCatId="accent3" phldr="1"/>
      <dgm:spPr/>
      <dgm:t>
        <a:bodyPr/>
        <a:lstStyle/>
        <a:p>
          <a:endParaRPr lang="en-US"/>
        </a:p>
      </dgm:t>
    </dgm:pt>
    <dgm:pt modelId="{11B55CFA-74A3-46E4-86FD-FA80A7106701}">
      <dgm:prSet phldrT="[Text]"/>
      <dgm:spPr/>
      <dgm:t>
        <a:bodyPr/>
        <a:lstStyle/>
        <a:p>
          <a:r>
            <a:rPr lang="en-US" dirty="0"/>
            <a:t>Strengths</a:t>
          </a:r>
        </a:p>
      </dgm:t>
    </dgm:pt>
    <dgm:pt modelId="{89B0FFDE-3BC3-42EC-9F64-070B73FC4CDC}" type="parTrans" cxnId="{E31508D0-A9E8-4F79-9499-34659F78757B}">
      <dgm:prSet/>
      <dgm:spPr/>
      <dgm:t>
        <a:bodyPr/>
        <a:lstStyle/>
        <a:p>
          <a:endParaRPr lang="en-US"/>
        </a:p>
      </dgm:t>
    </dgm:pt>
    <dgm:pt modelId="{2F7FDBDA-D3FA-414E-B651-B95FFC1918CD}" type="sibTrans" cxnId="{E31508D0-A9E8-4F79-9499-34659F78757B}">
      <dgm:prSet/>
      <dgm:spPr/>
      <dgm:t>
        <a:bodyPr/>
        <a:lstStyle/>
        <a:p>
          <a:endParaRPr lang="en-US"/>
        </a:p>
      </dgm:t>
    </dgm:pt>
    <dgm:pt modelId="{51B2D334-1C0E-4544-B6BD-E1E2722874EA}">
      <dgm:prSet phldrT="[Text]"/>
      <dgm:spPr/>
      <dgm:t>
        <a:bodyPr/>
        <a:lstStyle/>
        <a:p>
          <a:r>
            <a:rPr lang="en-US" dirty="0"/>
            <a:t>Increased resident experience</a:t>
          </a:r>
        </a:p>
      </dgm:t>
    </dgm:pt>
    <dgm:pt modelId="{B909C8C8-E133-420D-8FE5-A88A0CB96F34}" type="parTrans" cxnId="{BEDC2472-F0D5-46A0-B1CD-B12F02F22FA5}">
      <dgm:prSet/>
      <dgm:spPr/>
      <dgm:t>
        <a:bodyPr/>
        <a:lstStyle/>
        <a:p>
          <a:endParaRPr lang="en-US"/>
        </a:p>
      </dgm:t>
    </dgm:pt>
    <dgm:pt modelId="{FBE4A63E-E02D-4497-BC43-A667664013FB}" type="sibTrans" cxnId="{BEDC2472-F0D5-46A0-B1CD-B12F02F22FA5}">
      <dgm:prSet/>
      <dgm:spPr/>
      <dgm:t>
        <a:bodyPr/>
        <a:lstStyle/>
        <a:p>
          <a:endParaRPr lang="en-US"/>
        </a:p>
      </dgm:t>
    </dgm:pt>
    <dgm:pt modelId="{D0683913-0E53-43BA-81A0-56157A13D7F3}">
      <dgm:prSet phldrT="[Text]"/>
      <dgm:spPr/>
      <dgm:t>
        <a:bodyPr/>
        <a:lstStyle/>
        <a:p>
          <a:r>
            <a:rPr lang="en-US" dirty="0"/>
            <a:t>Increased acute care access</a:t>
          </a:r>
        </a:p>
      </dgm:t>
    </dgm:pt>
    <dgm:pt modelId="{89EB20CC-B01E-460F-A947-C80A11561F07}" type="parTrans" cxnId="{7586248E-464F-485C-A398-7ED523588F5B}">
      <dgm:prSet/>
      <dgm:spPr/>
      <dgm:t>
        <a:bodyPr/>
        <a:lstStyle/>
        <a:p>
          <a:endParaRPr lang="en-US"/>
        </a:p>
      </dgm:t>
    </dgm:pt>
    <dgm:pt modelId="{BB0F37D7-B8DB-45E9-9C85-8F88BFEBC18E}" type="sibTrans" cxnId="{7586248E-464F-485C-A398-7ED523588F5B}">
      <dgm:prSet/>
      <dgm:spPr/>
      <dgm:t>
        <a:bodyPr/>
        <a:lstStyle/>
        <a:p>
          <a:endParaRPr lang="en-US"/>
        </a:p>
      </dgm:t>
    </dgm:pt>
    <dgm:pt modelId="{F766B63E-DBF0-4D96-A48F-ADD422A68D87}">
      <dgm:prSet phldrT="[Text]"/>
      <dgm:spPr/>
      <dgm:t>
        <a:bodyPr/>
        <a:lstStyle/>
        <a:p>
          <a:r>
            <a:rPr lang="en-US" dirty="0"/>
            <a:t>Limitations</a:t>
          </a:r>
        </a:p>
      </dgm:t>
    </dgm:pt>
    <dgm:pt modelId="{D751028B-6596-4704-A8F9-8E5ED25BDE8E}" type="parTrans" cxnId="{48A6D948-0710-43F8-A3F5-688CFF954E00}">
      <dgm:prSet/>
      <dgm:spPr/>
      <dgm:t>
        <a:bodyPr/>
        <a:lstStyle/>
        <a:p>
          <a:endParaRPr lang="en-US"/>
        </a:p>
      </dgm:t>
    </dgm:pt>
    <dgm:pt modelId="{8927C7CE-0EC1-4FBA-AB6A-51ECD9E52A71}" type="sibTrans" cxnId="{48A6D948-0710-43F8-A3F5-688CFF954E00}">
      <dgm:prSet/>
      <dgm:spPr/>
      <dgm:t>
        <a:bodyPr/>
        <a:lstStyle/>
        <a:p>
          <a:endParaRPr lang="en-US"/>
        </a:p>
      </dgm:t>
    </dgm:pt>
    <dgm:pt modelId="{EB9E324F-0C51-410E-9FD1-FA381A62E26A}">
      <dgm:prSet phldrT="[Text]"/>
      <dgm:spPr/>
      <dgm:t>
        <a:bodyPr/>
        <a:lstStyle/>
        <a:p>
          <a:r>
            <a:rPr lang="en-US" dirty="0"/>
            <a:t>No time for procedures</a:t>
          </a:r>
        </a:p>
      </dgm:t>
    </dgm:pt>
    <dgm:pt modelId="{2B4158BD-5062-4F05-99BE-8F25EEE97960}" type="parTrans" cxnId="{D7764A27-B307-48E3-AC7D-BA8FA2C80E47}">
      <dgm:prSet/>
      <dgm:spPr/>
      <dgm:t>
        <a:bodyPr/>
        <a:lstStyle/>
        <a:p>
          <a:endParaRPr lang="en-US"/>
        </a:p>
      </dgm:t>
    </dgm:pt>
    <dgm:pt modelId="{5C726780-6432-4D17-8AAD-748F16ED05AD}" type="sibTrans" cxnId="{D7764A27-B307-48E3-AC7D-BA8FA2C80E47}">
      <dgm:prSet/>
      <dgm:spPr/>
      <dgm:t>
        <a:bodyPr/>
        <a:lstStyle/>
        <a:p>
          <a:endParaRPr lang="en-US"/>
        </a:p>
      </dgm:t>
    </dgm:pt>
    <dgm:pt modelId="{E2B97885-AB17-4AED-AEB1-38A8B0562D98}">
      <dgm:prSet phldrT="[Text]"/>
      <dgm:spPr/>
      <dgm:t>
        <a:bodyPr/>
        <a:lstStyle/>
        <a:p>
          <a:r>
            <a:rPr lang="en-US" dirty="0"/>
            <a:t>Removes provider from continuity clinic</a:t>
          </a:r>
        </a:p>
      </dgm:t>
    </dgm:pt>
    <dgm:pt modelId="{A163D172-80E9-40AF-A3DA-2DD0EA5E0BC1}" type="parTrans" cxnId="{239375D6-2E73-4252-9DB6-75C64E5A7B86}">
      <dgm:prSet/>
      <dgm:spPr/>
      <dgm:t>
        <a:bodyPr/>
        <a:lstStyle/>
        <a:p>
          <a:endParaRPr lang="en-US"/>
        </a:p>
      </dgm:t>
    </dgm:pt>
    <dgm:pt modelId="{9F236FAF-C36B-4E75-8761-A021FE58789C}" type="sibTrans" cxnId="{239375D6-2E73-4252-9DB6-75C64E5A7B86}">
      <dgm:prSet/>
      <dgm:spPr/>
      <dgm:t>
        <a:bodyPr/>
        <a:lstStyle/>
        <a:p>
          <a:endParaRPr lang="en-US"/>
        </a:p>
      </dgm:t>
    </dgm:pt>
    <dgm:pt modelId="{01E2E71A-D279-47F0-9D10-0940F69F3847}">
      <dgm:prSet phldrT="[Text]"/>
      <dgm:spPr/>
      <dgm:t>
        <a:bodyPr/>
        <a:lstStyle/>
        <a:p>
          <a:r>
            <a:rPr lang="en-US" dirty="0"/>
            <a:t>Hectic clinic with low no-show rate</a:t>
          </a:r>
        </a:p>
      </dgm:t>
    </dgm:pt>
    <dgm:pt modelId="{DE30610A-011C-4B62-83AC-A75D2AB050B9}" type="parTrans" cxnId="{9139C7FE-57C9-418C-B00A-4E258CD585A5}">
      <dgm:prSet/>
      <dgm:spPr/>
      <dgm:t>
        <a:bodyPr/>
        <a:lstStyle/>
        <a:p>
          <a:endParaRPr lang="en-US"/>
        </a:p>
      </dgm:t>
    </dgm:pt>
    <dgm:pt modelId="{7E7B1CBD-9EF8-40B1-8CAA-11494F1734A8}" type="sibTrans" cxnId="{9139C7FE-57C9-418C-B00A-4E258CD585A5}">
      <dgm:prSet/>
      <dgm:spPr/>
      <dgm:t>
        <a:bodyPr/>
        <a:lstStyle/>
        <a:p>
          <a:endParaRPr lang="en-US"/>
        </a:p>
      </dgm:t>
    </dgm:pt>
    <dgm:pt modelId="{5541D4F5-B3AD-4034-B8BA-D74ECE2B17DC}">
      <dgm:prSet phldrT="[Text]"/>
      <dgm:spPr/>
      <dgm:t>
        <a:bodyPr/>
        <a:lstStyle/>
        <a:p>
          <a:r>
            <a:rPr lang="en-US" dirty="0"/>
            <a:t>Valued educational experience</a:t>
          </a:r>
        </a:p>
      </dgm:t>
    </dgm:pt>
    <dgm:pt modelId="{6D6FFF02-122E-437D-955B-35497ABEA185}" type="parTrans" cxnId="{8C530B84-92B7-448A-94BE-772BFB37F38B}">
      <dgm:prSet/>
      <dgm:spPr/>
      <dgm:t>
        <a:bodyPr/>
        <a:lstStyle/>
        <a:p>
          <a:endParaRPr lang="en-US"/>
        </a:p>
      </dgm:t>
    </dgm:pt>
    <dgm:pt modelId="{ECE9DAA9-CDDB-4DA5-8EBD-9093B7A0DCF2}" type="sibTrans" cxnId="{8C530B84-92B7-448A-94BE-772BFB37F38B}">
      <dgm:prSet/>
      <dgm:spPr/>
      <dgm:t>
        <a:bodyPr/>
        <a:lstStyle/>
        <a:p>
          <a:endParaRPr lang="en-US"/>
        </a:p>
      </dgm:t>
    </dgm:pt>
    <dgm:pt modelId="{A0AAD2DC-9B87-4027-A947-E5CA0CEB2A6B}" type="pres">
      <dgm:prSet presAssocID="{44C89A80-841B-4340-888D-A13360AEF070}" presName="outerComposite" presStyleCnt="0">
        <dgm:presLayoutVars>
          <dgm:chMax val="2"/>
          <dgm:animLvl val="lvl"/>
          <dgm:resizeHandles val="exact"/>
        </dgm:presLayoutVars>
      </dgm:prSet>
      <dgm:spPr/>
    </dgm:pt>
    <dgm:pt modelId="{D0949682-9E85-493E-8765-6E2287C27A7F}" type="pres">
      <dgm:prSet presAssocID="{44C89A80-841B-4340-888D-A13360AEF070}" presName="dummyMaxCanvas" presStyleCnt="0"/>
      <dgm:spPr/>
    </dgm:pt>
    <dgm:pt modelId="{B98F246D-09AD-4BE8-AA9F-DD3309C80927}" type="pres">
      <dgm:prSet presAssocID="{44C89A80-841B-4340-888D-A13360AEF070}" presName="parentComposite" presStyleCnt="0"/>
      <dgm:spPr/>
    </dgm:pt>
    <dgm:pt modelId="{99F34989-539A-4221-8610-86BCC4D52517}" type="pres">
      <dgm:prSet presAssocID="{44C89A80-841B-4340-888D-A13360AEF070}" presName="parent1" presStyleLbl="alignAccFollowNode1" presStyleIdx="0" presStyleCnt="4">
        <dgm:presLayoutVars>
          <dgm:chMax val="4"/>
        </dgm:presLayoutVars>
      </dgm:prSet>
      <dgm:spPr/>
    </dgm:pt>
    <dgm:pt modelId="{0B864B40-57DF-4B73-B6D8-3106C61CEEB6}" type="pres">
      <dgm:prSet presAssocID="{44C89A80-841B-4340-888D-A13360AEF070}" presName="parent2" presStyleLbl="alignAccFollowNode1" presStyleIdx="1" presStyleCnt="4">
        <dgm:presLayoutVars>
          <dgm:chMax val="4"/>
        </dgm:presLayoutVars>
      </dgm:prSet>
      <dgm:spPr/>
    </dgm:pt>
    <dgm:pt modelId="{6359317F-9873-4A47-AEF6-C6035B8EA5E9}" type="pres">
      <dgm:prSet presAssocID="{44C89A80-841B-4340-888D-A13360AEF070}" presName="childrenComposite" presStyleCnt="0"/>
      <dgm:spPr/>
    </dgm:pt>
    <dgm:pt modelId="{58FAC89E-878C-43CC-B6AD-9B31095251A2}" type="pres">
      <dgm:prSet presAssocID="{44C89A80-841B-4340-888D-A13360AEF070}" presName="dummyMaxCanvas_ChildArea" presStyleCnt="0"/>
      <dgm:spPr/>
    </dgm:pt>
    <dgm:pt modelId="{152FD1F7-8872-4600-A127-3C981DBA4614}" type="pres">
      <dgm:prSet presAssocID="{44C89A80-841B-4340-888D-A13360AEF070}" presName="fulcrum" presStyleLbl="alignAccFollowNode1" presStyleIdx="2" presStyleCnt="4"/>
      <dgm:spPr/>
    </dgm:pt>
    <dgm:pt modelId="{8C3AA587-49B4-48E8-AA35-AD46D9E26F5F}" type="pres">
      <dgm:prSet presAssocID="{44C89A80-841B-4340-888D-A13360AEF070}" presName="balance_33" presStyleLbl="alignAccFollowNode1" presStyleIdx="3" presStyleCnt="4">
        <dgm:presLayoutVars>
          <dgm:bulletEnabled val="1"/>
        </dgm:presLayoutVars>
      </dgm:prSet>
      <dgm:spPr/>
    </dgm:pt>
    <dgm:pt modelId="{F5AD1FE6-CE54-45DC-9208-1E26307228CF}" type="pres">
      <dgm:prSet presAssocID="{44C89A80-841B-4340-888D-A13360AEF070}" presName="right_33_1" presStyleLbl="node1" presStyleIdx="0" presStyleCnt="6">
        <dgm:presLayoutVars>
          <dgm:bulletEnabled val="1"/>
        </dgm:presLayoutVars>
      </dgm:prSet>
      <dgm:spPr/>
    </dgm:pt>
    <dgm:pt modelId="{F01AA214-359D-4FAD-8BA7-F5F0511AFA40}" type="pres">
      <dgm:prSet presAssocID="{44C89A80-841B-4340-888D-A13360AEF070}" presName="right_33_2" presStyleLbl="node1" presStyleIdx="1" presStyleCnt="6">
        <dgm:presLayoutVars>
          <dgm:bulletEnabled val="1"/>
        </dgm:presLayoutVars>
      </dgm:prSet>
      <dgm:spPr/>
    </dgm:pt>
    <dgm:pt modelId="{D418CD7A-A0BA-433F-A741-5250D1C7EE9F}" type="pres">
      <dgm:prSet presAssocID="{44C89A80-841B-4340-888D-A13360AEF070}" presName="right_33_3" presStyleLbl="node1" presStyleIdx="2" presStyleCnt="6">
        <dgm:presLayoutVars>
          <dgm:bulletEnabled val="1"/>
        </dgm:presLayoutVars>
      </dgm:prSet>
      <dgm:spPr/>
    </dgm:pt>
    <dgm:pt modelId="{68C1D215-5B98-401C-80BC-867DA58B57AD}" type="pres">
      <dgm:prSet presAssocID="{44C89A80-841B-4340-888D-A13360AEF070}" presName="left_33_1" presStyleLbl="node1" presStyleIdx="3" presStyleCnt="6">
        <dgm:presLayoutVars>
          <dgm:bulletEnabled val="1"/>
        </dgm:presLayoutVars>
      </dgm:prSet>
      <dgm:spPr/>
    </dgm:pt>
    <dgm:pt modelId="{096C4358-4BCD-42BA-BA89-0C2E5476FD4D}" type="pres">
      <dgm:prSet presAssocID="{44C89A80-841B-4340-888D-A13360AEF070}" presName="left_33_2" presStyleLbl="node1" presStyleIdx="4" presStyleCnt="6">
        <dgm:presLayoutVars>
          <dgm:bulletEnabled val="1"/>
        </dgm:presLayoutVars>
      </dgm:prSet>
      <dgm:spPr/>
    </dgm:pt>
    <dgm:pt modelId="{46AC5D3B-E8DB-494B-936C-84ED1D7CFBD8}" type="pres">
      <dgm:prSet presAssocID="{44C89A80-841B-4340-888D-A13360AEF070}" presName="left_33_3" presStyleLbl="node1" presStyleIdx="5" presStyleCnt="6">
        <dgm:presLayoutVars>
          <dgm:bulletEnabled val="1"/>
        </dgm:presLayoutVars>
      </dgm:prSet>
      <dgm:spPr/>
    </dgm:pt>
  </dgm:ptLst>
  <dgm:cxnLst>
    <dgm:cxn modelId="{AF40DD04-0D61-460C-9233-20509935BF1A}" type="presOf" srcId="{5541D4F5-B3AD-4034-B8BA-D74ECE2B17DC}" destId="{46AC5D3B-E8DB-494B-936C-84ED1D7CFBD8}" srcOrd="0" destOrd="0" presId="urn:microsoft.com/office/officeart/2005/8/layout/balance1"/>
    <dgm:cxn modelId="{D7764A27-B307-48E3-AC7D-BA8FA2C80E47}" srcId="{F766B63E-DBF0-4D96-A48F-ADD422A68D87}" destId="{EB9E324F-0C51-410E-9FD1-FA381A62E26A}" srcOrd="0" destOrd="0" parTransId="{2B4158BD-5062-4F05-99BE-8F25EEE97960}" sibTransId="{5C726780-6432-4D17-8AAD-748F16ED05AD}"/>
    <dgm:cxn modelId="{D9E7F229-C7BA-4513-9B95-3427365C24FC}" type="presOf" srcId="{EB9E324F-0C51-410E-9FD1-FA381A62E26A}" destId="{F5AD1FE6-CE54-45DC-9208-1E26307228CF}" srcOrd="0" destOrd="0" presId="urn:microsoft.com/office/officeart/2005/8/layout/balance1"/>
    <dgm:cxn modelId="{37CA6E3D-E265-4765-9669-814ED8BF473F}" type="presOf" srcId="{44C89A80-841B-4340-888D-A13360AEF070}" destId="{A0AAD2DC-9B87-4027-A947-E5CA0CEB2A6B}" srcOrd="0" destOrd="0" presId="urn:microsoft.com/office/officeart/2005/8/layout/balance1"/>
    <dgm:cxn modelId="{1DF90062-F4D3-4EBC-A82D-A4F627AB1B32}" type="presOf" srcId="{F766B63E-DBF0-4D96-A48F-ADD422A68D87}" destId="{0B864B40-57DF-4B73-B6D8-3106C61CEEB6}" srcOrd="0" destOrd="0" presId="urn:microsoft.com/office/officeart/2005/8/layout/balance1"/>
    <dgm:cxn modelId="{401A4164-AE4D-4B46-A8D8-93E74CFA579D}" type="presOf" srcId="{01E2E71A-D279-47F0-9D10-0940F69F3847}" destId="{D418CD7A-A0BA-433F-A741-5250D1C7EE9F}" srcOrd="0" destOrd="0" presId="urn:microsoft.com/office/officeart/2005/8/layout/balance1"/>
    <dgm:cxn modelId="{48A6D948-0710-43F8-A3F5-688CFF954E00}" srcId="{44C89A80-841B-4340-888D-A13360AEF070}" destId="{F766B63E-DBF0-4D96-A48F-ADD422A68D87}" srcOrd="1" destOrd="0" parTransId="{D751028B-6596-4704-A8F9-8E5ED25BDE8E}" sibTransId="{8927C7CE-0EC1-4FBA-AB6A-51ECD9E52A71}"/>
    <dgm:cxn modelId="{BEDC2472-F0D5-46A0-B1CD-B12F02F22FA5}" srcId="{11B55CFA-74A3-46E4-86FD-FA80A7106701}" destId="{51B2D334-1C0E-4544-B6BD-E1E2722874EA}" srcOrd="0" destOrd="0" parTransId="{B909C8C8-E133-420D-8FE5-A88A0CB96F34}" sibTransId="{FBE4A63E-E02D-4497-BC43-A667664013FB}"/>
    <dgm:cxn modelId="{8C530B84-92B7-448A-94BE-772BFB37F38B}" srcId="{11B55CFA-74A3-46E4-86FD-FA80A7106701}" destId="{5541D4F5-B3AD-4034-B8BA-D74ECE2B17DC}" srcOrd="2" destOrd="0" parTransId="{6D6FFF02-122E-437D-955B-35497ABEA185}" sibTransId="{ECE9DAA9-CDDB-4DA5-8EBD-9093B7A0DCF2}"/>
    <dgm:cxn modelId="{7586248E-464F-485C-A398-7ED523588F5B}" srcId="{11B55CFA-74A3-46E4-86FD-FA80A7106701}" destId="{D0683913-0E53-43BA-81A0-56157A13D7F3}" srcOrd="1" destOrd="0" parTransId="{89EB20CC-B01E-460F-A947-C80A11561F07}" sibTransId="{BB0F37D7-B8DB-45E9-9C85-8F88BFEBC18E}"/>
    <dgm:cxn modelId="{50ACAD9C-C1A2-484E-9EA5-78C84B0C7FD7}" type="presOf" srcId="{D0683913-0E53-43BA-81A0-56157A13D7F3}" destId="{096C4358-4BCD-42BA-BA89-0C2E5476FD4D}" srcOrd="0" destOrd="0" presId="urn:microsoft.com/office/officeart/2005/8/layout/balance1"/>
    <dgm:cxn modelId="{4307D1A2-B954-4A14-B5F3-61961E02E56E}" type="presOf" srcId="{11B55CFA-74A3-46E4-86FD-FA80A7106701}" destId="{99F34989-539A-4221-8610-86BCC4D52517}" srcOrd="0" destOrd="0" presId="urn:microsoft.com/office/officeart/2005/8/layout/balance1"/>
    <dgm:cxn modelId="{B59E2EAC-8364-448A-B6D3-E54C2C8C1410}" type="presOf" srcId="{51B2D334-1C0E-4544-B6BD-E1E2722874EA}" destId="{68C1D215-5B98-401C-80BC-867DA58B57AD}" srcOrd="0" destOrd="0" presId="urn:microsoft.com/office/officeart/2005/8/layout/balance1"/>
    <dgm:cxn modelId="{45B6D0C5-7490-48FC-9990-2D3F510F4DE7}" type="presOf" srcId="{E2B97885-AB17-4AED-AEB1-38A8B0562D98}" destId="{F01AA214-359D-4FAD-8BA7-F5F0511AFA40}" srcOrd="0" destOrd="0" presId="urn:microsoft.com/office/officeart/2005/8/layout/balance1"/>
    <dgm:cxn modelId="{E31508D0-A9E8-4F79-9499-34659F78757B}" srcId="{44C89A80-841B-4340-888D-A13360AEF070}" destId="{11B55CFA-74A3-46E4-86FD-FA80A7106701}" srcOrd="0" destOrd="0" parTransId="{89B0FFDE-3BC3-42EC-9F64-070B73FC4CDC}" sibTransId="{2F7FDBDA-D3FA-414E-B651-B95FFC1918CD}"/>
    <dgm:cxn modelId="{239375D6-2E73-4252-9DB6-75C64E5A7B86}" srcId="{F766B63E-DBF0-4D96-A48F-ADD422A68D87}" destId="{E2B97885-AB17-4AED-AEB1-38A8B0562D98}" srcOrd="1" destOrd="0" parTransId="{A163D172-80E9-40AF-A3DA-2DD0EA5E0BC1}" sibTransId="{9F236FAF-C36B-4E75-8761-A021FE58789C}"/>
    <dgm:cxn modelId="{9139C7FE-57C9-418C-B00A-4E258CD585A5}" srcId="{F766B63E-DBF0-4D96-A48F-ADD422A68D87}" destId="{01E2E71A-D279-47F0-9D10-0940F69F3847}" srcOrd="2" destOrd="0" parTransId="{DE30610A-011C-4B62-83AC-A75D2AB050B9}" sibTransId="{7E7B1CBD-9EF8-40B1-8CAA-11494F1734A8}"/>
    <dgm:cxn modelId="{C95ECFEE-08DF-407D-B513-0B9237C83654}" type="presParOf" srcId="{A0AAD2DC-9B87-4027-A947-E5CA0CEB2A6B}" destId="{D0949682-9E85-493E-8765-6E2287C27A7F}" srcOrd="0" destOrd="0" presId="urn:microsoft.com/office/officeart/2005/8/layout/balance1"/>
    <dgm:cxn modelId="{2589F540-22A4-4CA7-85F6-68C0C4EE8247}" type="presParOf" srcId="{A0AAD2DC-9B87-4027-A947-E5CA0CEB2A6B}" destId="{B98F246D-09AD-4BE8-AA9F-DD3309C80927}" srcOrd="1" destOrd="0" presId="urn:microsoft.com/office/officeart/2005/8/layout/balance1"/>
    <dgm:cxn modelId="{68E76E66-89EE-460D-9294-119E6C7CAEC9}" type="presParOf" srcId="{B98F246D-09AD-4BE8-AA9F-DD3309C80927}" destId="{99F34989-539A-4221-8610-86BCC4D52517}" srcOrd="0" destOrd="0" presId="urn:microsoft.com/office/officeart/2005/8/layout/balance1"/>
    <dgm:cxn modelId="{C0AA4A72-3FD0-455D-AC03-A1BD525B9E17}" type="presParOf" srcId="{B98F246D-09AD-4BE8-AA9F-DD3309C80927}" destId="{0B864B40-57DF-4B73-B6D8-3106C61CEEB6}" srcOrd="1" destOrd="0" presId="urn:microsoft.com/office/officeart/2005/8/layout/balance1"/>
    <dgm:cxn modelId="{32023AA4-C4F0-42D9-8C6D-1D61BD2C90E4}" type="presParOf" srcId="{A0AAD2DC-9B87-4027-A947-E5CA0CEB2A6B}" destId="{6359317F-9873-4A47-AEF6-C6035B8EA5E9}" srcOrd="2" destOrd="0" presId="urn:microsoft.com/office/officeart/2005/8/layout/balance1"/>
    <dgm:cxn modelId="{7F9A1064-73B2-486C-9AAF-137B630D0BD6}" type="presParOf" srcId="{6359317F-9873-4A47-AEF6-C6035B8EA5E9}" destId="{58FAC89E-878C-43CC-B6AD-9B31095251A2}" srcOrd="0" destOrd="0" presId="urn:microsoft.com/office/officeart/2005/8/layout/balance1"/>
    <dgm:cxn modelId="{E42E67F1-38D2-4E21-815F-438D273B735C}" type="presParOf" srcId="{6359317F-9873-4A47-AEF6-C6035B8EA5E9}" destId="{152FD1F7-8872-4600-A127-3C981DBA4614}" srcOrd="1" destOrd="0" presId="urn:microsoft.com/office/officeart/2005/8/layout/balance1"/>
    <dgm:cxn modelId="{318D37DE-487F-4C2D-B47A-C5349D7012C0}" type="presParOf" srcId="{6359317F-9873-4A47-AEF6-C6035B8EA5E9}" destId="{8C3AA587-49B4-48E8-AA35-AD46D9E26F5F}" srcOrd="2" destOrd="0" presId="urn:microsoft.com/office/officeart/2005/8/layout/balance1"/>
    <dgm:cxn modelId="{6A6BC854-6661-4D3F-977A-6E9FCFEE1B6C}" type="presParOf" srcId="{6359317F-9873-4A47-AEF6-C6035B8EA5E9}" destId="{F5AD1FE6-CE54-45DC-9208-1E26307228CF}" srcOrd="3" destOrd="0" presId="urn:microsoft.com/office/officeart/2005/8/layout/balance1"/>
    <dgm:cxn modelId="{4BCF5CEF-D7B4-4709-BD66-81B4D6279EFB}" type="presParOf" srcId="{6359317F-9873-4A47-AEF6-C6035B8EA5E9}" destId="{F01AA214-359D-4FAD-8BA7-F5F0511AFA40}" srcOrd="4" destOrd="0" presId="urn:microsoft.com/office/officeart/2005/8/layout/balance1"/>
    <dgm:cxn modelId="{B7E04354-CF71-4E76-86F7-E6AE26698BB4}" type="presParOf" srcId="{6359317F-9873-4A47-AEF6-C6035B8EA5E9}" destId="{D418CD7A-A0BA-433F-A741-5250D1C7EE9F}" srcOrd="5" destOrd="0" presId="urn:microsoft.com/office/officeart/2005/8/layout/balance1"/>
    <dgm:cxn modelId="{1F359E97-8FC5-408C-9448-C1171B34838B}" type="presParOf" srcId="{6359317F-9873-4A47-AEF6-C6035B8EA5E9}" destId="{68C1D215-5B98-401C-80BC-867DA58B57AD}" srcOrd="6" destOrd="0" presId="urn:microsoft.com/office/officeart/2005/8/layout/balance1"/>
    <dgm:cxn modelId="{ACB00CFC-184F-4134-A2FA-38FE663CA265}" type="presParOf" srcId="{6359317F-9873-4A47-AEF6-C6035B8EA5E9}" destId="{096C4358-4BCD-42BA-BA89-0C2E5476FD4D}" srcOrd="7" destOrd="0" presId="urn:microsoft.com/office/officeart/2005/8/layout/balance1"/>
    <dgm:cxn modelId="{C28D3D11-4D2B-4255-8756-12B494A9A5C5}" type="presParOf" srcId="{6359317F-9873-4A47-AEF6-C6035B8EA5E9}" destId="{46AC5D3B-E8DB-494B-936C-84ED1D7CFBD8}"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257FA0-329D-4406-968F-3CFE99C2EDD7}" type="doc">
      <dgm:prSet loTypeId="urn:microsoft.com/office/officeart/2005/8/layout/hProcess9" loCatId="process" qsTypeId="urn:microsoft.com/office/officeart/2005/8/quickstyle/simple1" qsCatId="simple" csTypeId="urn:microsoft.com/office/officeart/2005/8/colors/accent1_2" csCatId="accent1" phldr="1"/>
      <dgm:spPr/>
    </dgm:pt>
    <dgm:pt modelId="{A29B6AEB-FDCC-4C7F-8CA4-FE9B614C2B97}">
      <dgm:prSet/>
      <dgm:spPr/>
      <dgm:t>
        <a:bodyPr/>
        <a:lstStyle/>
        <a:p>
          <a:r>
            <a:rPr lang="en-US" dirty="0"/>
            <a:t>Does this model lead to more patient continuity?</a:t>
          </a:r>
        </a:p>
      </dgm:t>
    </dgm:pt>
    <dgm:pt modelId="{1FA30645-3C8D-428F-8D70-51139C62BA61}" type="parTrans" cxnId="{3920801F-D2D6-4062-A0C4-9B56DD4ABA3F}">
      <dgm:prSet/>
      <dgm:spPr/>
      <dgm:t>
        <a:bodyPr/>
        <a:lstStyle/>
        <a:p>
          <a:endParaRPr lang="en-US"/>
        </a:p>
      </dgm:t>
    </dgm:pt>
    <dgm:pt modelId="{39B42153-2E08-4B76-BAF9-4F4AA5935F7C}" type="sibTrans" cxnId="{3920801F-D2D6-4062-A0C4-9B56DD4ABA3F}">
      <dgm:prSet/>
      <dgm:spPr/>
      <dgm:t>
        <a:bodyPr/>
        <a:lstStyle/>
        <a:p>
          <a:endParaRPr lang="en-US"/>
        </a:p>
      </dgm:t>
    </dgm:pt>
    <dgm:pt modelId="{E43844AE-B775-4439-89E9-CFA0965D993E}">
      <dgm:prSet/>
      <dgm:spPr/>
      <dgm:t>
        <a:bodyPr/>
        <a:lstStyle/>
        <a:p>
          <a:r>
            <a:rPr lang="en-US" dirty="0"/>
            <a:t>Does this model lead to more EOV visit availability?</a:t>
          </a:r>
        </a:p>
      </dgm:t>
    </dgm:pt>
    <dgm:pt modelId="{267AC6F6-69AB-4857-A49D-A318D5B61592}" type="parTrans" cxnId="{DC69E2E3-4682-434A-981E-EEC36E940DF1}">
      <dgm:prSet/>
      <dgm:spPr/>
      <dgm:t>
        <a:bodyPr/>
        <a:lstStyle/>
        <a:p>
          <a:endParaRPr lang="en-US"/>
        </a:p>
      </dgm:t>
    </dgm:pt>
    <dgm:pt modelId="{9A849510-2B35-4ED6-AD61-340025E61A3A}" type="sibTrans" cxnId="{DC69E2E3-4682-434A-981E-EEC36E940DF1}">
      <dgm:prSet/>
      <dgm:spPr/>
      <dgm:t>
        <a:bodyPr/>
        <a:lstStyle/>
        <a:p>
          <a:endParaRPr lang="en-US"/>
        </a:p>
      </dgm:t>
    </dgm:pt>
    <dgm:pt modelId="{79E4E1C9-F219-4D65-9F26-EED03280E6E4}">
      <dgm:prSet/>
      <dgm:spPr/>
      <dgm:t>
        <a:bodyPr/>
        <a:lstStyle/>
        <a:p>
          <a:r>
            <a:rPr lang="en-US" dirty="0"/>
            <a:t>Were patient’s satisfied by this additional clinic?</a:t>
          </a:r>
        </a:p>
      </dgm:t>
    </dgm:pt>
    <dgm:pt modelId="{46B31437-7E1C-449D-84F9-D0ECFCFF015E}" type="parTrans" cxnId="{2BBE6AFF-EAAC-4D39-8BF2-2735ECC88C6D}">
      <dgm:prSet/>
      <dgm:spPr/>
      <dgm:t>
        <a:bodyPr/>
        <a:lstStyle/>
        <a:p>
          <a:endParaRPr lang="en-US"/>
        </a:p>
      </dgm:t>
    </dgm:pt>
    <dgm:pt modelId="{D2B7DE1E-B58F-49EF-8FC7-6B056FDE85B9}" type="sibTrans" cxnId="{2BBE6AFF-EAAC-4D39-8BF2-2735ECC88C6D}">
      <dgm:prSet/>
      <dgm:spPr/>
      <dgm:t>
        <a:bodyPr/>
        <a:lstStyle/>
        <a:p>
          <a:endParaRPr lang="en-US"/>
        </a:p>
      </dgm:t>
    </dgm:pt>
    <dgm:pt modelId="{340A98B5-ABAB-4AEC-BE16-18D5050A93AA}" type="pres">
      <dgm:prSet presAssocID="{F5257FA0-329D-4406-968F-3CFE99C2EDD7}" presName="CompostProcess" presStyleCnt="0">
        <dgm:presLayoutVars>
          <dgm:dir/>
          <dgm:resizeHandles val="exact"/>
        </dgm:presLayoutVars>
      </dgm:prSet>
      <dgm:spPr/>
    </dgm:pt>
    <dgm:pt modelId="{388C6B1A-6D1B-4F08-8449-13E6D4423A22}" type="pres">
      <dgm:prSet presAssocID="{F5257FA0-329D-4406-968F-3CFE99C2EDD7}" presName="arrow" presStyleLbl="bgShp" presStyleIdx="0" presStyleCnt="1"/>
      <dgm:spPr/>
    </dgm:pt>
    <dgm:pt modelId="{E7CE4E27-6007-49AC-86E6-D614039CC712}" type="pres">
      <dgm:prSet presAssocID="{F5257FA0-329D-4406-968F-3CFE99C2EDD7}" presName="linearProcess" presStyleCnt="0"/>
      <dgm:spPr/>
    </dgm:pt>
    <dgm:pt modelId="{41BC0CF9-82FD-4E0D-A6A0-775CE1346E88}" type="pres">
      <dgm:prSet presAssocID="{A29B6AEB-FDCC-4C7F-8CA4-FE9B614C2B97}" presName="textNode" presStyleLbl="node1" presStyleIdx="0" presStyleCnt="3">
        <dgm:presLayoutVars>
          <dgm:bulletEnabled val="1"/>
        </dgm:presLayoutVars>
      </dgm:prSet>
      <dgm:spPr/>
    </dgm:pt>
    <dgm:pt modelId="{F9A75D9F-5160-4377-97EA-B155B466C9F4}" type="pres">
      <dgm:prSet presAssocID="{39B42153-2E08-4B76-BAF9-4F4AA5935F7C}" presName="sibTrans" presStyleCnt="0"/>
      <dgm:spPr/>
    </dgm:pt>
    <dgm:pt modelId="{ECD72E59-B8FD-4C9F-BEDA-23963AB8FAC5}" type="pres">
      <dgm:prSet presAssocID="{E43844AE-B775-4439-89E9-CFA0965D993E}" presName="textNode" presStyleLbl="node1" presStyleIdx="1" presStyleCnt="3">
        <dgm:presLayoutVars>
          <dgm:bulletEnabled val="1"/>
        </dgm:presLayoutVars>
      </dgm:prSet>
      <dgm:spPr/>
    </dgm:pt>
    <dgm:pt modelId="{97C34F9C-FED7-4C52-95F7-E914B19EBD02}" type="pres">
      <dgm:prSet presAssocID="{9A849510-2B35-4ED6-AD61-340025E61A3A}" presName="sibTrans" presStyleCnt="0"/>
      <dgm:spPr/>
    </dgm:pt>
    <dgm:pt modelId="{1E449968-1C66-4E5A-AB26-8297B1B2C36E}" type="pres">
      <dgm:prSet presAssocID="{79E4E1C9-F219-4D65-9F26-EED03280E6E4}" presName="textNode" presStyleLbl="node1" presStyleIdx="2" presStyleCnt="3">
        <dgm:presLayoutVars>
          <dgm:bulletEnabled val="1"/>
        </dgm:presLayoutVars>
      </dgm:prSet>
      <dgm:spPr/>
    </dgm:pt>
  </dgm:ptLst>
  <dgm:cxnLst>
    <dgm:cxn modelId="{6AE9F90A-8DDE-469B-9E1E-648181418736}" type="presOf" srcId="{E43844AE-B775-4439-89E9-CFA0965D993E}" destId="{ECD72E59-B8FD-4C9F-BEDA-23963AB8FAC5}" srcOrd="0" destOrd="0" presId="urn:microsoft.com/office/officeart/2005/8/layout/hProcess9"/>
    <dgm:cxn modelId="{3920801F-D2D6-4062-A0C4-9B56DD4ABA3F}" srcId="{F5257FA0-329D-4406-968F-3CFE99C2EDD7}" destId="{A29B6AEB-FDCC-4C7F-8CA4-FE9B614C2B97}" srcOrd="0" destOrd="0" parTransId="{1FA30645-3C8D-428F-8D70-51139C62BA61}" sibTransId="{39B42153-2E08-4B76-BAF9-4F4AA5935F7C}"/>
    <dgm:cxn modelId="{34EC3DCC-A8D1-46CA-A52B-6A242CE25505}" type="presOf" srcId="{A29B6AEB-FDCC-4C7F-8CA4-FE9B614C2B97}" destId="{41BC0CF9-82FD-4E0D-A6A0-775CE1346E88}" srcOrd="0" destOrd="0" presId="urn:microsoft.com/office/officeart/2005/8/layout/hProcess9"/>
    <dgm:cxn modelId="{9786DFDE-A9C5-47A6-B678-7A7894414D09}" type="presOf" srcId="{F5257FA0-329D-4406-968F-3CFE99C2EDD7}" destId="{340A98B5-ABAB-4AEC-BE16-18D5050A93AA}" srcOrd="0" destOrd="0" presId="urn:microsoft.com/office/officeart/2005/8/layout/hProcess9"/>
    <dgm:cxn modelId="{DC69E2E3-4682-434A-981E-EEC36E940DF1}" srcId="{F5257FA0-329D-4406-968F-3CFE99C2EDD7}" destId="{E43844AE-B775-4439-89E9-CFA0965D993E}" srcOrd="1" destOrd="0" parTransId="{267AC6F6-69AB-4857-A49D-A318D5B61592}" sibTransId="{9A849510-2B35-4ED6-AD61-340025E61A3A}"/>
    <dgm:cxn modelId="{94020BF2-9518-4F46-9CBF-2ACACA8CBBC0}" type="presOf" srcId="{79E4E1C9-F219-4D65-9F26-EED03280E6E4}" destId="{1E449968-1C66-4E5A-AB26-8297B1B2C36E}" srcOrd="0" destOrd="0" presId="urn:microsoft.com/office/officeart/2005/8/layout/hProcess9"/>
    <dgm:cxn modelId="{2BBE6AFF-EAAC-4D39-8BF2-2735ECC88C6D}" srcId="{F5257FA0-329D-4406-968F-3CFE99C2EDD7}" destId="{79E4E1C9-F219-4D65-9F26-EED03280E6E4}" srcOrd="2" destOrd="0" parTransId="{46B31437-7E1C-449D-84F9-D0ECFCFF015E}" sibTransId="{D2B7DE1E-B58F-49EF-8FC7-6B056FDE85B9}"/>
    <dgm:cxn modelId="{820DA923-9DB2-403B-A8A1-CE13B4F2B118}" type="presParOf" srcId="{340A98B5-ABAB-4AEC-BE16-18D5050A93AA}" destId="{388C6B1A-6D1B-4F08-8449-13E6D4423A22}" srcOrd="0" destOrd="0" presId="urn:microsoft.com/office/officeart/2005/8/layout/hProcess9"/>
    <dgm:cxn modelId="{F4A65F9C-CDE6-4648-9409-0324AB73F6F9}" type="presParOf" srcId="{340A98B5-ABAB-4AEC-BE16-18D5050A93AA}" destId="{E7CE4E27-6007-49AC-86E6-D614039CC712}" srcOrd="1" destOrd="0" presId="urn:microsoft.com/office/officeart/2005/8/layout/hProcess9"/>
    <dgm:cxn modelId="{B17A0F1E-C090-4FA9-A074-B5A405066FCA}" type="presParOf" srcId="{E7CE4E27-6007-49AC-86E6-D614039CC712}" destId="{41BC0CF9-82FD-4E0D-A6A0-775CE1346E88}" srcOrd="0" destOrd="0" presId="urn:microsoft.com/office/officeart/2005/8/layout/hProcess9"/>
    <dgm:cxn modelId="{63DA0DC0-3669-4FCE-ACB3-F231EA3D5415}" type="presParOf" srcId="{E7CE4E27-6007-49AC-86E6-D614039CC712}" destId="{F9A75D9F-5160-4377-97EA-B155B466C9F4}" srcOrd="1" destOrd="0" presId="urn:microsoft.com/office/officeart/2005/8/layout/hProcess9"/>
    <dgm:cxn modelId="{E45E4938-BBE4-44C4-A480-4827D08A6F3C}" type="presParOf" srcId="{E7CE4E27-6007-49AC-86E6-D614039CC712}" destId="{ECD72E59-B8FD-4C9F-BEDA-23963AB8FAC5}" srcOrd="2" destOrd="0" presId="urn:microsoft.com/office/officeart/2005/8/layout/hProcess9"/>
    <dgm:cxn modelId="{475C2319-8AB7-4BFD-962C-FAEB7066A705}" type="presParOf" srcId="{E7CE4E27-6007-49AC-86E6-D614039CC712}" destId="{97C34F9C-FED7-4C52-95F7-E914B19EBD02}" srcOrd="3" destOrd="0" presId="urn:microsoft.com/office/officeart/2005/8/layout/hProcess9"/>
    <dgm:cxn modelId="{7A19E3C5-5B35-4EB3-99AE-999F2C08AC6A}" type="presParOf" srcId="{E7CE4E27-6007-49AC-86E6-D614039CC712}" destId="{1E449968-1C66-4E5A-AB26-8297B1B2C36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066800">
            <a:lnSpc>
              <a:spcPct val="90000"/>
            </a:lnSpc>
            <a:spcBef>
              <a:spcPct val="0"/>
            </a:spcBef>
            <a:spcAft>
              <a:spcPct val="35000"/>
            </a:spcAft>
            <a:buNone/>
            <a:defRPr cap="all"/>
          </a:pPr>
          <a:r>
            <a:rPr lang="en-US" sz="2400" kern="1200" dirty="0"/>
            <a:t>Understand steps taken to implement acute care Clinic</a:t>
          </a:r>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066800">
            <a:lnSpc>
              <a:spcPct val="90000"/>
            </a:lnSpc>
            <a:spcBef>
              <a:spcPct val="0"/>
            </a:spcBef>
            <a:spcAft>
              <a:spcPct val="35000"/>
            </a:spcAft>
            <a:buNone/>
            <a:defRPr cap="all"/>
          </a:pPr>
          <a:r>
            <a:rPr lang="en-US" sz="2400" kern="1200" dirty="0"/>
            <a:t>Gage</a:t>
          </a:r>
          <a:r>
            <a:rPr lang="en-US" sz="2400" kern="1200" baseline="0" dirty="0"/>
            <a:t> impact on access to care within family medicine clinic</a:t>
          </a:r>
          <a:endParaRPr lang="en-US" sz="2400" kern="1200" dirty="0"/>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066800">
            <a:lnSpc>
              <a:spcPct val="90000"/>
            </a:lnSpc>
            <a:spcBef>
              <a:spcPct val="0"/>
            </a:spcBef>
            <a:spcAft>
              <a:spcPct val="35000"/>
            </a:spcAft>
            <a:buNone/>
            <a:defRPr cap="all"/>
          </a:pPr>
          <a:r>
            <a:rPr lang="en-US" sz="2400" kern="1200" dirty="0"/>
            <a:t>Assess whether clinic Adds value to residency experience</a:t>
          </a:r>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76898" y="0"/>
        <a:ext cx="3275967" cy="1485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E81B-2706-4EB0-B70D-CF4EB0477346}">
      <dsp:nvSpPr>
        <dsp:cNvPr id="0" name=""/>
        <dsp:cNvSpPr/>
      </dsp:nvSpPr>
      <dsp:spPr>
        <a:xfrm>
          <a:off x="3017549" y="0"/>
          <a:ext cx="4023300" cy="4023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0" i="0" kern="1200" dirty="0"/>
            <a:t>Reduce the number of total visits from 10 to 9 in order to allow for more time for procedures</a:t>
          </a:r>
          <a:endParaRPr lang="en-US" sz="3000" kern="1200" dirty="0"/>
        </a:p>
      </dsp:txBody>
      <dsp:txXfrm>
        <a:off x="3606748" y="589199"/>
        <a:ext cx="2844902" cy="2844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D172-4EFA-451E-B1EB-C75EAD4BB69D}">
      <dsp:nvSpPr>
        <dsp:cNvPr id="0" name=""/>
        <dsp:cNvSpPr/>
      </dsp:nvSpPr>
      <dsp:spPr>
        <a:xfrm>
          <a:off x="3032025" y="0"/>
          <a:ext cx="2431454" cy="243170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740F5-0752-46B2-92E5-0ABEC7C95572}">
      <dsp:nvSpPr>
        <dsp:cNvPr id="0" name=""/>
        <dsp:cNvSpPr/>
      </dsp:nvSpPr>
      <dsp:spPr>
        <a:xfrm>
          <a:off x="3568852" y="880210"/>
          <a:ext cx="1356889" cy="6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 available EOV appointments (or long wait)</a:t>
          </a:r>
        </a:p>
      </dsp:txBody>
      <dsp:txXfrm>
        <a:off x="3568852" y="880210"/>
        <a:ext cx="1356889" cy="678374"/>
      </dsp:txXfrm>
    </dsp:sp>
    <dsp:sp modelId="{FCBD2182-646E-4536-9380-5388EA433EFB}">
      <dsp:nvSpPr>
        <dsp:cNvPr id="0" name=""/>
        <dsp:cNvSpPr/>
      </dsp:nvSpPr>
      <dsp:spPr>
        <a:xfrm>
          <a:off x="2356546" y="1397373"/>
          <a:ext cx="2431454" cy="243170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4CC12-44A2-4CAF-97AD-12E9B4A4EDB5}">
      <dsp:nvSpPr>
        <dsp:cNvPr id="0" name=""/>
        <dsp:cNvSpPr/>
      </dsp:nvSpPr>
      <dsp:spPr>
        <a:xfrm>
          <a:off x="2890635" y="2280163"/>
          <a:ext cx="1356889" cy="6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Patients calling in for same day slots for non-acute needs</a:t>
          </a:r>
        </a:p>
      </dsp:txBody>
      <dsp:txXfrm>
        <a:off x="2890635" y="2280163"/>
        <a:ext cx="1356889" cy="678374"/>
      </dsp:txXfrm>
    </dsp:sp>
    <dsp:sp modelId="{7F61EB9E-B1B1-44CE-B341-D2AA494483FE}">
      <dsp:nvSpPr>
        <dsp:cNvPr id="0" name=""/>
        <dsp:cNvSpPr/>
      </dsp:nvSpPr>
      <dsp:spPr>
        <a:xfrm>
          <a:off x="3032025" y="2799906"/>
          <a:ext cx="2431454" cy="2431701"/>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54476-FAF1-4C34-871B-E7D2E8DA16AC}">
      <dsp:nvSpPr>
        <dsp:cNvPr id="0" name=""/>
        <dsp:cNvSpPr/>
      </dsp:nvSpPr>
      <dsp:spPr>
        <a:xfrm>
          <a:off x="3568852" y="3680116"/>
          <a:ext cx="1356889" cy="6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Lack of continuity of care with PCP</a:t>
          </a:r>
        </a:p>
      </dsp:txBody>
      <dsp:txXfrm>
        <a:off x="3568852" y="3680116"/>
        <a:ext cx="1356889" cy="678374"/>
      </dsp:txXfrm>
    </dsp:sp>
    <dsp:sp modelId="{ABD90429-A566-48D3-A6A4-51A528421518}">
      <dsp:nvSpPr>
        <dsp:cNvPr id="0" name=""/>
        <dsp:cNvSpPr/>
      </dsp:nvSpPr>
      <dsp:spPr>
        <a:xfrm>
          <a:off x="2529862" y="4358491"/>
          <a:ext cx="2088925" cy="2089934"/>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E652D-8FCB-4C00-B765-827C23A6CC54}">
      <dsp:nvSpPr>
        <dsp:cNvPr id="0" name=""/>
        <dsp:cNvSpPr/>
      </dsp:nvSpPr>
      <dsp:spPr>
        <a:xfrm>
          <a:off x="2890635" y="5080070"/>
          <a:ext cx="1356889" cy="6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Lack of same day slots for acute needs</a:t>
          </a:r>
        </a:p>
      </dsp:txBody>
      <dsp:txXfrm>
        <a:off x="2890635" y="5080070"/>
        <a:ext cx="1356889" cy="678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7CFB5-AECA-4EAE-96B0-8C05C9B322AA}">
      <dsp:nvSpPr>
        <dsp:cNvPr id="0" name=""/>
        <dsp:cNvSpPr/>
      </dsp:nvSpPr>
      <dsp:spPr>
        <a:xfrm>
          <a:off x="1385" y="2060002"/>
          <a:ext cx="1836504" cy="18365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 Monday and Friday afternoon clinic</a:t>
          </a:r>
        </a:p>
      </dsp:txBody>
      <dsp:txXfrm>
        <a:off x="270335" y="2328952"/>
        <a:ext cx="1298604" cy="1298604"/>
      </dsp:txXfrm>
    </dsp:sp>
    <dsp:sp modelId="{027BDC3D-7E74-4A7E-87F8-08C1C6D0E699}">
      <dsp:nvSpPr>
        <dsp:cNvPr id="0" name=""/>
        <dsp:cNvSpPr/>
      </dsp:nvSpPr>
      <dsp:spPr>
        <a:xfrm>
          <a:off x="1987014" y="2445668"/>
          <a:ext cx="1065172" cy="106517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28203" y="2852990"/>
        <a:ext cx="782794" cy="250528"/>
      </dsp:txXfrm>
    </dsp:sp>
    <dsp:sp modelId="{A6ED3369-029A-4DF9-ADF1-F860B8D14576}">
      <dsp:nvSpPr>
        <dsp:cNvPr id="0" name=""/>
        <dsp:cNvSpPr/>
      </dsp:nvSpPr>
      <dsp:spPr>
        <a:xfrm>
          <a:off x="3201310" y="2060002"/>
          <a:ext cx="1836504" cy="18365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Same day acute visits</a:t>
          </a:r>
        </a:p>
      </dsp:txBody>
      <dsp:txXfrm>
        <a:off x="3470260" y="2328952"/>
        <a:ext cx="1298604" cy="1298604"/>
      </dsp:txXfrm>
    </dsp:sp>
    <dsp:sp modelId="{31915291-2D16-4A4C-AD74-D5305F1830FC}">
      <dsp:nvSpPr>
        <dsp:cNvPr id="0" name=""/>
        <dsp:cNvSpPr/>
      </dsp:nvSpPr>
      <dsp:spPr>
        <a:xfrm>
          <a:off x="5186939" y="2445668"/>
          <a:ext cx="1065172" cy="1065172"/>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28128" y="2665093"/>
        <a:ext cx="782794" cy="626322"/>
      </dsp:txXfrm>
    </dsp:sp>
    <dsp:sp modelId="{B3A3464F-81B8-4C69-A0D2-C9EF61FAE904}">
      <dsp:nvSpPr>
        <dsp:cNvPr id="0" name=""/>
        <dsp:cNvSpPr/>
      </dsp:nvSpPr>
      <dsp:spPr>
        <a:xfrm>
          <a:off x="6401236" y="2060002"/>
          <a:ext cx="1836504" cy="183650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20 additional urgent visits per week</a:t>
          </a:r>
        </a:p>
      </dsp:txBody>
      <dsp:txXfrm>
        <a:off x="6670186" y="2328952"/>
        <a:ext cx="1298604" cy="1298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6E6A3-B47D-43E4-AE46-6764B9923C21}">
      <dsp:nvSpPr>
        <dsp:cNvPr id="0" name=""/>
        <dsp:cNvSpPr/>
      </dsp:nvSpPr>
      <dsp:spPr>
        <a:xfrm>
          <a:off x="0" y="2219960"/>
          <a:ext cx="10668000" cy="0"/>
        </a:xfrm>
        <a:prstGeom prst="line">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DC554ADA-CBDF-4808-AA07-8D5CE73CBBCD}">
      <dsp:nvSpPr>
        <dsp:cNvPr id="0" name=""/>
        <dsp:cNvSpPr/>
      </dsp:nvSpPr>
      <dsp:spPr>
        <a:xfrm rot="8100000">
          <a:off x="68177" y="511613"/>
          <a:ext cx="326507" cy="326507"/>
        </a:xfrm>
        <a:prstGeom prst="teardrop">
          <a:avLst>
            <a:gd name="adj" fmla="val 11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3F45895-5840-466A-9B95-D500E5131E3C}">
      <dsp:nvSpPr>
        <dsp:cNvPr id="0" name=""/>
        <dsp:cNvSpPr/>
      </dsp:nvSpPr>
      <dsp:spPr>
        <a:xfrm>
          <a:off x="104449" y="547886"/>
          <a:ext cx="253963" cy="2539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56D287F-28B7-492F-93BF-EF5758F23170}">
      <dsp:nvSpPr>
        <dsp:cNvPr id="0" name=""/>
        <dsp:cNvSpPr/>
      </dsp:nvSpPr>
      <dsp:spPr>
        <a:xfrm>
          <a:off x="462307" y="905743"/>
          <a:ext cx="2536634" cy="13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Consensus on Intervention</a:t>
          </a:r>
        </a:p>
      </dsp:txBody>
      <dsp:txXfrm>
        <a:off x="462307" y="905743"/>
        <a:ext cx="2536634" cy="1314216"/>
      </dsp:txXfrm>
    </dsp:sp>
    <dsp:sp modelId="{732C5B05-E4A0-4CCB-AFE2-AB4442CE38EF}">
      <dsp:nvSpPr>
        <dsp:cNvPr id="0" name=""/>
        <dsp:cNvSpPr/>
      </dsp:nvSpPr>
      <dsp:spPr>
        <a:xfrm>
          <a:off x="462307" y="443991"/>
          <a:ext cx="2536634" cy="4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August 2019</a:t>
          </a:r>
        </a:p>
      </dsp:txBody>
      <dsp:txXfrm>
        <a:off x="462307" y="443991"/>
        <a:ext cx="2536634" cy="461751"/>
      </dsp:txXfrm>
    </dsp:sp>
    <dsp:sp modelId="{DB93E059-3D24-446B-BF8D-84F4E2207DDB}">
      <dsp:nvSpPr>
        <dsp:cNvPr id="0" name=""/>
        <dsp:cNvSpPr/>
      </dsp:nvSpPr>
      <dsp:spPr>
        <a:xfrm>
          <a:off x="231431" y="905743"/>
          <a:ext cx="0" cy="1314216"/>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2F2F162-5305-4785-B6CD-2D9356910A77}">
      <dsp:nvSpPr>
        <dsp:cNvPr id="0" name=""/>
        <dsp:cNvSpPr/>
      </dsp:nvSpPr>
      <dsp:spPr>
        <a:xfrm>
          <a:off x="189874" y="2178402"/>
          <a:ext cx="83115" cy="83115"/>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44476DD-1969-48EB-993C-BD15193E5E6F}">
      <dsp:nvSpPr>
        <dsp:cNvPr id="0" name=""/>
        <dsp:cNvSpPr/>
      </dsp:nvSpPr>
      <dsp:spPr>
        <a:xfrm rot="18900000">
          <a:off x="1590318" y="3601798"/>
          <a:ext cx="326507" cy="326507"/>
        </a:xfrm>
        <a:prstGeom prst="teardrop">
          <a:avLst>
            <a:gd name="adj" fmla="val 11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DB39F2D-3D49-4B2C-9E29-3FF954C73196}">
      <dsp:nvSpPr>
        <dsp:cNvPr id="0" name=""/>
        <dsp:cNvSpPr/>
      </dsp:nvSpPr>
      <dsp:spPr>
        <a:xfrm>
          <a:off x="1626590" y="3638070"/>
          <a:ext cx="253963" cy="253963"/>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0FC7BFEB-78D3-43E7-A618-81E52817BEB0}">
      <dsp:nvSpPr>
        <dsp:cNvPr id="0" name=""/>
        <dsp:cNvSpPr/>
      </dsp:nvSpPr>
      <dsp:spPr>
        <a:xfrm>
          <a:off x="1984447" y="2219960"/>
          <a:ext cx="2536634" cy="13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Work-flow designed</a:t>
          </a:r>
        </a:p>
        <a:p>
          <a:pPr marL="0" lvl="0" indent="0" algn="l" defTabSz="622300">
            <a:lnSpc>
              <a:spcPct val="90000"/>
            </a:lnSpc>
            <a:spcBef>
              <a:spcPct val="0"/>
            </a:spcBef>
            <a:spcAft>
              <a:spcPct val="35000"/>
            </a:spcAft>
            <a:buNone/>
          </a:pPr>
          <a:r>
            <a:rPr lang="en-US" sz="1400" kern="1200" dirty="0"/>
            <a:t>Schedule built into Epic</a:t>
          </a:r>
        </a:p>
        <a:p>
          <a:pPr marL="0" lvl="0" indent="0" algn="l" defTabSz="622300">
            <a:lnSpc>
              <a:spcPct val="90000"/>
            </a:lnSpc>
            <a:spcBef>
              <a:spcPct val="0"/>
            </a:spcBef>
            <a:spcAft>
              <a:spcPct val="35000"/>
            </a:spcAft>
            <a:buNone/>
          </a:pPr>
          <a:r>
            <a:rPr lang="en-US" sz="1400" kern="1200" dirty="0"/>
            <a:t> Staff Trained</a:t>
          </a:r>
        </a:p>
      </dsp:txBody>
      <dsp:txXfrm>
        <a:off x="1984447" y="2219960"/>
        <a:ext cx="2536634" cy="1314216"/>
      </dsp:txXfrm>
    </dsp:sp>
    <dsp:sp modelId="{882F7908-0166-47E8-9977-BFF143588B04}">
      <dsp:nvSpPr>
        <dsp:cNvPr id="0" name=""/>
        <dsp:cNvSpPr/>
      </dsp:nvSpPr>
      <dsp:spPr>
        <a:xfrm>
          <a:off x="1984447" y="3534176"/>
          <a:ext cx="2536634" cy="4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September 2019</a:t>
          </a:r>
        </a:p>
      </dsp:txBody>
      <dsp:txXfrm>
        <a:off x="1984447" y="3534176"/>
        <a:ext cx="2536634" cy="461751"/>
      </dsp:txXfrm>
    </dsp:sp>
    <dsp:sp modelId="{B8C0B6C5-25CE-4913-99C6-FB61550583CB}">
      <dsp:nvSpPr>
        <dsp:cNvPr id="0" name=""/>
        <dsp:cNvSpPr/>
      </dsp:nvSpPr>
      <dsp:spPr>
        <a:xfrm>
          <a:off x="1753572" y="2219960"/>
          <a:ext cx="0" cy="1314216"/>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ABB28C9-C0D1-4DC7-980C-C29FD1C1C71C}">
      <dsp:nvSpPr>
        <dsp:cNvPr id="0" name=""/>
        <dsp:cNvSpPr/>
      </dsp:nvSpPr>
      <dsp:spPr>
        <a:xfrm>
          <a:off x="1712014" y="2178402"/>
          <a:ext cx="83115" cy="83115"/>
        </a:xfrm>
        <a:prstGeom prst="ellipse">
          <a:avLst/>
        </a:prstGeom>
        <a:solidFill>
          <a:schemeClr val="accent6">
            <a:hueOff val="0"/>
            <a:satOff val="0"/>
            <a:lumOff val="0"/>
            <a:alphaOff val="0"/>
          </a:schemeClr>
        </a:solidFill>
        <a:ln w="635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6EAEDA1-B625-4C47-A28C-E7D597FFA0CF}">
      <dsp:nvSpPr>
        <dsp:cNvPr id="0" name=""/>
        <dsp:cNvSpPr/>
      </dsp:nvSpPr>
      <dsp:spPr>
        <a:xfrm rot="8100000">
          <a:off x="3112458" y="511613"/>
          <a:ext cx="326507" cy="326507"/>
        </a:xfrm>
        <a:prstGeom prst="teardrop">
          <a:avLst>
            <a:gd name="adj" fmla="val 11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44A74F9-4B62-495C-ACD7-6A650E84FCC0}">
      <dsp:nvSpPr>
        <dsp:cNvPr id="0" name=""/>
        <dsp:cNvSpPr/>
      </dsp:nvSpPr>
      <dsp:spPr>
        <a:xfrm>
          <a:off x="3148730" y="547886"/>
          <a:ext cx="253963" cy="253963"/>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648B9BEE-D926-45A6-AD49-2AE6D26D0A85}">
      <dsp:nvSpPr>
        <dsp:cNvPr id="0" name=""/>
        <dsp:cNvSpPr/>
      </dsp:nvSpPr>
      <dsp:spPr>
        <a:xfrm>
          <a:off x="3506588" y="905743"/>
          <a:ext cx="2536634" cy="13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Intervention started</a:t>
          </a:r>
        </a:p>
        <a:p>
          <a:pPr marL="0" lvl="0" indent="0" algn="l" defTabSz="622300">
            <a:lnSpc>
              <a:spcPct val="90000"/>
            </a:lnSpc>
            <a:spcBef>
              <a:spcPct val="0"/>
            </a:spcBef>
            <a:spcAft>
              <a:spcPct val="35000"/>
            </a:spcAft>
            <a:buNone/>
          </a:pPr>
          <a:r>
            <a:rPr lang="en-US" sz="1400" kern="1200" dirty="0"/>
            <a:t>Primary diagnosis assigned each visit</a:t>
          </a:r>
        </a:p>
        <a:p>
          <a:pPr marL="0" lvl="0" indent="0" algn="l" defTabSz="622300">
            <a:lnSpc>
              <a:spcPct val="90000"/>
            </a:lnSpc>
            <a:spcBef>
              <a:spcPct val="0"/>
            </a:spcBef>
            <a:spcAft>
              <a:spcPct val="35000"/>
            </a:spcAft>
            <a:buNone/>
          </a:pPr>
          <a:r>
            <a:rPr lang="en-US" sz="1400" kern="1200" dirty="0"/>
            <a:t>Providers surveyed after each visit</a:t>
          </a:r>
        </a:p>
      </dsp:txBody>
      <dsp:txXfrm>
        <a:off x="3506588" y="905743"/>
        <a:ext cx="2536634" cy="1314216"/>
      </dsp:txXfrm>
    </dsp:sp>
    <dsp:sp modelId="{3B407E05-E134-4130-9A29-70A0DA962328}">
      <dsp:nvSpPr>
        <dsp:cNvPr id="0" name=""/>
        <dsp:cNvSpPr/>
      </dsp:nvSpPr>
      <dsp:spPr>
        <a:xfrm>
          <a:off x="3506588" y="443991"/>
          <a:ext cx="2536634" cy="4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October 2019</a:t>
          </a:r>
        </a:p>
      </dsp:txBody>
      <dsp:txXfrm>
        <a:off x="3506588" y="443991"/>
        <a:ext cx="2536634" cy="461751"/>
      </dsp:txXfrm>
    </dsp:sp>
    <dsp:sp modelId="{4AD3C7CE-DC96-49CA-A6AD-CA10C163E9CD}">
      <dsp:nvSpPr>
        <dsp:cNvPr id="0" name=""/>
        <dsp:cNvSpPr/>
      </dsp:nvSpPr>
      <dsp:spPr>
        <a:xfrm>
          <a:off x="3275712" y="905743"/>
          <a:ext cx="0" cy="1314216"/>
        </a:xfrm>
        <a:prstGeom prst="line">
          <a:avLst/>
        </a:prstGeom>
        <a:noFill/>
        <a:ln w="12700" cap="rnd"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E5B294E-9FF3-4A68-AE7F-2473DBC9C607}">
      <dsp:nvSpPr>
        <dsp:cNvPr id="0" name=""/>
        <dsp:cNvSpPr/>
      </dsp:nvSpPr>
      <dsp:spPr>
        <a:xfrm>
          <a:off x="3233258" y="2178402"/>
          <a:ext cx="83115" cy="83115"/>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069ADEF-484E-4109-9E3E-D6A3E8FC4F3B}">
      <dsp:nvSpPr>
        <dsp:cNvPr id="0" name=""/>
        <dsp:cNvSpPr/>
      </dsp:nvSpPr>
      <dsp:spPr>
        <a:xfrm rot="18900000">
          <a:off x="4634599" y="3601798"/>
          <a:ext cx="326507" cy="326507"/>
        </a:xfrm>
        <a:prstGeom prst="teardrop">
          <a:avLst>
            <a:gd name="adj" fmla="val 11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AC585C5-2B91-47E5-A94C-717A35D188E3}">
      <dsp:nvSpPr>
        <dsp:cNvPr id="0" name=""/>
        <dsp:cNvSpPr/>
      </dsp:nvSpPr>
      <dsp:spPr>
        <a:xfrm>
          <a:off x="4670871" y="3638070"/>
          <a:ext cx="253963" cy="2539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D1CF9DC-2718-4116-A486-C46A0B363777}">
      <dsp:nvSpPr>
        <dsp:cNvPr id="0" name=""/>
        <dsp:cNvSpPr/>
      </dsp:nvSpPr>
      <dsp:spPr>
        <a:xfrm>
          <a:off x="5028728" y="2219960"/>
          <a:ext cx="2536634" cy="13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Reviewed primary diagnoses and acuity of appointments</a:t>
          </a:r>
        </a:p>
      </dsp:txBody>
      <dsp:txXfrm>
        <a:off x="5028728" y="2219960"/>
        <a:ext cx="2536634" cy="1314216"/>
      </dsp:txXfrm>
    </dsp:sp>
    <dsp:sp modelId="{F70DCA8A-490B-47C1-A173-65CB86A6BCC1}">
      <dsp:nvSpPr>
        <dsp:cNvPr id="0" name=""/>
        <dsp:cNvSpPr/>
      </dsp:nvSpPr>
      <dsp:spPr>
        <a:xfrm>
          <a:off x="5028728" y="3534176"/>
          <a:ext cx="2536634" cy="4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November 2019</a:t>
          </a:r>
        </a:p>
      </dsp:txBody>
      <dsp:txXfrm>
        <a:off x="5028728" y="3534176"/>
        <a:ext cx="2536634" cy="461751"/>
      </dsp:txXfrm>
    </dsp:sp>
    <dsp:sp modelId="{00BFDB8A-11D5-45F4-9D95-C8AC269D1055}">
      <dsp:nvSpPr>
        <dsp:cNvPr id="0" name=""/>
        <dsp:cNvSpPr/>
      </dsp:nvSpPr>
      <dsp:spPr>
        <a:xfrm>
          <a:off x="4797852" y="2219960"/>
          <a:ext cx="0" cy="1314216"/>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3D1FB3-40F3-423C-A6FC-59F1D397C2CB}">
      <dsp:nvSpPr>
        <dsp:cNvPr id="0" name=""/>
        <dsp:cNvSpPr/>
      </dsp:nvSpPr>
      <dsp:spPr>
        <a:xfrm>
          <a:off x="4755399" y="2178402"/>
          <a:ext cx="83115" cy="83115"/>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BC9341-19AD-4757-8A83-F2554CF51C32}">
      <dsp:nvSpPr>
        <dsp:cNvPr id="0" name=""/>
        <dsp:cNvSpPr/>
      </dsp:nvSpPr>
      <dsp:spPr>
        <a:xfrm rot="8100000">
          <a:off x="6156739" y="511613"/>
          <a:ext cx="326507" cy="326507"/>
        </a:xfrm>
        <a:prstGeom prst="teardrop">
          <a:avLst>
            <a:gd name="adj" fmla="val 11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42E8B65-56F9-49B4-859D-9169F14EBD41}">
      <dsp:nvSpPr>
        <dsp:cNvPr id="0" name=""/>
        <dsp:cNvSpPr/>
      </dsp:nvSpPr>
      <dsp:spPr>
        <a:xfrm>
          <a:off x="6193011" y="547886"/>
          <a:ext cx="253963" cy="2539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8AFF5F0-5747-44E8-A56C-932347E99A36}">
      <dsp:nvSpPr>
        <dsp:cNvPr id="0" name=""/>
        <dsp:cNvSpPr/>
      </dsp:nvSpPr>
      <dsp:spPr>
        <a:xfrm>
          <a:off x="6550869" y="905743"/>
          <a:ext cx="2536634" cy="13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Initial provider surveys reviewed</a:t>
          </a:r>
        </a:p>
        <a:p>
          <a:pPr marL="0" lvl="0" indent="0" algn="l" defTabSz="622300">
            <a:lnSpc>
              <a:spcPct val="90000"/>
            </a:lnSpc>
            <a:spcBef>
              <a:spcPct val="0"/>
            </a:spcBef>
            <a:spcAft>
              <a:spcPct val="35000"/>
            </a:spcAft>
            <a:buNone/>
          </a:pPr>
          <a:r>
            <a:rPr lang="en-US" sz="1400" kern="1200" dirty="0"/>
            <a:t>Changes to schedule made</a:t>
          </a:r>
        </a:p>
      </dsp:txBody>
      <dsp:txXfrm>
        <a:off x="6550869" y="905743"/>
        <a:ext cx="2536634" cy="1314216"/>
      </dsp:txXfrm>
    </dsp:sp>
    <dsp:sp modelId="{650021F5-308F-4B1F-B187-58C7588CB30E}">
      <dsp:nvSpPr>
        <dsp:cNvPr id="0" name=""/>
        <dsp:cNvSpPr/>
      </dsp:nvSpPr>
      <dsp:spPr>
        <a:xfrm>
          <a:off x="6550869" y="443991"/>
          <a:ext cx="2536634" cy="4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December 2019</a:t>
          </a:r>
        </a:p>
      </dsp:txBody>
      <dsp:txXfrm>
        <a:off x="6550869" y="443991"/>
        <a:ext cx="2536634" cy="461751"/>
      </dsp:txXfrm>
    </dsp:sp>
    <dsp:sp modelId="{2AABC039-9F49-4007-9518-9E57AB7216E2}">
      <dsp:nvSpPr>
        <dsp:cNvPr id="0" name=""/>
        <dsp:cNvSpPr/>
      </dsp:nvSpPr>
      <dsp:spPr>
        <a:xfrm>
          <a:off x="6319993" y="905743"/>
          <a:ext cx="0" cy="1314216"/>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DA15E1C-21CD-43B6-B094-7A8AE65299C3}">
      <dsp:nvSpPr>
        <dsp:cNvPr id="0" name=""/>
        <dsp:cNvSpPr/>
      </dsp:nvSpPr>
      <dsp:spPr>
        <a:xfrm>
          <a:off x="6277539" y="2178402"/>
          <a:ext cx="83115" cy="83115"/>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F16B7A9-BDFC-4875-AF40-206CB58D5B43}">
      <dsp:nvSpPr>
        <dsp:cNvPr id="0" name=""/>
        <dsp:cNvSpPr/>
      </dsp:nvSpPr>
      <dsp:spPr>
        <a:xfrm rot="18900000">
          <a:off x="7678879" y="3601798"/>
          <a:ext cx="326507" cy="326507"/>
        </a:xfrm>
        <a:prstGeom prst="teardrop">
          <a:avLst>
            <a:gd name="adj" fmla="val 115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D7771E2-9728-49F0-A694-BB7942055D17}">
      <dsp:nvSpPr>
        <dsp:cNvPr id="0" name=""/>
        <dsp:cNvSpPr/>
      </dsp:nvSpPr>
      <dsp:spPr>
        <a:xfrm>
          <a:off x="7715151" y="3638070"/>
          <a:ext cx="253963" cy="25396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D2FF651-D681-4795-8AA5-0224689F559B}">
      <dsp:nvSpPr>
        <dsp:cNvPr id="0" name=""/>
        <dsp:cNvSpPr/>
      </dsp:nvSpPr>
      <dsp:spPr>
        <a:xfrm>
          <a:off x="8073009" y="2219960"/>
          <a:ext cx="2536634" cy="13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Clinic currently discontinued secondary to COVID-19</a:t>
          </a:r>
        </a:p>
      </dsp:txBody>
      <dsp:txXfrm>
        <a:off x="8073009" y="2219960"/>
        <a:ext cx="2536634" cy="1314216"/>
      </dsp:txXfrm>
    </dsp:sp>
    <dsp:sp modelId="{17E2862A-7CAB-4701-8080-C343284E35D4}">
      <dsp:nvSpPr>
        <dsp:cNvPr id="0" name=""/>
        <dsp:cNvSpPr/>
      </dsp:nvSpPr>
      <dsp:spPr>
        <a:xfrm>
          <a:off x="8073009" y="3534176"/>
          <a:ext cx="2536634" cy="4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March 2020</a:t>
          </a:r>
        </a:p>
      </dsp:txBody>
      <dsp:txXfrm>
        <a:off x="8073009" y="3534176"/>
        <a:ext cx="2536634" cy="461751"/>
      </dsp:txXfrm>
    </dsp:sp>
    <dsp:sp modelId="{8B587B94-4FA9-43C8-BE1D-F5F94FC6939E}">
      <dsp:nvSpPr>
        <dsp:cNvPr id="0" name=""/>
        <dsp:cNvSpPr/>
      </dsp:nvSpPr>
      <dsp:spPr>
        <a:xfrm>
          <a:off x="7842133" y="2219960"/>
          <a:ext cx="0" cy="1314216"/>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E66E63A-CD9C-4380-8E1C-087A64CF5F6C}">
      <dsp:nvSpPr>
        <dsp:cNvPr id="0" name=""/>
        <dsp:cNvSpPr/>
      </dsp:nvSpPr>
      <dsp:spPr>
        <a:xfrm>
          <a:off x="7799680" y="2178402"/>
          <a:ext cx="83115" cy="83115"/>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00C0-B5EB-4543-ABBC-E454074F1ACF}">
      <dsp:nvSpPr>
        <dsp:cNvPr id="0" name=""/>
        <dsp:cNvSpPr/>
      </dsp:nvSpPr>
      <dsp:spPr>
        <a:xfrm>
          <a:off x="0" y="48645"/>
          <a:ext cx="10058399" cy="1911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Providers were sent a three-question satisfaction survey with a 1 to 5 Likert Scale</a:t>
          </a:r>
          <a:endParaRPr lang="en-US" sz="3600" kern="1200" dirty="0"/>
        </a:p>
      </dsp:txBody>
      <dsp:txXfrm>
        <a:off x="93297" y="141942"/>
        <a:ext cx="9871805" cy="1724601"/>
      </dsp:txXfrm>
    </dsp:sp>
    <dsp:sp modelId="{8492A5D7-5B15-48A5-B61E-D46D70ADFB0D}">
      <dsp:nvSpPr>
        <dsp:cNvPr id="0" name=""/>
        <dsp:cNvSpPr/>
      </dsp:nvSpPr>
      <dsp:spPr>
        <a:xfrm>
          <a:off x="0" y="2063520"/>
          <a:ext cx="10058399" cy="1911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Primary diagnoses were analyzed for each visit by team members with the assistance of Clinical Informatics team</a:t>
          </a:r>
          <a:endParaRPr lang="en-US" sz="3600" kern="1200" dirty="0"/>
        </a:p>
      </dsp:txBody>
      <dsp:txXfrm>
        <a:off x="93297" y="2156817"/>
        <a:ext cx="9871805" cy="17246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C9DD-6740-4437-B602-B49B691F7187}">
      <dsp:nvSpPr>
        <dsp:cNvPr id="0" name=""/>
        <dsp:cNvSpPr/>
      </dsp:nvSpPr>
      <dsp:spPr>
        <a:xfrm>
          <a:off x="0" y="24517"/>
          <a:ext cx="6949440" cy="10266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Addition of 396 acute care visits</a:t>
          </a:r>
        </a:p>
      </dsp:txBody>
      <dsp:txXfrm>
        <a:off x="50118" y="74635"/>
        <a:ext cx="6849204" cy="926439"/>
      </dsp:txXfrm>
    </dsp:sp>
    <dsp:sp modelId="{FA1E67B5-6E8D-4711-BE78-DD37BFF18216}">
      <dsp:nvSpPr>
        <dsp:cNvPr id="0" name=""/>
        <dsp:cNvSpPr/>
      </dsp:nvSpPr>
      <dsp:spPr>
        <a:xfrm>
          <a:off x="0" y="1051192"/>
          <a:ext cx="69494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97% scheduled same day</a:t>
          </a:r>
        </a:p>
      </dsp:txBody>
      <dsp:txXfrm>
        <a:off x="0" y="1051192"/>
        <a:ext cx="6949440" cy="447120"/>
      </dsp:txXfrm>
    </dsp:sp>
    <dsp:sp modelId="{B1C58812-8816-491B-912C-2DD710863DFC}">
      <dsp:nvSpPr>
        <dsp:cNvPr id="0" name=""/>
        <dsp:cNvSpPr/>
      </dsp:nvSpPr>
      <dsp:spPr>
        <a:xfrm>
          <a:off x="0" y="1498312"/>
          <a:ext cx="6949440" cy="10266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Majority of visits determined to meet criteria for acute care</a:t>
          </a:r>
        </a:p>
      </dsp:txBody>
      <dsp:txXfrm>
        <a:off x="50118" y="1548430"/>
        <a:ext cx="6849204" cy="926439"/>
      </dsp:txXfrm>
    </dsp:sp>
    <dsp:sp modelId="{1C10C77E-5106-44AC-92CF-F56FD32F5F0F}">
      <dsp:nvSpPr>
        <dsp:cNvPr id="0" name=""/>
        <dsp:cNvSpPr/>
      </dsp:nvSpPr>
      <dsp:spPr>
        <a:xfrm>
          <a:off x="0" y="2524987"/>
          <a:ext cx="694944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Most common diagnosis was viral infection</a:t>
          </a:r>
        </a:p>
      </dsp:txBody>
      <dsp:txXfrm>
        <a:off x="0" y="2524987"/>
        <a:ext cx="6949440" cy="447120"/>
      </dsp:txXfrm>
    </dsp:sp>
    <dsp:sp modelId="{8DA32C3C-16FE-4CD0-B398-407CBD3D1508}">
      <dsp:nvSpPr>
        <dsp:cNvPr id="0" name=""/>
        <dsp:cNvSpPr/>
      </dsp:nvSpPr>
      <dsp:spPr>
        <a:xfrm>
          <a:off x="0" y="2972107"/>
          <a:ext cx="6949440" cy="10266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Average “no show” rate is 5.3%</a:t>
          </a:r>
        </a:p>
      </dsp:txBody>
      <dsp:txXfrm>
        <a:off x="50118" y="3022225"/>
        <a:ext cx="6849204" cy="926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EB30A-9C4D-4EFC-9508-166DFB0133A8}">
      <dsp:nvSpPr>
        <dsp:cNvPr id="0" name=""/>
        <dsp:cNvSpPr/>
      </dsp:nvSpPr>
      <dsp:spPr>
        <a:xfrm>
          <a:off x="-5492161" y="-841005"/>
          <a:ext cx="6540184" cy="6540184"/>
        </a:xfrm>
        <a:prstGeom prst="blockArc">
          <a:avLst>
            <a:gd name="adj1" fmla="val 18900000"/>
            <a:gd name="adj2" fmla="val 2700000"/>
            <a:gd name="adj3" fmla="val 33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CCE377-E37D-4A85-A6AA-7C8054910F2A}">
      <dsp:nvSpPr>
        <dsp:cNvPr id="0" name=""/>
        <dsp:cNvSpPr/>
      </dsp:nvSpPr>
      <dsp:spPr>
        <a:xfrm>
          <a:off x="674314" y="485817"/>
          <a:ext cx="6942142" cy="9716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23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100% Agree/Strongly Agree that they saw more acute visits than in typical continuity clinic</a:t>
          </a:r>
        </a:p>
      </dsp:txBody>
      <dsp:txXfrm>
        <a:off x="674314" y="485817"/>
        <a:ext cx="6942142" cy="971634"/>
      </dsp:txXfrm>
    </dsp:sp>
    <dsp:sp modelId="{8E67D965-F4CE-451B-93FF-065F70CAD3E1}">
      <dsp:nvSpPr>
        <dsp:cNvPr id="0" name=""/>
        <dsp:cNvSpPr/>
      </dsp:nvSpPr>
      <dsp:spPr>
        <a:xfrm>
          <a:off x="67042" y="364362"/>
          <a:ext cx="1214543" cy="12145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A075A1-84CB-46AB-B6CF-7540DF14BE8C}">
      <dsp:nvSpPr>
        <dsp:cNvPr id="0" name=""/>
        <dsp:cNvSpPr/>
      </dsp:nvSpPr>
      <dsp:spPr>
        <a:xfrm>
          <a:off x="1027503" y="1943269"/>
          <a:ext cx="6588953" cy="9716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23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100% Agree/Strongly Agree that participating in this clinic was a valuable educational experience </a:t>
          </a:r>
        </a:p>
      </dsp:txBody>
      <dsp:txXfrm>
        <a:off x="1027503" y="1943269"/>
        <a:ext cx="6588953" cy="971634"/>
      </dsp:txXfrm>
    </dsp:sp>
    <dsp:sp modelId="{3B6E295C-93DC-408C-9757-14E3B1E87B26}">
      <dsp:nvSpPr>
        <dsp:cNvPr id="0" name=""/>
        <dsp:cNvSpPr/>
      </dsp:nvSpPr>
      <dsp:spPr>
        <a:xfrm>
          <a:off x="420231" y="1821814"/>
          <a:ext cx="1214543" cy="121454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9C621-4ED1-4B0F-9CEC-7B5DC8030F97}">
      <dsp:nvSpPr>
        <dsp:cNvPr id="0" name=""/>
        <dsp:cNvSpPr/>
      </dsp:nvSpPr>
      <dsp:spPr>
        <a:xfrm>
          <a:off x="674314" y="3400721"/>
          <a:ext cx="6942142" cy="9716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23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30% Neutral on enjoying their experience as an acute care provider</a:t>
          </a:r>
        </a:p>
      </dsp:txBody>
      <dsp:txXfrm>
        <a:off x="674314" y="3400721"/>
        <a:ext cx="6942142" cy="971634"/>
      </dsp:txXfrm>
    </dsp:sp>
    <dsp:sp modelId="{C541FA92-B589-4B0D-B6BF-6F80BB8E6C80}">
      <dsp:nvSpPr>
        <dsp:cNvPr id="0" name=""/>
        <dsp:cNvSpPr/>
      </dsp:nvSpPr>
      <dsp:spPr>
        <a:xfrm>
          <a:off x="67042" y="3279266"/>
          <a:ext cx="1214543" cy="121454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34989-539A-4221-8610-86BCC4D52517}">
      <dsp:nvSpPr>
        <dsp:cNvPr id="0" name=""/>
        <dsp:cNvSpPr/>
      </dsp:nvSpPr>
      <dsp:spPr>
        <a:xfrm>
          <a:off x="1679786" y="0"/>
          <a:ext cx="1950720" cy="108373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Strengths</a:t>
          </a:r>
        </a:p>
      </dsp:txBody>
      <dsp:txXfrm>
        <a:off x="1711527" y="31741"/>
        <a:ext cx="1887238" cy="1020251"/>
      </dsp:txXfrm>
    </dsp:sp>
    <dsp:sp modelId="{0B864B40-57DF-4B73-B6D8-3106C61CEEB6}">
      <dsp:nvSpPr>
        <dsp:cNvPr id="0" name=""/>
        <dsp:cNvSpPr/>
      </dsp:nvSpPr>
      <dsp:spPr>
        <a:xfrm>
          <a:off x="4497493" y="0"/>
          <a:ext cx="1950720" cy="108373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Limitations</a:t>
          </a:r>
        </a:p>
      </dsp:txBody>
      <dsp:txXfrm>
        <a:off x="4529234" y="31741"/>
        <a:ext cx="1887238" cy="1020251"/>
      </dsp:txXfrm>
    </dsp:sp>
    <dsp:sp modelId="{152FD1F7-8872-4600-A127-3C981DBA4614}">
      <dsp:nvSpPr>
        <dsp:cNvPr id="0" name=""/>
        <dsp:cNvSpPr/>
      </dsp:nvSpPr>
      <dsp:spPr>
        <a:xfrm>
          <a:off x="3657599" y="4605866"/>
          <a:ext cx="812800" cy="812800"/>
        </a:xfrm>
        <a:prstGeom prst="triangle">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AA587-49B4-48E8-AA35-AD46D9E26F5F}">
      <dsp:nvSpPr>
        <dsp:cNvPr id="0" name=""/>
        <dsp:cNvSpPr/>
      </dsp:nvSpPr>
      <dsp:spPr>
        <a:xfrm>
          <a:off x="1625599" y="4265574"/>
          <a:ext cx="4876800" cy="32945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D1FE6-CE54-45DC-9208-1E26307228CF}">
      <dsp:nvSpPr>
        <dsp:cNvPr id="0" name=""/>
        <dsp:cNvSpPr/>
      </dsp:nvSpPr>
      <dsp:spPr>
        <a:xfrm>
          <a:off x="4497493" y="3316224"/>
          <a:ext cx="1950720" cy="910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 time for procedures</a:t>
          </a:r>
        </a:p>
      </dsp:txBody>
      <dsp:txXfrm>
        <a:off x="4541932" y="3360663"/>
        <a:ext cx="1861842" cy="821458"/>
      </dsp:txXfrm>
    </dsp:sp>
    <dsp:sp modelId="{F01AA214-359D-4FAD-8BA7-F5F0511AFA40}">
      <dsp:nvSpPr>
        <dsp:cNvPr id="0" name=""/>
        <dsp:cNvSpPr/>
      </dsp:nvSpPr>
      <dsp:spPr>
        <a:xfrm>
          <a:off x="4497493" y="2340864"/>
          <a:ext cx="1950720" cy="910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Removes provider from continuity clinic</a:t>
          </a:r>
        </a:p>
      </dsp:txBody>
      <dsp:txXfrm>
        <a:off x="4541932" y="2385303"/>
        <a:ext cx="1861842" cy="821458"/>
      </dsp:txXfrm>
    </dsp:sp>
    <dsp:sp modelId="{D418CD7A-A0BA-433F-A741-5250D1C7EE9F}">
      <dsp:nvSpPr>
        <dsp:cNvPr id="0" name=""/>
        <dsp:cNvSpPr/>
      </dsp:nvSpPr>
      <dsp:spPr>
        <a:xfrm>
          <a:off x="4497493" y="1365504"/>
          <a:ext cx="1950720" cy="910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Hectic clinic with low no-show rate</a:t>
          </a:r>
        </a:p>
      </dsp:txBody>
      <dsp:txXfrm>
        <a:off x="4541932" y="1409943"/>
        <a:ext cx="1861842" cy="821458"/>
      </dsp:txXfrm>
    </dsp:sp>
    <dsp:sp modelId="{68C1D215-5B98-401C-80BC-867DA58B57AD}">
      <dsp:nvSpPr>
        <dsp:cNvPr id="0" name=""/>
        <dsp:cNvSpPr/>
      </dsp:nvSpPr>
      <dsp:spPr>
        <a:xfrm>
          <a:off x="1679786" y="3316224"/>
          <a:ext cx="1950720" cy="910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Increased resident experience</a:t>
          </a:r>
        </a:p>
      </dsp:txBody>
      <dsp:txXfrm>
        <a:off x="1724225" y="3360663"/>
        <a:ext cx="1861842" cy="821458"/>
      </dsp:txXfrm>
    </dsp:sp>
    <dsp:sp modelId="{096C4358-4BCD-42BA-BA89-0C2E5476FD4D}">
      <dsp:nvSpPr>
        <dsp:cNvPr id="0" name=""/>
        <dsp:cNvSpPr/>
      </dsp:nvSpPr>
      <dsp:spPr>
        <a:xfrm>
          <a:off x="1679786" y="2340864"/>
          <a:ext cx="1950720" cy="910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Increased acute care access</a:t>
          </a:r>
        </a:p>
      </dsp:txBody>
      <dsp:txXfrm>
        <a:off x="1724225" y="2385303"/>
        <a:ext cx="1861842" cy="821458"/>
      </dsp:txXfrm>
    </dsp:sp>
    <dsp:sp modelId="{46AC5D3B-E8DB-494B-936C-84ED1D7CFBD8}">
      <dsp:nvSpPr>
        <dsp:cNvPr id="0" name=""/>
        <dsp:cNvSpPr/>
      </dsp:nvSpPr>
      <dsp:spPr>
        <a:xfrm>
          <a:off x="1679786" y="1365504"/>
          <a:ext cx="1950720" cy="910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Valued educational experience</a:t>
          </a:r>
        </a:p>
      </dsp:txBody>
      <dsp:txXfrm>
        <a:off x="1724225" y="1409943"/>
        <a:ext cx="1861842" cy="8214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C6B1A-6D1B-4F08-8449-13E6D4423A22}">
      <dsp:nvSpPr>
        <dsp:cNvPr id="0" name=""/>
        <dsp:cNvSpPr/>
      </dsp:nvSpPr>
      <dsp:spPr>
        <a:xfrm>
          <a:off x="539495" y="0"/>
          <a:ext cx="6114288" cy="46448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BC0CF9-82FD-4E0D-A6A0-775CE1346E88}">
      <dsp:nvSpPr>
        <dsp:cNvPr id="0" name=""/>
        <dsp:cNvSpPr/>
      </dsp:nvSpPr>
      <dsp:spPr>
        <a:xfrm>
          <a:off x="7727" y="1393443"/>
          <a:ext cx="2315337" cy="1857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Does this model lead to more patient continuity?</a:t>
          </a:r>
        </a:p>
      </dsp:txBody>
      <dsp:txXfrm>
        <a:off x="98423" y="1484139"/>
        <a:ext cx="2133945" cy="1676533"/>
      </dsp:txXfrm>
    </dsp:sp>
    <dsp:sp modelId="{ECD72E59-B8FD-4C9F-BEDA-23963AB8FAC5}">
      <dsp:nvSpPr>
        <dsp:cNvPr id="0" name=""/>
        <dsp:cNvSpPr/>
      </dsp:nvSpPr>
      <dsp:spPr>
        <a:xfrm>
          <a:off x="2438971" y="1393443"/>
          <a:ext cx="2315337" cy="1857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Does this model lead to more EOV visit availability?</a:t>
          </a:r>
        </a:p>
      </dsp:txBody>
      <dsp:txXfrm>
        <a:off x="2529667" y="1484139"/>
        <a:ext cx="2133945" cy="1676533"/>
      </dsp:txXfrm>
    </dsp:sp>
    <dsp:sp modelId="{1E449968-1C66-4E5A-AB26-8297B1B2C36E}">
      <dsp:nvSpPr>
        <dsp:cNvPr id="0" name=""/>
        <dsp:cNvSpPr/>
      </dsp:nvSpPr>
      <dsp:spPr>
        <a:xfrm>
          <a:off x="4870215" y="1393443"/>
          <a:ext cx="2315337" cy="1857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Were patient’s satisfied by this additional clinic?</a:t>
          </a:r>
        </a:p>
      </dsp:txBody>
      <dsp:txXfrm>
        <a:off x="4960911" y="1484139"/>
        <a:ext cx="2133945" cy="167653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7cdd20b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77cdd20b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55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7cdd20b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77cdd20b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7cdd20b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Residents were hoping to get more exposure to I&amp;Ds, casting splinting, et</a:t>
            </a:r>
          </a:p>
        </p:txBody>
      </p:sp>
      <p:sp>
        <p:nvSpPr>
          <p:cNvPr id="150" name="Google Shape;150;g77cdd20b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805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7cdd20b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Addition of the Acute Care Clinic was successful in promoting access for acute care needs. while providers reported gaining experience with more acute visits than those typically seen in continuity clinic.</a:t>
            </a:r>
            <a:endParaRPr lang="en-US" sz="1600" dirty="0"/>
          </a:p>
          <a:p>
            <a:pPr marL="0" lvl="0" indent="0" algn="l" rtl="0">
              <a:spcBef>
                <a:spcPts val="0"/>
              </a:spcBef>
              <a:spcAft>
                <a:spcPts val="0"/>
              </a:spcAft>
              <a:buNone/>
            </a:pPr>
            <a:r>
              <a:rPr lang="en-US" dirty="0"/>
              <a:t>Patients have yet to be surveyed regarding this clinic, however this may be reflected in our overall Press-Ganey patient quality surveys that are sent continuously </a:t>
            </a:r>
            <a:endParaRPr dirty="0"/>
          </a:p>
        </p:txBody>
      </p:sp>
      <p:sp>
        <p:nvSpPr>
          <p:cNvPr id="150" name="Google Shape;150;g77cdd20b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92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17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Polling data shows 42% of Americans cannot are unable to see a doctor or nurse the same or next day – 2016 Commonwealth Study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part of PCMH certification, keep a certain number appointments available for same day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These appointments open up the afternoon prior (for the next AM), or the morning of (for the PM)</a:t>
            </a:r>
          </a:p>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have been learning about this terminology - EOV or OA slot as part of our Quarterly provider metric meeting and daily huddles  Some aspects of practice management are an important measure of patient access that many primary care offices, such as BFM are graded 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23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7cdd20b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a:r>
              <a:rPr lang="en-US" sz="1200" b="0" i="0" u="none" strike="noStrike" cap="none" dirty="0">
                <a:solidFill>
                  <a:schemeClr val="dk1"/>
                </a:solidFill>
                <a:effectLst/>
                <a:latin typeface="Calibri"/>
                <a:ea typeface="Calibri"/>
                <a:cs typeface="Calibri"/>
                <a:sym typeface="Calibri"/>
              </a:rPr>
              <a:t>Our team initiated a quality improvement project using the Act, Plan, Study, Do cycle. This graphic  from IHI – Institute for Healthcare Improvement</a:t>
            </a:r>
          </a:p>
          <a:p>
            <a:pPr rtl="0"/>
            <a:r>
              <a:rPr lang="en-US" sz="1200" b="1" i="0" u="none" strike="noStrike" cap="none" dirty="0">
                <a:solidFill>
                  <a:schemeClr val="dk1"/>
                </a:solidFill>
                <a:effectLst/>
                <a:latin typeface="Calibri"/>
                <a:ea typeface="Calibri"/>
                <a:cs typeface="Calibri"/>
                <a:sym typeface="Calibri"/>
              </a:rPr>
              <a:t>Primary Objective: </a:t>
            </a:r>
            <a:r>
              <a:rPr lang="en-US" sz="1200" b="0" i="0" u="none" strike="noStrike" cap="none" dirty="0">
                <a:solidFill>
                  <a:schemeClr val="dk1"/>
                </a:solidFill>
                <a:effectLst/>
                <a:latin typeface="Calibri"/>
                <a:ea typeface="Calibri"/>
                <a:cs typeface="Calibri"/>
                <a:sym typeface="Calibri"/>
              </a:rPr>
              <a:t>Improve access to acute care within Bruner Family Medicine and increase resident exposure/training regarding acute care.</a:t>
            </a:r>
            <a:endParaRPr lang="en-US" b="0" dirty="0">
              <a:effectLst/>
            </a:endParaRPr>
          </a:p>
          <a:p>
            <a:pPr rtl="0"/>
            <a:r>
              <a:rPr lang="en-US" sz="1200" b="1" i="0" u="none" strike="noStrike" cap="none" dirty="0">
                <a:solidFill>
                  <a:schemeClr val="dk1"/>
                </a:solidFill>
                <a:effectLst/>
                <a:latin typeface="Calibri"/>
                <a:ea typeface="Calibri"/>
                <a:cs typeface="Calibri"/>
                <a:sym typeface="Calibri"/>
              </a:rPr>
              <a:t>Proposed Intervention: </a:t>
            </a:r>
            <a:r>
              <a:rPr lang="en-US" sz="1200" b="0" i="0" u="none" strike="noStrike" cap="none" dirty="0">
                <a:solidFill>
                  <a:schemeClr val="dk1"/>
                </a:solidFill>
                <a:effectLst/>
                <a:latin typeface="Calibri"/>
                <a:ea typeface="Calibri"/>
                <a:cs typeface="Calibri"/>
                <a:sym typeface="Calibri"/>
              </a:rPr>
              <a:t>Initiate Monday/Friday afternoon Acute Care Clinic with a total x10 twenty minute appointments per half day.</a:t>
            </a:r>
            <a:endParaRPr lang="en-US" b="0" dirty="0">
              <a:effectLst/>
            </a:endParaRPr>
          </a:p>
          <a:p>
            <a:br>
              <a:rPr lang="en-US" dirty="0"/>
            </a:br>
            <a:endParaRPr lang="en-US" b="0" dirty="0">
              <a:effectLst/>
            </a:endParaRPr>
          </a:p>
          <a:p>
            <a:br>
              <a:rPr lang="en-US" dirty="0"/>
            </a:br>
            <a:endParaRPr dirty="0"/>
          </a:p>
        </p:txBody>
      </p:sp>
      <p:sp>
        <p:nvSpPr>
          <p:cNvPr id="150" name="Google Shape;150;g77cdd20b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45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increased exposure to acute care visits may have educational value for residents pursuing work in Urgent Care or ER settings.</a:t>
            </a:r>
          </a:p>
          <a:p>
            <a:r>
              <a:rPr lang="en-US" sz="1200" b="0" i="0" u="none" strike="noStrike" cap="none" dirty="0">
                <a:solidFill>
                  <a:schemeClr val="dk1"/>
                </a:solidFill>
                <a:effectLst/>
                <a:latin typeface="Calibri"/>
                <a:ea typeface="Calibri"/>
                <a:cs typeface="Calibri"/>
                <a:sym typeface="Calibri"/>
              </a:rPr>
              <a:t>A twice weekly (Monday/Friday) Acute Care Clinic staffed by third year Family Medicine residents was established. This resulted in 20 new Acute Care visits per week. It was determined that Monday and Friday represented highest need for improved access given lack of weekend hours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78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33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7cdd20b9c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91440" lvl="0" indent="0">
              <a:spcBef>
                <a:spcPts val="0"/>
              </a:spcBef>
              <a:buSzPts val="2000"/>
              <a:buNone/>
            </a:pPr>
            <a:r>
              <a:rPr lang="en-US" dirty="0"/>
              <a:t>Addition of 396 Acute Care Clinic appointments since implementation</a:t>
            </a:r>
          </a:p>
          <a:p>
            <a:pPr marL="434340">
              <a:spcBef>
                <a:spcPts val="0"/>
              </a:spcBef>
              <a:buSzPts val="2000"/>
            </a:pPr>
            <a:r>
              <a:rPr lang="en-US" dirty="0"/>
              <a:t>97% of these scheduled same day. </a:t>
            </a:r>
          </a:p>
          <a:p>
            <a:pPr marL="434340">
              <a:spcBef>
                <a:spcPts val="0"/>
              </a:spcBef>
              <a:buSzPts val="2000"/>
            </a:pPr>
            <a:r>
              <a:rPr lang="en-US" dirty="0"/>
              <a:t>Average no show rate 5.3%. </a:t>
            </a:r>
          </a:p>
          <a:p>
            <a:pPr marL="434340">
              <a:spcBef>
                <a:spcPts val="0"/>
              </a:spcBef>
              <a:buSzPts val="2000"/>
            </a:pPr>
            <a:r>
              <a:rPr lang="en-US" dirty="0"/>
              <a:t>Most common visit diagnosis was viral infection. </a:t>
            </a:r>
          </a:p>
          <a:p>
            <a:pPr marL="434340">
              <a:spcBef>
                <a:spcPts val="0"/>
              </a:spcBef>
              <a:buSzPts val="2000"/>
            </a:pPr>
            <a:r>
              <a:rPr lang="en-US" dirty="0"/>
              <a:t>Majority of visits determined to meet criteria for acute care appointments.</a:t>
            </a:r>
          </a:p>
          <a:p>
            <a:pPr marL="0" lvl="0" indent="0" algn="l" rtl="0">
              <a:spcBef>
                <a:spcPts val="0"/>
              </a:spcBef>
              <a:spcAft>
                <a:spcPts val="0"/>
              </a:spcAft>
              <a:buNone/>
            </a:pPr>
            <a:endParaRPr dirty="0"/>
          </a:p>
        </p:txBody>
      </p:sp>
      <p:sp>
        <p:nvSpPr>
          <p:cNvPr id="136" name="Google Shape;136;g77cdd20b9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7cdd20b9c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77cdd20b9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11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9"/>
          <p:cNvSpPr/>
          <p:nvPr/>
        </p:nvSpPr>
        <p:spPr>
          <a:xfrm>
            <a:off x="3175" y="6400800"/>
            <a:ext cx="12188825" cy="4572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9"/>
          <p:cNvSpPr/>
          <p:nvPr/>
        </p:nvSpPr>
        <p:spPr>
          <a:xfrm>
            <a:off x="15" y="6334316"/>
            <a:ext cx="12188825" cy="64008"/>
          </a:xfrm>
          <a:prstGeom prst="rect">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9"/>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9"/>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0" name="Google Shape;100;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9"/>
          <p:cNvSpPr/>
          <p:nvPr/>
        </p:nvSpPr>
        <p:spPr>
          <a:xfrm>
            <a:off x="3177"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1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1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1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0"/>
        <p:cNvGrpSpPr/>
        <p:nvPr/>
      </p:nvGrpSpPr>
      <p:grpSpPr>
        <a:xfrm>
          <a:off x="0" y="0"/>
          <a:ext cx="0" cy="0"/>
          <a:chOff x="0" y="0"/>
          <a:chExt cx="0" cy="0"/>
        </a:xfrm>
      </p:grpSpPr>
      <p:sp>
        <p:nvSpPr>
          <p:cNvPr id="71" name="Google Shape;71;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6" name="Google Shape;76;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9"/>
        <p:cNvGrpSpPr/>
        <p:nvPr/>
      </p:nvGrpSpPr>
      <p:grpSpPr>
        <a:xfrm>
          <a:off x="0" y="0"/>
          <a:ext cx="0" cy="0"/>
          <a:chOff x="0" y="0"/>
          <a:chExt cx="0" cy="0"/>
        </a:xfrm>
      </p:grpSpPr>
      <p:sp>
        <p:nvSpPr>
          <p:cNvPr id="80" name="Google Shape;80;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a:spLocks noGrp="1"/>
          </p:cNvSpPr>
          <p:nvPr>
            <p:ph type="pic" idx="2"/>
          </p:nvPr>
        </p:nvSpPr>
        <p:spPr>
          <a:xfrm>
            <a:off x="15" y="0"/>
            <a:ext cx="12191985" cy="4915076"/>
          </a:xfrm>
          <a:prstGeom prst="rect">
            <a:avLst/>
          </a:prstGeom>
          <a:solidFill>
            <a:srgbClr val="D2CDB0"/>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4" name="Google Shape;84;p17"/>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5" name="Google Shape;85;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7"/>
          <p:cNvSpPr txBox="1"/>
          <p:nvPr/>
        </p:nvSpPr>
        <p:spPr>
          <a:xfrm>
            <a:off x="591017" y="6459787"/>
            <a:ext cx="4248615" cy="365125"/>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1500" b="0" i="0" u="none" strike="noStrike" cap="none">
                <a:solidFill>
                  <a:srgbClr val="FFFFFF"/>
                </a:solidFill>
                <a:latin typeface="Georgia"/>
                <a:ea typeface="Georgia"/>
                <a:cs typeface="Georgia"/>
                <a:sym typeface="Georgia"/>
              </a:rPr>
              <a:t>Rocky Mountain Research Forum</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8"/>
          <p:cNvSpPr/>
          <p:nvPr/>
        </p:nvSpPr>
        <p:spPr>
          <a:xfrm>
            <a:off x="15" y="6334316"/>
            <a:ext cx="12191985" cy="66484"/>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Timothy.hutton@sclhealth.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Ryan.Peterson@sclhealth.org" TargetMode="External"/><Relationship Id="rId4" Type="http://schemas.openxmlformats.org/officeDocument/2006/relationships/hyperlink" Target="mailto:Lauren.Thomas@sclhealth.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1100"/>
              <a:buFont typeface="Arial"/>
              <a:buNone/>
            </a:pPr>
            <a:r>
              <a:rPr lang="en-US" sz="5400"/>
              <a:t>Establishing an Acute Care Clinic as a Means to Improve Patient Access</a:t>
            </a:r>
            <a:endParaRPr sz="5400"/>
          </a:p>
        </p:txBody>
      </p:sp>
      <p:sp>
        <p:nvSpPr>
          <p:cNvPr id="110" name="Google Shape;110;p1"/>
          <p:cNvSpPr txBox="1">
            <a:spLocks noGrp="1"/>
          </p:cNvSpPr>
          <p:nvPr>
            <p:ph type="subTitle" idx="1"/>
          </p:nvPr>
        </p:nvSpPr>
        <p:spPr>
          <a:xfrm>
            <a:off x="1100051" y="446578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Timothy Hutton, MD, Ryan Peterson, MD, MPH, Lauren Thomas, MD</a:t>
            </a:r>
            <a:endParaRPr dirty="0"/>
          </a:p>
          <a:p>
            <a:pPr marL="0" lvl="0" indent="0" algn="l" rtl="0">
              <a:lnSpc>
                <a:spcPct val="90000"/>
              </a:lnSpc>
              <a:spcBef>
                <a:spcPts val="1400"/>
              </a:spcBef>
              <a:spcAft>
                <a:spcPts val="0"/>
              </a:spcAft>
              <a:buSzPts val="2400"/>
              <a:buNone/>
            </a:pPr>
            <a:r>
              <a:rPr lang="en-US" dirty="0"/>
              <a:t>Saint Joseph Hospital Family Medicine Residency</a:t>
            </a:r>
            <a:endParaRPr dirty="0"/>
          </a:p>
        </p:txBody>
      </p:sp>
      <p:sp>
        <p:nvSpPr>
          <p:cNvPr id="111" name="Google Shape;111;p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pic>
        <p:nvPicPr>
          <p:cNvPr id="112" name="Google Shape;112;p1"/>
          <p:cNvPicPr preferRelativeResize="0"/>
          <p:nvPr/>
        </p:nvPicPr>
        <p:blipFill rotWithShape="1">
          <a:blip r:embed="rId3">
            <a:alphaModFix/>
          </a:blip>
          <a:srcRect/>
          <a:stretch/>
        </p:blipFill>
        <p:spPr>
          <a:xfrm>
            <a:off x="757229" y="758952"/>
            <a:ext cx="6458974" cy="1727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7cdd20b9c_0_1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Provider Survey Results</a:t>
            </a:r>
            <a:endParaRPr dirty="0"/>
          </a:p>
        </p:txBody>
      </p:sp>
      <p:sp>
        <p:nvSpPr>
          <p:cNvPr id="140" name="Google Shape;140;g77cdd20b9c_0_1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graphicFrame>
        <p:nvGraphicFramePr>
          <p:cNvPr id="2" name="Diagram 1">
            <a:extLst>
              <a:ext uri="{FF2B5EF4-FFF2-40B4-BE49-F238E27FC236}">
                <a16:creationId xmlns:a16="http://schemas.microsoft.com/office/drawing/2014/main" id="{54A68251-040A-477D-A74C-A9CFA1EBBE30}"/>
              </a:ext>
            </a:extLst>
          </p:cNvPr>
          <p:cNvGraphicFramePr/>
          <p:nvPr>
            <p:extLst>
              <p:ext uri="{D42A27DB-BD31-4B8C-83A1-F6EECF244321}">
                <p14:modId xmlns:p14="http://schemas.microsoft.com/office/powerpoint/2010/main" val="4231179011"/>
              </p:ext>
            </p:extLst>
          </p:nvPr>
        </p:nvGraphicFramePr>
        <p:xfrm>
          <a:off x="2009140" y="1601612"/>
          <a:ext cx="7683500" cy="485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5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587B4F74-4EC6-4F72-A826-A82AACB02FAE}"/>
              </a:ext>
            </a:extLst>
          </p:cNvPr>
          <p:cNvSpPr/>
          <p:nvPr/>
        </p:nvSpPr>
        <p:spPr>
          <a:xfrm>
            <a:off x="1097280" y="2011680"/>
            <a:ext cx="9316720" cy="27330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Google Shape;152;g77cdd20b9c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Selected Quotes from Providers</a:t>
            </a:r>
            <a:endParaRPr dirty="0"/>
          </a:p>
        </p:txBody>
      </p:sp>
      <p:sp>
        <p:nvSpPr>
          <p:cNvPr id="154" name="Google Shape;154;g77cdd20b9c_0_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sp>
        <p:nvSpPr>
          <p:cNvPr id="4" name="Rectangle 3">
            <a:extLst>
              <a:ext uri="{FF2B5EF4-FFF2-40B4-BE49-F238E27FC236}">
                <a16:creationId xmlns:a16="http://schemas.microsoft.com/office/drawing/2014/main" id="{37677852-8375-4EA2-8201-B2BEEE7F86C1}"/>
              </a:ext>
            </a:extLst>
          </p:cNvPr>
          <p:cNvSpPr/>
          <p:nvPr/>
        </p:nvSpPr>
        <p:spPr>
          <a:xfrm>
            <a:off x="1544320" y="2133600"/>
            <a:ext cx="8107680" cy="2862322"/>
          </a:xfrm>
          <a:prstGeom prst="rect">
            <a:avLst/>
          </a:prstGeom>
        </p:spPr>
        <p:txBody>
          <a:bodyPr wrap="square">
            <a:spAutoFit/>
          </a:bodyPr>
          <a:lstStyle/>
          <a:p>
            <a:r>
              <a:rPr lang="en-US" sz="2000" dirty="0">
                <a:latin typeface="Quattrocento"/>
              </a:rPr>
              <a:t>“</a:t>
            </a:r>
            <a:r>
              <a:rPr lang="en-US" sz="2000" b="1" dirty="0">
                <a:solidFill>
                  <a:srgbClr val="002B8A"/>
                </a:solidFill>
                <a:latin typeface="Quattrocento"/>
              </a:rPr>
              <a:t>Would be impossible to do any procedure with this clinic flow”</a:t>
            </a:r>
            <a:endParaRPr lang="en-US" sz="2000" dirty="0"/>
          </a:p>
          <a:p>
            <a:pPr algn="r"/>
            <a:br>
              <a:rPr lang="en-US" sz="2000" dirty="0"/>
            </a:br>
            <a:r>
              <a:rPr lang="en-US" sz="2000" b="1" dirty="0">
                <a:solidFill>
                  <a:srgbClr val="002B8A"/>
                </a:solidFill>
                <a:latin typeface="Quattrocento"/>
              </a:rPr>
              <a:t>“Very busy, and therefore any procedures may be hard to fit in”</a:t>
            </a:r>
            <a:endParaRPr lang="en-US" sz="2000" dirty="0"/>
          </a:p>
          <a:p>
            <a:br>
              <a:rPr lang="en-US" sz="2000" dirty="0"/>
            </a:br>
            <a:r>
              <a:rPr lang="en-US" sz="2000" b="1" dirty="0">
                <a:solidFill>
                  <a:srgbClr val="002B8A"/>
                </a:solidFill>
                <a:latin typeface="Quattrocento"/>
              </a:rPr>
              <a:t>“Clinic has very few no-shows”</a:t>
            </a:r>
            <a:endParaRPr lang="en-US" sz="2000" dirty="0"/>
          </a:p>
          <a:p>
            <a:pPr algn="r"/>
            <a:br>
              <a:rPr lang="en-US" sz="2000" dirty="0"/>
            </a:br>
            <a:r>
              <a:rPr lang="en-US" sz="2000" b="1" dirty="0">
                <a:solidFill>
                  <a:srgbClr val="002B8A"/>
                </a:solidFill>
                <a:latin typeface="Quattrocento"/>
              </a:rPr>
              <a:t>“It was a good variety … a few things I probably wouldn’t see typically”</a:t>
            </a:r>
            <a:endParaRPr lang="en-US" sz="2000" dirty="0"/>
          </a:p>
          <a:p>
            <a:br>
              <a:rPr lang="en-US" sz="2000" dirty="0"/>
            </a:br>
            <a:endParaRPr lang="en-US" sz="2000" dirty="0"/>
          </a:p>
        </p:txBody>
      </p:sp>
    </p:spTree>
    <p:extLst>
      <p:ext uri="{BB962C8B-B14F-4D97-AF65-F5344CB8AC3E}">
        <p14:creationId xmlns:p14="http://schemas.microsoft.com/office/powerpoint/2010/main" val="67881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C5BBB39-2EC5-4114-A55D-6DA441C46F35}"/>
              </a:ext>
            </a:extLst>
          </p:cNvPr>
          <p:cNvGraphicFramePr/>
          <p:nvPr>
            <p:extLst>
              <p:ext uri="{D42A27DB-BD31-4B8C-83A1-F6EECF244321}">
                <p14:modId xmlns:p14="http://schemas.microsoft.com/office/powerpoint/2010/main" val="4040745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98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7cdd20b9c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Additional Questions to Answer?</a:t>
            </a:r>
            <a:endParaRPr dirty="0"/>
          </a:p>
        </p:txBody>
      </p:sp>
      <p:sp>
        <p:nvSpPr>
          <p:cNvPr id="153" name="Google Shape;153;g77cdd20b9c_0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endParaRPr dirty="0"/>
          </a:p>
          <a:p>
            <a:pPr marL="91440" lvl="0" indent="0" algn="l" rtl="0">
              <a:lnSpc>
                <a:spcPct val="90000"/>
              </a:lnSpc>
              <a:spcBef>
                <a:spcPts val="0"/>
              </a:spcBef>
              <a:spcAft>
                <a:spcPts val="0"/>
              </a:spcAft>
              <a:buSzPts val="2000"/>
              <a:buNone/>
            </a:pPr>
            <a:endParaRPr dirty="0"/>
          </a:p>
        </p:txBody>
      </p:sp>
      <p:sp>
        <p:nvSpPr>
          <p:cNvPr id="154" name="Google Shape;154;g77cdd20b9c_0_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graphicFrame>
        <p:nvGraphicFramePr>
          <p:cNvPr id="2" name="Diagram 1">
            <a:extLst>
              <a:ext uri="{FF2B5EF4-FFF2-40B4-BE49-F238E27FC236}">
                <a16:creationId xmlns:a16="http://schemas.microsoft.com/office/drawing/2014/main" id="{C0928D85-0030-471D-AF1B-25AF03BD8662}"/>
              </a:ext>
            </a:extLst>
          </p:cNvPr>
          <p:cNvGraphicFramePr/>
          <p:nvPr>
            <p:extLst>
              <p:ext uri="{D42A27DB-BD31-4B8C-83A1-F6EECF244321}">
                <p14:modId xmlns:p14="http://schemas.microsoft.com/office/powerpoint/2010/main" val="3445082692"/>
              </p:ext>
            </p:extLst>
          </p:nvPr>
        </p:nvGraphicFramePr>
        <p:xfrm>
          <a:off x="2032000" y="1493520"/>
          <a:ext cx="7193280" cy="4644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7cdd20b9c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Changes proposed during PDSA cycle</a:t>
            </a:r>
          </a:p>
        </p:txBody>
      </p:sp>
      <p:graphicFrame>
        <p:nvGraphicFramePr>
          <p:cNvPr id="3" name="Diagram 2">
            <a:extLst>
              <a:ext uri="{FF2B5EF4-FFF2-40B4-BE49-F238E27FC236}">
                <a16:creationId xmlns:a16="http://schemas.microsoft.com/office/drawing/2014/main" id="{42A19D3B-839E-4F3D-9CE5-F6A45D437EE3}"/>
              </a:ext>
            </a:extLst>
          </p:cNvPr>
          <p:cNvGraphicFramePr/>
          <p:nvPr>
            <p:extLst>
              <p:ext uri="{D42A27DB-BD31-4B8C-83A1-F6EECF244321}">
                <p14:modId xmlns:p14="http://schemas.microsoft.com/office/powerpoint/2010/main" val="3695675140"/>
              </p:ext>
            </p:extLst>
          </p:nvPr>
        </p:nvGraphicFramePr>
        <p:xfrm>
          <a:off x="1097280" y="1845734"/>
          <a:ext cx="10058400" cy="402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4" name="Google Shape;154;g77cdd20b9c_0_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spTree>
    <p:extLst>
      <p:ext uri="{BB962C8B-B14F-4D97-AF65-F5344CB8AC3E}">
        <p14:creationId xmlns:p14="http://schemas.microsoft.com/office/powerpoint/2010/main" val="390810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7cdd20b9c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Future Goals (before COVID-19)</a:t>
            </a:r>
          </a:p>
        </p:txBody>
      </p:sp>
      <p:sp>
        <p:nvSpPr>
          <p:cNvPr id="153" name="Google Shape;153;g77cdd20b9c_0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a:buFont typeface="Wingdings" panose="05000000000000000000" pitchFamily="2" charset="2"/>
              <a:buChar char="Ø"/>
            </a:pPr>
            <a:r>
              <a:rPr lang="en-US" dirty="0"/>
              <a:t>Improved work-flow</a:t>
            </a:r>
          </a:p>
          <a:p>
            <a:pPr>
              <a:buFont typeface="Wingdings" panose="05000000000000000000" pitchFamily="2" charset="2"/>
              <a:buChar char="Ø"/>
            </a:pPr>
            <a:r>
              <a:rPr lang="en-US" dirty="0"/>
              <a:t>Lengthened appointment times</a:t>
            </a:r>
          </a:p>
          <a:p>
            <a:pPr>
              <a:buFont typeface="Wingdings" panose="05000000000000000000" pitchFamily="2" charset="2"/>
              <a:buChar char="Ø"/>
            </a:pPr>
            <a:r>
              <a:rPr lang="en-US" dirty="0"/>
              <a:t>Additional staffing assistance could improve provider efficiency</a:t>
            </a:r>
          </a:p>
          <a:p>
            <a:pPr>
              <a:buFont typeface="Wingdings" panose="05000000000000000000" pitchFamily="2" charset="2"/>
              <a:buChar char="Ø"/>
            </a:pPr>
            <a:r>
              <a:rPr lang="en-US" dirty="0"/>
              <a:t>Scale-up </a:t>
            </a:r>
            <a:br>
              <a:rPr lang="en-US" sz="2800" dirty="0"/>
            </a:br>
            <a:endParaRPr dirty="0"/>
          </a:p>
          <a:p>
            <a:pPr marL="91440" lvl="0" indent="0" algn="l" rtl="0">
              <a:lnSpc>
                <a:spcPct val="90000"/>
              </a:lnSpc>
              <a:spcBef>
                <a:spcPts val="0"/>
              </a:spcBef>
              <a:spcAft>
                <a:spcPts val="0"/>
              </a:spcAft>
              <a:buSzPts val="2000"/>
              <a:buNone/>
            </a:pPr>
            <a:endParaRPr dirty="0"/>
          </a:p>
        </p:txBody>
      </p:sp>
      <p:sp>
        <p:nvSpPr>
          <p:cNvPr id="154" name="Google Shape;154;g77cdd20b9c_0_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spTree>
    <p:extLst>
      <p:ext uri="{BB962C8B-B14F-4D97-AF65-F5344CB8AC3E}">
        <p14:creationId xmlns:p14="http://schemas.microsoft.com/office/powerpoint/2010/main" val="97308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Questions and Answers</a:t>
            </a:r>
            <a:endParaRPr dirty="0"/>
          </a:p>
        </p:txBody>
      </p:sp>
      <p:sp>
        <p:nvSpPr>
          <p:cNvPr id="160" name="Google Shape;160;p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spcBef>
                <a:spcPts val="0"/>
              </a:spcBef>
              <a:buSzPts val="2000"/>
              <a:buNone/>
            </a:pPr>
            <a:r>
              <a:rPr lang="en-US" b="1" dirty="0"/>
              <a:t>Did this acute care model require an additional attending in the clinic? </a:t>
            </a:r>
          </a:p>
          <a:p>
            <a:pPr marL="91440" lvl="0" indent="0">
              <a:spcBef>
                <a:spcPts val="0"/>
              </a:spcBef>
              <a:buSzPts val="2000"/>
              <a:buNone/>
            </a:pPr>
            <a:endParaRPr lang="en-US" dirty="0"/>
          </a:p>
          <a:p>
            <a:pPr marL="91440" lvl="0" indent="0">
              <a:spcBef>
                <a:spcPts val="0"/>
              </a:spcBef>
              <a:buSzPts val="2000"/>
              <a:buNone/>
            </a:pPr>
            <a:r>
              <a:rPr lang="en-US" i="1" dirty="0"/>
              <a:t>No, this could be easily fit into the existing schedule because it is staffed by third-year residents who require less supervision, most are independent in procedures and only have mandatory precepting for all OB and Medicare patients</a:t>
            </a:r>
          </a:p>
          <a:p>
            <a:pPr marL="91440" lvl="0" indent="0">
              <a:spcBef>
                <a:spcPts val="0"/>
              </a:spcBef>
              <a:buSzPts val="2000"/>
              <a:buNone/>
            </a:pPr>
            <a:endParaRPr lang="en-US" i="1" dirty="0"/>
          </a:p>
          <a:p>
            <a:pPr marL="91440" lvl="0" indent="0">
              <a:spcBef>
                <a:spcPts val="0"/>
              </a:spcBef>
              <a:buSzPts val="2000"/>
              <a:buNone/>
            </a:pPr>
            <a:endParaRPr lang="en-US" sz="5400" i="1" dirty="0"/>
          </a:p>
          <a:p>
            <a:pPr marL="91440" lvl="0" indent="0" algn="ctr">
              <a:spcBef>
                <a:spcPts val="0"/>
              </a:spcBef>
              <a:buSzPts val="2000"/>
              <a:buNone/>
            </a:pPr>
            <a:r>
              <a:rPr lang="en-US" sz="5400" i="1" dirty="0"/>
              <a:t>Additional questions???</a:t>
            </a:r>
          </a:p>
          <a:p>
            <a:pPr marL="91440" lvl="0" indent="0" algn="l" rtl="0">
              <a:lnSpc>
                <a:spcPct val="90000"/>
              </a:lnSpc>
              <a:spcBef>
                <a:spcPts val="0"/>
              </a:spcBef>
              <a:spcAft>
                <a:spcPts val="0"/>
              </a:spcAft>
              <a:buSzPts val="2000"/>
              <a:buNone/>
            </a:pPr>
            <a:endParaRPr dirty="0"/>
          </a:p>
        </p:txBody>
      </p:sp>
      <p:sp>
        <p:nvSpPr>
          <p:cNvPr id="161" name="Google Shape;161;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026" name="Picture 2" descr="1920x764BrunerFamilyMedicineCenterSJHFamilyResidency">
            <a:extLst>
              <a:ext uri="{FF2B5EF4-FFF2-40B4-BE49-F238E27FC236}">
                <a16:creationId xmlns:a16="http://schemas.microsoft.com/office/drawing/2014/main" id="{81C6F67D-FA34-4541-A1B3-C6752FB768C6}"/>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646" r="6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1B003E03-295D-4764-8846-C487BAD8C833}"/>
              </a:ext>
            </a:extLst>
          </p:cNvPr>
          <p:cNvSpPr>
            <a:spLocks noGrp="1"/>
          </p:cNvSpPr>
          <p:nvPr>
            <p:ph type="title"/>
          </p:nvPr>
        </p:nvSpPr>
        <p:spPr>
          <a:xfrm>
            <a:off x="1097280" y="5074920"/>
            <a:ext cx="10113645" cy="1254760"/>
          </a:xfrm>
        </p:spPr>
        <p:txBody>
          <a:bodyPr/>
          <a:lstStyle/>
          <a:p>
            <a:r>
              <a:rPr lang="en-US" dirty="0"/>
              <a:t>Thank you to all our associates who participate in our regular Quality Improvement efforts</a:t>
            </a:r>
          </a:p>
        </p:txBody>
      </p:sp>
    </p:spTree>
    <p:extLst>
      <p:ext uri="{BB962C8B-B14F-4D97-AF65-F5344CB8AC3E}">
        <p14:creationId xmlns:p14="http://schemas.microsoft.com/office/powerpoint/2010/main" val="279781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Contact Information</a:t>
            </a:r>
            <a:endParaRPr/>
          </a:p>
        </p:txBody>
      </p:sp>
      <p:sp>
        <p:nvSpPr>
          <p:cNvPr id="167" name="Google Shape;167;p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dirty="0"/>
              <a:t>Timothy Hutton, MD, </a:t>
            </a:r>
            <a:endParaRPr dirty="0"/>
          </a:p>
          <a:p>
            <a:pPr marL="0" lvl="0" indent="0" algn="l" rtl="0">
              <a:lnSpc>
                <a:spcPct val="90000"/>
              </a:lnSpc>
              <a:spcBef>
                <a:spcPts val="1400"/>
              </a:spcBef>
              <a:spcAft>
                <a:spcPts val="0"/>
              </a:spcAft>
              <a:buSzPts val="2000"/>
              <a:buNone/>
            </a:pPr>
            <a:r>
              <a:rPr lang="en-US" dirty="0">
                <a:hlinkClick r:id="rId3"/>
              </a:rPr>
              <a:t>Timothy.hutton@sclhealth.org</a:t>
            </a:r>
            <a:endParaRPr lang="en-US" dirty="0"/>
          </a:p>
          <a:p>
            <a:pPr marL="0" lvl="0" indent="0" algn="l" rtl="0">
              <a:lnSpc>
                <a:spcPct val="90000"/>
              </a:lnSpc>
              <a:spcBef>
                <a:spcPts val="1400"/>
              </a:spcBef>
              <a:spcAft>
                <a:spcPts val="0"/>
              </a:spcAft>
              <a:buSzPts val="2000"/>
              <a:buNone/>
            </a:pPr>
            <a:r>
              <a:rPr lang="en-US" dirty="0"/>
              <a:t>Lauren Thomas, MD</a:t>
            </a:r>
          </a:p>
          <a:p>
            <a:pPr marL="0" lvl="0" indent="0" algn="l" rtl="0">
              <a:lnSpc>
                <a:spcPct val="90000"/>
              </a:lnSpc>
              <a:spcBef>
                <a:spcPts val="1400"/>
              </a:spcBef>
              <a:spcAft>
                <a:spcPts val="0"/>
              </a:spcAft>
              <a:buSzPts val="2000"/>
              <a:buNone/>
            </a:pPr>
            <a:r>
              <a:rPr lang="en-US" dirty="0">
                <a:hlinkClick r:id="rId4"/>
              </a:rPr>
              <a:t>Lauren.Thomas@sclhealth.org</a:t>
            </a:r>
            <a:endParaRPr lang="en-US" dirty="0"/>
          </a:p>
          <a:p>
            <a:pPr marL="0" lvl="0" indent="0" algn="l" rtl="0">
              <a:lnSpc>
                <a:spcPct val="90000"/>
              </a:lnSpc>
              <a:spcBef>
                <a:spcPts val="1400"/>
              </a:spcBef>
              <a:spcAft>
                <a:spcPts val="0"/>
              </a:spcAft>
              <a:buSzPts val="2000"/>
              <a:buNone/>
            </a:pPr>
            <a:r>
              <a:rPr lang="en-US" dirty="0"/>
              <a:t>Ryan Peterson, MD, MPH</a:t>
            </a:r>
          </a:p>
          <a:p>
            <a:pPr marL="0" lvl="0" indent="0" algn="l" rtl="0">
              <a:lnSpc>
                <a:spcPct val="90000"/>
              </a:lnSpc>
              <a:spcBef>
                <a:spcPts val="1400"/>
              </a:spcBef>
              <a:spcAft>
                <a:spcPts val="0"/>
              </a:spcAft>
              <a:buSzPts val="2000"/>
              <a:buNone/>
            </a:pPr>
            <a:r>
              <a:rPr lang="en-US" dirty="0">
                <a:hlinkClick r:id="rId5"/>
              </a:rPr>
              <a:t>Ryan.Peterson@sclhealth.org</a:t>
            </a:r>
            <a:endParaRPr lang="en-US" dirty="0"/>
          </a:p>
          <a:p>
            <a:pPr marL="0" lvl="0" indent="0" algn="l" rtl="0">
              <a:lnSpc>
                <a:spcPct val="90000"/>
              </a:lnSpc>
              <a:spcBef>
                <a:spcPts val="1400"/>
              </a:spcBef>
              <a:spcAft>
                <a:spcPts val="0"/>
              </a:spcAft>
              <a:buSzPts val="2000"/>
              <a:buNone/>
            </a:pPr>
            <a:endParaRPr lang="en-US" dirty="0"/>
          </a:p>
          <a:p>
            <a:pPr marL="0" lvl="0" indent="0" algn="l" rtl="0">
              <a:lnSpc>
                <a:spcPct val="90000"/>
              </a:lnSpc>
              <a:spcBef>
                <a:spcPts val="1400"/>
              </a:spcBef>
              <a:spcAft>
                <a:spcPts val="0"/>
              </a:spcAft>
              <a:buSzPts val="2000"/>
              <a:buNone/>
            </a:pPr>
            <a:endParaRPr lang="en-US" dirty="0"/>
          </a:p>
          <a:p>
            <a:pPr marL="0" lvl="0" indent="0" algn="l" rtl="0">
              <a:lnSpc>
                <a:spcPct val="90000"/>
              </a:lnSpc>
              <a:spcBef>
                <a:spcPts val="1400"/>
              </a:spcBef>
              <a:spcAft>
                <a:spcPts val="0"/>
              </a:spcAft>
              <a:buSzPts val="2000"/>
              <a:buNone/>
            </a:pPr>
            <a:endParaRPr dirty="0"/>
          </a:p>
        </p:txBody>
      </p:sp>
      <p:sp>
        <p:nvSpPr>
          <p:cNvPr id="168" name="Google Shape;168;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t>Learning Objectives</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4045362166"/>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26;p3">
            <a:extLst>
              <a:ext uri="{FF2B5EF4-FFF2-40B4-BE49-F238E27FC236}">
                <a16:creationId xmlns:a16="http://schemas.microsoft.com/office/drawing/2014/main" id="{8CC7EC2A-027D-474B-ABD5-0775624CAD4B}"/>
              </a:ext>
            </a:extLst>
          </p:cNvPr>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p>
        </p:txBody>
      </p:sp>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342900">
              <a:buSzPts val="2000"/>
            </a:pPr>
            <a:r>
              <a:rPr lang="en-US" dirty="0"/>
              <a:t>Bruner Family Medicine</a:t>
            </a:r>
          </a:p>
        </p:txBody>
      </p:sp>
      <p:sp>
        <p:nvSpPr>
          <p:cNvPr id="125" name="Google Shape;125;p3"/>
          <p:cNvSpPr txBox="1">
            <a:spLocks noGrp="1"/>
          </p:cNvSpPr>
          <p:nvPr>
            <p:ph type="body" idx="1"/>
          </p:nvPr>
        </p:nvSpPr>
        <p:spPr>
          <a:prstGeom prst="rect">
            <a:avLst/>
          </a:prstGeom>
          <a:noFill/>
          <a:ln>
            <a:noFill/>
          </a:ln>
        </p:spPr>
        <p:txBody>
          <a:bodyPr spcFirstLastPara="1" wrap="square" lIns="0" tIns="45700" rIns="0" bIns="45700" anchor="t" anchorCtr="0">
            <a:normAutofit/>
          </a:bodyPr>
          <a:lstStyle/>
          <a:p>
            <a:pPr marL="342900">
              <a:spcBef>
                <a:spcPts val="0"/>
              </a:spcBef>
              <a:buSzPts val="2000"/>
            </a:pPr>
            <a:endParaRPr lang="en-US" dirty="0"/>
          </a:p>
          <a:p>
            <a:pPr marL="342900">
              <a:spcBef>
                <a:spcPts val="0"/>
              </a:spcBef>
              <a:buSzPts val="2000"/>
            </a:pPr>
            <a:endParaRPr dirty="0"/>
          </a:p>
        </p:txBody>
      </p:sp>
      <p:sp>
        <p:nvSpPr>
          <p:cNvPr id="6" name="Text Placeholder 5">
            <a:extLst>
              <a:ext uri="{FF2B5EF4-FFF2-40B4-BE49-F238E27FC236}">
                <a16:creationId xmlns:a16="http://schemas.microsoft.com/office/drawing/2014/main" id="{BED6AB0B-B1F8-42C2-B6DB-D3AD2AEFDC91}"/>
              </a:ext>
            </a:extLst>
          </p:cNvPr>
          <p:cNvSpPr>
            <a:spLocks noGrp="1"/>
          </p:cNvSpPr>
          <p:nvPr>
            <p:ph type="body" idx="2"/>
          </p:nvPr>
        </p:nvSpPr>
        <p:spPr>
          <a:xfrm>
            <a:off x="1097278" y="1930402"/>
            <a:ext cx="4937760" cy="4023360"/>
          </a:xfrm>
        </p:spPr>
        <p:txBody>
          <a:bodyPr/>
          <a:lstStyle/>
          <a:p>
            <a:pPr>
              <a:buFont typeface="Wingdings" panose="05000000000000000000" pitchFamily="2" charset="2"/>
              <a:buChar char="Ø"/>
            </a:pPr>
            <a:r>
              <a:rPr lang="en-US" dirty="0"/>
              <a:t>Underserved, busy residency clinic</a:t>
            </a:r>
          </a:p>
          <a:p>
            <a:pPr>
              <a:buFont typeface="Wingdings" panose="05000000000000000000" pitchFamily="2" charset="2"/>
              <a:buChar char="Ø"/>
            </a:pPr>
            <a:r>
              <a:rPr lang="en-US" dirty="0"/>
              <a:t>Patient centered medical home</a:t>
            </a:r>
          </a:p>
          <a:p>
            <a:pPr>
              <a:buFont typeface="Wingdings" panose="05000000000000000000" pitchFamily="2" charset="2"/>
              <a:buChar char="Ø"/>
            </a:pPr>
            <a:r>
              <a:rPr lang="en-US" dirty="0"/>
              <a:t>Keep open appointments for same day access (≈30%)</a:t>
            </a:r>
          </a:p>
          <a:p>
            <a:pPr marL="114300" indent="0">
              <a:buNone/>
            </a:pPr>
            <a:endParaRPr lang="en-US" dirty="0"/>
          </a:p>
          <a:p>
            <a:endParaRPr lang="en-US" dirty="0"/>
          </a:p>
          <a:p>
            <a:endParaRPr lang="en-US" dirty="0"/>
          </a:p>
        </p:txBody>
      </p:sp>
      <p:sp>
        <p:nvSpPr>
          <p:cNvPr id="126" name="Google Shape;126;p3"/>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p>
        </p:txBody>
      </p:sp>
      <p:graphicFrame>
        <p:nvGraphicFramePr>
          <p:cNvPr id="5" name="Chart 4">
            <a:extLst>
              <a:ext uri="{FF2B5EF4-FFF2-40B4-BE49-F238E27FC236}">
                <a16:creationId xmlns:a16="http://schemas.microsoft.com/office/drawing/2014/main" id="{BF3DBA0B-BF6A-406B-AE54-B5B528FEF075}"/>
              </a:ext>
            </a:extLst>
          </p:cNvPr>
          <p:cNvGraphicFramePr/>
          <p:nvPr>
            <p:extLst>
              <p:ext uri="{D42A27DB-BD31-4B8C-83A1-F6EECF244321}">
                <p14:modId xmlns:p14="http://schemas.microsoft.com/office/powerpoint/2010/main" val="1492356228"/>
              </p:ext>
            </p:extLst>
          </p:nvPr>
        </p:nvGraphicFramePr>
        <p:xfrm>
          <a:off x="5801360" y="1737360"/>
          <a:ext cx="6217920" cy="4614051"/>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a:extLst>
              <a:ext uri="{FF2B5EF4-FFF2-40B4-BE49-F238E27FC236}">
                <a16:creationId xmlns:a16="http://schemas.microsoft.com/office/drawing/2014/main" id="{DBDE2971-5234-4E86-BB87-88BE3A601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415" y="3857414"/>
            <a:ext cx="2224499" cy="1976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E93E70A-CC32-48DF-8864-B0F91304CF62}"/>
              </a:ext>
            </a:extLst>
          </p:cNvPr>
          <p:cNvSpPr>
            <a:spLocks noGrp="1"/>
          </p:cNvSpPr>
          <p:nvPr>
            <p:ph type="title"/>
          </p:nvPr>
        </p:nvSpPr>
        <p:spPr/>
        <p:txBody>
          <a:bodyPr/>
          <a:lstStyle/>
          <a:p>
            <a:r>
              <a:rPr lang="en-US" dirty="0"/>
              <a:t>PROBLEM</a:t>
            </a:r>
          </a:p>
        </p:txBody>
      </p:sp>
      <p:sp>
        <p:nvSpPr>
          <p:cNvPr id="12" name="Text Placeholder 11">
            <a:extLst>
              <a:ext uri="{FF2B5EF4-FFF2-40B4-BE49-F238E27FC236}">
                <a16:creationId xmlns:a16="http://schemas.microsoft.com/office/drawing/2014/main" id="{62CD49CF-90F9-4056-BA72-286AC9359F3F}"/>
              </a:ext>
            </a:extLst>
          </p:cNvPr>
          <p:cNvSpPr>
            <a:spLocks noGrp="1"/>
          </p:cNvSpPr>
          <p:nvPr>
            <p:ph type="body" idx="2"/>
          </p:nvPr>
        </p:nvSpPr>
        <p:spPr/>
        <p:txBody>
          <a:bodyPr>
            <a:normAutofit/>
          </a:bodyPr>
          <a:lstStyle/>
          <a:p>
            <a:pPr marL="514350" indent="-285750">
              <a:buFont typeface="Arial" panose="020B0604020202020204" pitchFamily="34" charset="0"/>
              <a:buChar char="•"/>
            </a:pPr>
            <a:r>
              <a:rPr lang="en-US" sz="1800" i="1" dirty="0"/>
              <a:t>High demand for Established Office Visit (EOV) slots</a:t>
            </a:r>
          </a:p>
          <a:p>
            <a:pPr marL="514350" indent="-285750">
              <a:buFont typeface="Arial" panose="020B0604020202020204" pitchFamily="34" charset="0"/>
              <a:buChar char="•"/>
            </a:pPr>
            <a:r>
              <a:rPr lang="en-US" sz="1800" i="1" dirty="0"/>
              <a:t>Continued need for same day Open Access (OA) acute slots</a:t>
            </a:r>
          </a:p>
        </p:txBody>
      </p:sp>
      <p:graphicFrame>
        <p:nvGraphicFramePr>
          <p:cNvPr id="9" name="Diagram 8">
            <a:extLst>
              <a:ext uri="{FF2B5EF4-FFF2-40B4-BE49-F238E27FC236}">
                <a16:creationId xmlns:a16="http://schemas.microsoft.com/office/drawing/2014/main" id="{5590B87A-BA0D-40FB-A434-EE58B6A7B9D5}"/>
              </a:ext>
            </a:extLst>
          </p:cNvPr>
          <p:cNvGraphicFramePr/>
          <p:nvPr>
            <p:extLst>
              <p:ext uri="{D42A27DB-BD31-4B8C-83A1-F6EECF244321}">
                <p14:modId xmlns:p14="http://schemas.microsoft.com/office/powerpoint/2010/main" val="845779968"/>
              </p:ext>
            </p:extLst>
          </p:nvPr>
        </p:nvGraphicFramePr>
        <p:xfrm>
          <a:off x="4190999" y="0"/>
          <a:ext cx="7820026" cy="644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58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7cdd20b9c_0_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Quality Improvement Model</a:t>
            </a:r>
          </a:p>
        </p:txBody>
      </p:sp>
      <p:sp>
        <p:nvSpPr>
          <p:cNvPr id="5" name="Text Placeholder 4">
            <a:extLst>
              <a:ext uri="{FF2B5EF4-FFF2-40B4-BE49-F238E27FC236}">
                <a16:creationId xmlns:a16="http://schemas.microsoft.com/office/drawing/2014/main" id="{C4EF377A-3985-4057-BD13-BB18F0DEB9BA}"/>
              </a:ext>
            </a:extLst>
          </p:cNvPr>
          <p:cNvSpPr>
            <a:spLocks noGrp="1"/>
          </p:cNvSpPr>
          <p:nvPr>
            <p:ph type="body" idx="2"/>
          </p:nvPr>
        </p:nvSpPr>
        <p:spPr/>
        <p:txBody>
          <a:bodyPr>
            <a:normAutofit/>
          </a:bodyPr>
          <a:lstStyle/>
          <a:p>
            <a:pPr marL="514350" indent="-285750">
              <a:buFont typeface="Arial" panose="020B0604020202020204" pitchFamily="34" charset="0"/>
              <a:buChar char="•"/>
            </a:pPr>
            <a:r>
              <a:rPr lang="en-US" sz="1800" i="1" dirty="0"/>
              <a:t>Monthly meetings were held to review data</a:t>
            </a:r>
          </a:p>
          <a:p>
            <a:pPr marL="514350" indent="-285750">
              <a:buFont typeface="Arial" panose="020B0604020202020204" pitchFamily="34" charset="0"/>
              <a:buChar char="•"/>
            </a:pPr>
            <a:r>
              <a:rPr lang="en-US" sz="1800" i="1" dirty="0"/>
              <a:t>Discuss changes going forward</a:t>
            </a:r>
          </a:p>
          <a:p>
            <a:pPr marL="228600" indent="0"/>
            <a:r>
              <a:rPr lang="en-US" sz="1800" i="1" dirty="0"/>
              <a:t> </a:t>
            </a:r>
          </a:p>
        </p:txBody>
      </p:sp>
      <p:sp>
        <p:nvSpPr>
          <p:cNvPr id="154" name="Google Shape;154;g77cdd20b9c_0_0"/>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pic>
        <p:nvPicPr>
          <p:cNvPr id="12" name="Picture 2" descr="Model for Improvement">
            <a:extLst>
              <a:ext uri="{FF2B5EF4-FFF2-40B4-BE49-F238E27FC236}">
                <a16:creationId xmlns:a16="http://schemas.microsoft.com/office/drawing/2014/main" id="{9A1EE546-F55E-4C03-AE7B-7904BE1BC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7" y="693963"/>
            <a:ext cx="4125913" cy="561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1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E93E70A-CC32-48DF-8864-B0F91304CF62}"/>
              </a:ext>
            </a:extLst>
          </p:cNvPr>
          <p:cNvSpPr>
            <a:spLocks noGrp="1"/>
          </p:cNvSpPr>
          <p:nvPr>
            <p:ph type="title"/>
          </p:nvPr>
        </p:nvSpPr>
        <p:spPr/>
        <p:txBody>
          <a:bodyPr/>
          <a:lstStyle/>
          <a:p>
            <a:r>
              <a:rPr lang="en-US" dirty="0"/>
              <a:t>Proposed intervention</a:t>
            </a:r>
          </a:p>
        </p:txBody>
      </p:sp>
      <p:sp>
        <p:nvSpPr>
          <p:cNvPr id="12" name="Text Placeholder 11">
            <a:extLst>
              <a:ext uri="{FF2B5EF4-FFF2-40B4-BE49-F238E27FC236}">
                <a16:creationId xmlns:a16="http://schemas.microsoft.com/office/drawing/2014/main" id="{62CD49CF-90F9-4056-BA72-286AC9359F3F}"/>
              </a:ext>
            </a:extLst>
          </p:cNvPr>
          <p:cNvSpPr>
            <a:spLocks noGrp="1"/>
          </p:cNvSpPr>
          <p:nvPr>
            <p:ph type="body" idx="1"/>
          </p:nvPr>
        </p:nvSpPr>
        <p:spPr/>
        <p:txBody>
          <a:bodyPr>
            <a:normAutofit/>
          </a:bodyPr>
          <a:lstStyle/>
          <a:p>
            <a:pPr marL="514350" indent="-285750">
              <a:buFont typeface="Arial" panose="020B0604020202020204" pitchFamily="34" charset="0"/>
              <a:buChar char="•"/>
            </a:pPr>
            <a:r>
              <a:rPr lang="en-US" dirty="0"/>
              <a:t>Establish an Acute Care Clinic on those days with the highest demand for same day visits:</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228600" indent="0">
              <a:buNone/>
            </a:pPr>
            <a:endParaRPr lang="en-US" dirty="0"/>
          </a:p>
          <a:p>
            <a:pPr marL="514350" indent="-285750">
              <a:buFont typeface="Arial" panose="020B0604020202020204" pitchFamily="34" charset="0"/>
              <a:buChar char="•"/>
            </a:pPr>
            <a:r>
              <a:rPr lang="en-US" dirty="0"/>
              <a:t>Added educational benefit to increase resident exposure to acute visits </a:t>
            </a:r>
          </a:p>
          <a:p>
            <a:pPr marL="514350" indent="-285750">
              <a:buFont typeface="Arial" panose="020B0604020202020204" pitchFamily="34" charset="0"/>
              <a:buChar char="•"/>
            </a:pPr>
            <a:endParaRPr lang="en-US" dirty="0"/>
          </a:p>
        </p:txBody>
      </p:sp>
      <p:graphicFrame>
        <p:nvGraphicFramePr>
          <p:cNvPr id="9" name="Diagram 8">
            <a:extLst>
              <a:ext uri="{FF2B5EF4-FFF2-40B4-BE49-F238E27FC236}">
                <a16:creationId xmlns:a16="http://schemas.microsoft.com/office/drawing/2014/main" id="{5590B87A-BA0D-40FB-A434-EE58B6A7B9D5}"/>
              </a:ext>
            </a:extLst>
          </p:cNvPr>
          <p:cNvGraphicFramePr/>
          <p:nvPr>
            <p:extLst>
              <p:ext uri="{D42A27DB-BD31-4B8C-83A1-F6EECF244321}">
                <p14:modId xmlns:p14="http://schemas.microsoft.com/office/powerpoint/2010/main" val="54509356"/>
              </p:ext>
            </p:extLst>
          </p:nvPr>
        </p:nvGraphicFramePr>
        <p:xfrm>
          <a:off x="1784984" y="614888"/>
          <a:ext cx="8239126" cy="595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80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Project Implementation</a:t>
            </a:r>
            <a:endParaRPr dirty="0"/>
          </a:p>
        </p:txBody>
      </p:sp>
      <p:sp>
        <p:nvSpPr>
          <p:cNvPr id="126" name="Google Shape;126;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graphicFrame>
        <p:nvGraphicFramePr>
          <p:cNvPr id="5" name="Content Placeholder 2" descr="timeline">
            <a:extLst>
              <a:ext uri="{FF2B5EF4-FFF2-40B4-BE49-F238E27FC236}">
                <a16:creationId xmlns:a16="http://schemas.microsoft.com/office/drawing/2014/main" id="{8655BF56-C4D6-4871-B8A7-32A695062A87}"/>
              </a:ext>
            </a:extLst>
          </p:cNvPr>
          <p:cNvGraphicFramePr>
            <a:graphicFrameLocks noGrp="1"/>
          </p:cNvGraphicFramePr>
          <p:nvPr>
            <p:ph idx="1"/>
            <p:extLst>
              <p:ext uri="{D42A27DB-BD31-4B8C-83A1-F6EECF244321}">
                <p14:modId xmlns:p14="http://schemas.microsoft.com/office/powerpoint/2010/main" val="2287524258"/>
              </p:ext>
            </p:extLst>
          </p:nvPr>
        </p:nvGraphicFramePr>
        <p:xfrm>
          <a:off x="914400" y="1737360"/>
          <a:ext cx="10668000" cy="443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27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Data Collection and Analysis</a:t>
            </a:r>
            <a:endParaRPr dirty="0"/>
          </a:p>
        </p:txBody>
      </p:sp>
      <p:graphicFrame>
        <p:nvGraphicFramePr>
          <p:cNvPr id="2" name="Diagram 1">
            <a:extLst>
              <a:ext uri="{FF2B5EF4-FFF2-40B4-BE49-F238E27FC236}">
                <a16:creationId xmlns:a16="http://schemas.microsoft.com/office/drawing/2014/main" id="{EC796D30-F834-4693-9139-C1CC12A35C64}"/>
              </a:ext>
            </a:extLst>
          </p:cNvPr>
          <p:cNvGraphicFramePr/>
          <p:nvPr>
            <p:extLst>
              <p:ext uri="{D42A27DB-BD31-4B8C-83A1-F6EECF244321}">
                <p14:modId xmlns:p14="http://schemas.microsoft.com/office/powerpoint/2010/main" val="393381971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 name="Google Shape;133;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7cdd20b9c_0_1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Visit data for October through March</a:t>
            </a:r>
            <a:endParaRPr dirty="0"/>
          </a:p>
        </p:txBody>
      </p:sp>
      <p:sp>
        <p:nvSpPr>
          <p:cNvPr id="140" name="Google Shape;140;g77cdd20b9c_0_1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Rocky Mountain Research Forum</a:t>
            </a:r>
            <a:endParaRPr/>
          </a:p>
        </p:txBody>
      </p:sp>
      <p:graphicFrame>
        <p:nvGraphicFramePr>
          <p:cNvPr id="2" name="Diagram 1">
            <a:extLst>
              <a:ext uri="{FF2B5EF4-FFF2-40B4-BE49-F238E27FC236}">
                <a16:creationId xmlns:a16="http://schemas.microsoft.com/office/drawing/2014/main" id="{6195881D-77CE-4802-A1FD-FCCFB936C5BF}"/>
              </a:ext>
            </a:extLst>
          </p:cNvPr>
          <p:cNvGraphicFramePr/>
          <p:nvPr>
            <p:extLst>
              <p:ext uri="{D42A27DB-BD31-4B8C-83A1-F6EECF244321}">
                <p14:modId xmlns:p14="http://schemas.microsoft.com/office/powerpoint/2010/main" val="4054835084"/>
              </p:ext>
            </p:extLst>
          </p:nvPr>
        </p:nvGraphicFramePr>
        <p:xfrm>
          <a:off x="2621280" y="2003273"/>
          <a:ext cx="6949440" cy="402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1102</Words>
  <Application>Microsoft Office PowerPoint</Application>
  <PresentationFormat>Widescreen</PresentationFormat>
  <Paragraphs>147</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Quattrocento</vt:lpstr>
      <vt:lpstr>Wingdings</vt:lpstr>
      <vt:lpstr>Retrospect</vt:lpstr>
      <vt:lpstr>Establishing an Acute Care Clinic as a Means to Improve Patient Access</vt:lpstr>
      <vt:lpstr>Learning Objectives</vt:lpstr>
      <vt:lpstr>Bruner Family Medicine</vt:lpstr>
      <vt:lpstr>PROBLEM</vt:lpstr>
      <vt:lpstr>Quality Improvement Model</vt:lpstr>
      <vt:lpstr>Proposed intervention</vt:lpstr>
      <vt:lpstr>Project Implementation</vt:lpstr>
      <vt:lpstr>Data Collection and Analysis</vt:lpstr>
      <vt:lpstr>Visit data for October through March</vt:lpstr>
      <vt:lpstr>Provider Survey Results</vt:lpstr>
      <vt:lpstr>Selected Quotes from Providers</vt:lpstr>
      <vt:lpstr>PowerPoint Presentation</vt:lpstr>
      <vt:lpstr>Additional Questions to Answer?</vt:lpstr>
      <vt:lpstr>Changes proposed during PDSA cycle</vt:lpstr>
      <vt:lpstr>Future Goals (before COVID-19)</vt:lpstr>
      <vt:lpstr>Questions and Answers</vt:lpstr>
      <vt:lpstr>Thank you to all our associates who participate in our regular Quality Improvement efforts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an Acute Care Clinic as a Means to Improve Patient Access</dc:title>
  <dc:creator>Amelia Challender</dc:creator>
  <cp:lastModifiedBy>Lauren Thomas</cp:lastModifiedBy>
  <cp:revision>27</cp:revision>
  <dcterms:created xsi:type="dcterms:W3CDTF">2016-03-16T22:02:35Z</dcterms:created>
  <dcterms:modified xsi:type="dcterms:W3CDTF">2020-05-12T13:27:06Z</dcterms:modified>
</cp:coreProperties>
</file>