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315" r:id="rId3"/>
    <p:sldId id="314" r:id="rId4"/>
    <p:sldId id="318" r:id="rId5"/>
    <p:sldId id="276" r:id="rId6"/>
    <p:sldId id="274" r:id="rId7"/>
    <p:sldId id="269" r:id="rId8"/>
    <p:sldId id="260" r:id="rId9"/>
    <p:sldId id="261" r:id="rId10"/>
    <p:sldId id="258" r:id="rId11"/>
    <p:sldId id="262" r:id="rId12"/>
    <p:sldId id="263" r:id="rId13"/>
    <p:sldId id="267" r:id="rId14"/>
    <p:sldId id="272" r:id="rId15"/>
    <p:sldId id="268" r:id="rId16"/>
    <p:sldId id="316" r:id="rId17"/>
    <p:sldId id="317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CU%20Residency\External%20Projects\Physician%20Informaticisit\Data\Data%20Array%20EK2005092008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CU%20Residency\External%20Projects\Physician%20Informaticisit\Data\Data%20Array%20EK2005092008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CU%20Residency\External%20Projects\Physician%20Informaticisit\Data\Data%20Array%20EK2005092008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oogle%20Drive\CU%20Residency\External%20Projects\Physician%20Informaticisit\Data\Data%20Array%20EK2005092008.xlsm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/>
              <a:t>Clinical</a:t>
            </a:r>
            <a:r>
              <a:rPr lang="en-US" sz="2000" b="1" u="sng" baseline="0"/>
              <a:t> Efficiencies</a:t>
            </a:r>
            <a:endParaRPr lang="en-US" sz="2000" b="1" u="sng"/>
          </a:p>
        </c:rich>
      </c:tx>
      <c:layout>
        <c:manualLayout>
          <c:xMode val="edge"/>
          <c:yMode val="edge"/>
          <c:x val="0.40662305999211812"/>
          <c:y val="3.5001728508771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19232109260672E-2"/>
          <c:y val="0.11000049615242097"/>
          <c:w val="0.90746306877569505"/>
          <c:h val="0.7306515772390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Report'!$AN$31</c:f>
              <c:strCache>
                <c:ptCount val="1"/>
                <c:pt idx="0">
                  <c:v>Number of Items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Report'!$AO$30:$AY$30</c:f>
              <c:strCache>
                <c:ptCount val="11"/>
                <c:pt idx="0">
                  <c:v>doc</c:v>
                </c:pt>
                <c:pt idx="1">
                  <c:v>orders</c:v>
                </c:pt>
                <c:pt idx="2">
                  <c:v>inbasket</c:v>
                </c:pt>
                <c:pt idx="3">
                  <c:v>clin review</c:v>
                </c:pt>
                <c:pt idx="4">
                  <c:v>tool access</c:v>
                </c:pt>
                <c:pt idx="5">
                  <c:v>schedule</c:v>
                </c:pt>
                <c:pt idx="6">
                  <c:v>charging</c:v>
                </c:pt>
                <c:pt idx="7">
                  <c:v>research</c:v>
                </c:pt>
                <c:pt idx="8">
                  <c:v>mobile</c:v>
                </c:pt>
                <c:pt idx="9">
                  <c:v>printing</c:v>
                </c:pt>
                <c:pt idx="10">
                  <c:v>unk</c:v>
                </c:pt>
              </c:strCache>
            </c:strRef>
          </c:cat>
          <c:val>
            <c:numRef>
              <c:f>'Summary Report'!$AO$31:$AY$31</c:f>
              <c:numCache>
                <c:formatCode>General</c:formatCode>
                <c:ptCount val="11"/>
                <c:pt idx="0">
                  <c:v>27.888446215139439</c:v>
                </c:pt>
                <c:pt idx="1">
                  <c:v>20.079681274900398</c:v>
                </c:pt>
                <c:pt idx="2">
                  <c:v>17.290836653386453</c:v>
                </c:pt>
                <c:pt idx="3">
                  <c:v>14.9800796812749</c:v>
                </c:pt>
                <c:pt idx="4">
                  <c:v>8.2071713147410357</c:v>
                </c:pt>
                <c:pt idx="5">
                  <c:v>6.4541832669322714</c:v>
                </c:pt>
                <c:pt idx="6">
                  <c:v>2.9482071713147411</c:v>
                </c:pt>
                <c:pt idx="7">
                  <c:v>1.5139442231075697</c:v>
                </c:pt>
                <c:pt idx="8">
                  <c:v>0.31872509960159362</c:v>
                </c:pt>
                <c:pt idx="9">
                  <c:v>0.2390438247011952</c:v>
                </c:pt>
                <c:pt idx="10">
                  <c:v>7.9681274900398405E-2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1-4B72-84EC-30848AE77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601631"/>
        <c:axId val="586078703"/>
      </c:barChart>
      <c:catAx>
        <c:axId val="9606016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078703"/>
        <c:crosses val="autoZero"/>
        <c:auto val="1"/>
        <c:lblAlgn val="ctr"/>
        <c:lblOffset val="100"/>
        <c:noMultiLvlLbl val="0"/>
      </c:catAx>
      <c:valAx>
        <c:axId val="5860787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% of total items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60163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 dirty="0"/>
              <a:t>IT Teams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Report'!$BA$30:$BA$45</c:f>
              <c:strCache>
                <c:ptCount val="16"/>
                <c:pt idx="0">
                  <c:v>amb</c:v>
                </c:pt>
                <c:pt idx="1">
                  <c:v>training</c:v>
                </c:pt>
                <c:pt idx="2">
                  <c:v>security</c:v>
                </c:pt>
                <c:pt idx="3">
                  <c:v>scheduling</c:v>
                </c:pt>
                <c:pt idx="4">
                  <c:v>hardware</c:v>
                </c:pt>
                <c:pt idx="5">
                  <c:v>mhc</c:v>
                </c:pt>
                <c:pt idx="6">
                  <c:v>revenue</c:v>
                </c:pt>
                <c:pt idx="7">
                  <c:v>lab</c:v>
                </c:pt>
                <c:pt idx="8">
                  <c:v>pharm</c:v>
                </c:pt>
                <c:pt idx="9">
                  <c:v>radiology</c:v>
                </c:pt>
                <c:pt idx="10">
                  <c:v>reporting</c:v>
                </c:pt>
                <c:pt idx="11">
                  <c:v>mobile</c:v>
                </c:pt>
                <c:pt idx="12">
                  <c:v>inpt</c:v>
                </c:pt>
                <c:pt idx="13">
                  <c:v>interface</c:v>
                </c:pt>
                <c:pt idx="14">
                  <c:v>clin dec</c:v>
                </c:pt>
                <c:pt idx="15">
                  <c:v>HIM</c:v>
                </c:pt>
              </c:strCache>
            </c:strRef>
          </c:cat>
          <c:val>
            <c:numRef>
              <c:f>'Summary Report'!$BB$30:$BB$45</c:f>
              <c:numCache>
                <c:formatCode>General</c:formatCode>
                <c:ptCount val="16"/>
                <c:pt idx="0">
                  <c:v>47.011952191235061</c:v>
                </c:pt>
                <c:pt idx="1">
                  <c:v>15.298804780876493</c:v>
                </c:pt>
                <c:pt idx="2">
                  <c:v>13.944223107569719</c:v>
                </c:pt>
                <c:pt idx="3">
                  <c:v>5.1792828685258963</c:v>
                </c:pt>
                <c:pt idx="4">
                  <c:v>3.5856573705179287</c:v>
                </c:pt>
                <c:pt idx="5">
                  <c:v>3.5856573705179287</c:v>
                </c:pt>
                <c:pt idx="6">
                  <c:v>2.549800796812749</c:v>
                </c:pt>
                <c:pt idx="7">
                  <c:v>2.4701195219123506</c:v>
                </c:pt>
                <c:pt idx="8">
                  <c:v>1.7529880478087652</c:v>
                </c:pt>
                <c:pt idx="9">
                  <c:v>1.5139442231075697</c:v>
                </c:pt>
                <c:pt idx="10">
                  <c:v>1.0358565737051793</c:v>
                </c:pt>
                <c:pt idx="11">
                  <c:v>0.63745019920318724</c:v>
                </c:pt>
                <c:pt idx="12">
                  <c:v>0.4780876494023904</c:v>
                </c:pt>
                <c:pt idx="13">
                  <c:v>0.4780876494023904</c:v>
                </c:pt>
                <c:pt idx="14">
                  <c:v>0.39840637450199201</c:v>
                </c:pt>
                <c:pt idx="15">
                  <c:v>7.9681274900398405E-2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0-46FF-8A93-E2D458A23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626367"/>
        <c:axId val="1132280927"/>
      </c:barChart>
      <c:catAx>
        <c:axId val="196662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280927"/>
        <c:crosses val="autoZero"/>
        <c:auto val="1"/>
        <c:lblAlgn val="ctr"/>
        <c:lblOffset val="100"/>
        <c:noMultiLvlLbl val="0"/>
      </c:catAx>
      <c:valAx>
        <c:axId val="1132280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% of total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62636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 dirty="0"/>
              <a:t>IT Teams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93273063089336E-2"/>
          <c:y val="0.13899528457484048"/>
          <c:w val="0.91835455187492177"/>
          <c:h val="0.663480121479845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Report'!$BA$30:$BA$45</c:f>
              <c:strCache>
                <c:ptCount val="16"/>
                <c:pt idx="0">
                  <c:v>amb</c:v>
                </c:pt>
                <c:pt idx="1">
                  <c:v>training</c:v>
                </c:pt>
                <c:pt idx="2">
                  <c:v>security</c:v>
                </c:pt>
                <c:pt idx="3">
                  <c:v>scheduling</c:v>
                </c:pt>
                <c:pt idx="4">
                  <c:v>hardware</c:v>
                </c:pt>
                <c:pt idx="5">
                  <c:v>mhc</c:v>
                </c:pt>
                <c:pt idx="6">
                  <c:v>revenue</c:v>
                </c:pt>
                <c:pt idx="7">
                  <c:v>lab</c:v>
                </c:pt>
                <c:pt idx="8">
                  <c:v>pharm</c:v>
                </c:pt>
                <c:pt idx="9">
                  <c:v>radiology</c:v>
                </c:pt>
                <c:pt idx="10">
                  <c:v>reporting</c:v>
                </c:pt>
                <c:pt idx="11">
                  <c:v>mobile</c:v>
                </c:pt>
                <c:pt idx="12">
                  <c:v>inpt</c:v>
                </c:pt>
                <c:pt idx="13">
                  <c:v>interface</c:v>
                </c:pt>
                <c:pt idx="14">
                  <c:v>clin dec</c:v>
                </c:pt>
                <c:pt idx="15">
                  <c:v>HIM</c:v>
                </c:pt>
              </c:strCache>
            </c:strRef>
          </c:cat>
          <c:val>
            <c:numRef>
              <c:f>'Summary Report'!$BB$30:$BB$45</c:f>
              <c:numCache>
                <c:formatCode>General</c:formatCode>
                <c:ptCount val="16"/>
                <c:pt idx="0">
                  <c:v>47.011952191235061</c:v>
                </c:pt>
                <c:pt idx="1">
                  <c:v>15.298804780876493</c:v>
                </c:pt>
                <c:pt idx="2">
                  <c:v>13.944223107569719</c:v>
                </c:pt>
                <c:pt idx="3">
                  <c:v>5.1792828685258963</c:v>
                </c:pt>
                <c:pt idx="4">
                  <c:v>3.5856573705179287</c:v>
                </c:pt>
                <c:pt idx="5">
                  <c:v>3.5856573705179287</c:v>
                </c:pt>
                <c:pt idx="6">
                  <c:v>2.549800796812749</c:v>
                </c:pt>
                <c:pt idx="7">
                  <c:v>2.4701195219123506</c:v>
                </c:pt>
                <c:pt idx="8">
                  <c:v>1.7529880478087652</c:v>
                </c:pt>
                <c:pt idx="9">
                  <c:v>1.5139442231075697</c:v>
                </c:pt>
                <c:pt idx="10">
                  <c:v>1.0358565737051793</c:v>
                </c:pt>
                <c:pt idx="11">
                  <c:v>0.63745019920318724</c:v>
                </c:pt>
                <c:pt idx="12">
                  <c:v>0.4780876494023904</c:v>
                </c:pt>
                <c:pt idx="13">
                  <c:v>0.4780876494023904</c:v>
                </c:pt>
                <c:pt idx="14">
                  <c:v>0.39840637450199201</c:v>
                </c:pt>
                <c:pt idx="15">
                  <c:v>7.9681274900398405E-2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0-46FF-8A93-E2D458A23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626367"/>
        <c:axId val="1132280927"/>
      </c:barChart>
      <c:catAx>
        <c:axId val="196662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280927"/>
        <c:crosses val="autoZero"/>
        <c:auto val="1"/>
        <c:lblAlgn val="ctr"/>
        <c:lblOffset val="100"/>
        <c:noMultiLvlLbl val="0"/>
      </c:catAx>
      <c:valAx>
        <c:axId val="1132280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% of total </a:t>
                </a:r>
                <a:r>
                  <a:rPr lang="en-US" sz="1600" dirty="0"/>
                  <a:t>items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62636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sng" baseline="0" dirty="0">
                <a:effectLst/>
              </a:rPr>
              <a:t>Security Issues per Clinical Efficiency</a:t>
            </a:r>
            <a:endParaRPr lang="en-US" b="1" u="sng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Report'!$BN$30:$BW$30</c:f>
              <c:strCache>
                <c:ptCount val="10"/>
                <c:pt idx="0">
                  <c:v>inbasket</c:v>
                </c:pt>
                <c:pt idx="1">
                  <c:v>tool access</c:v>
                </c:pt>
                <c:pt idx="2">
                  <c:v>orders</c:v>
                </c:pt>
                <c:pt idx="3">
                  <c:v>doc</c:v>
                </c:pt>
                <c:pt idx="4">
                  <c:v>clin review</c:v>
                </c:pt>
                <c:pt idx="5">
                  <c:v>charging</c:v>
                </c:pt>
                <c:pt idx="6">
                  <c:v>schedule</c:v>
                </c:pt>
                <c:pt idx="7">
                  <c:v>research</c:v>
                </c:pt>
                <c:pt idx="8">
                  <c:v>mobile</c:v>
                </c:pt>
                <c:pt idx="9">
                  <c:v>printing</c:v>
                </c:pt>
              </c:strCache>
            </c:strRef>
          </c:cat>
          <c:val>
            <c:numRef>
              <c:f>'Summary Report'!$BN$31:$BW$31</c:f>
              <c:numCache>
                <c:formatCode>General</c:formatCode>
                <c:ptCount val="10"/>
                <c:pt idx="0">
                  <c:v>38.285714285714285</c:v>
                </c:pt>
                <c:pt idx="1">
                  <c:v>34.857142857142861</c:v>
                </c:pt>
                <c:pt idx="2">
                  <c:v>13.714285714285715</c:v>
                </c:pt>
                <c:pt idx="3">
                  <c:v>5.1428571428571423</c:v>
                </c:pt>
                <c:pt idx="4">
                  <c:v>4</c:v>
                </c:pt>
                <c:pt idx="5">
                  <c:v>1.7142857142857144</c:v>
                </c:pt>
                <c:pt idx="6">
                  <c:v>1.7142857142857144</c:v>
                </c:pt>
                <c:pt idx="7">
                  <c:v>0.5714285714285714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D-46DB-9D61-54D0845C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107631"/>
        <c:axId val="586084527"/>
      </c:barChart>
      <c:catAx>
        <c:axId val="7571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084527"/>
        <c:crosses val="autoZero"/>
        <c:auto val="1"/>
        <c:lblAlgn val="ctr"/>
        <c:lblOffset val="100"/>
        <c:noMultiLvlLbl val="0"/>
      </c:catAx>
      <c:valAx>
        <c:axId val="586084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% of security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10763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/>
              <a:t>Final</a:t>
            </a:r>
            <a:r>
              <a:rPr lang="en-US" sz="2000" b="1" u="sng" baseline="0" dirty="0"/>
              <a:t> Intervention Types</a:t>
            </a:r>
            <a:endParaRPr lang="en-US" sz="20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57660965696662E-2"/>
          <c:y val="0.13845424071505447"/>
          <c:w val="0.91945169216283906"/>
          <c:h val="0.693586323028742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Report'!$A$99:$A$105</c:f>
              <c:strCache>
                <c:ptCount val="7"/>
                <c:pt idx="0">
                  <c:v>break fix</c:v>
                </c:pt>
                <c:pt idx="1">
                  <c:v>work flow</c:v>
                </c:pt>
                <c:pt idx="2">
                  <c:v>build</c:v>
                </c:pt>
                <c:pt idx="3">
                  <c:v>cleanup</c:v>
                </c:pt>
                <c:pt idx="4">
                  <c:v>enhancement request</c:v>
                </c:pt>
                <c:pt idx="5">
                  <c:v>unk</c:v>
                </c:pt>
                <c:pt idx="6">
                  <c:v>purchasing</c:v>
                </c:pt>
              </c:strCache>
            </c:strRef>
          </c:cat>
          <c:val>
            <c:numRef>
              <c:f>'Summary Report'!$B$99:$B$105</c:f>
              <c:numCache>
                <c:formatCode>General</c:formatCode>
                <c:ptCount val="7"/>
                <c:pt idx="0">
                  <c:v>30.677290836653388</c:v>
                </c:pt>
                <c:pt idx="1">
                  <c:v>27.250996015936259</c:v>
                </c:pt>
                <c:pt idx="2">
                  <c:v>24.621513944223107</c:v>
                </c:pt>
                <c:pt idx="3">
                  <c:v>14.820717131474105</c:v>
                </c:pt>
                <c:pt idx="4">
                  <c:v>2.2310756972111556</c:v>
                </c:pt>
                <c:pt idx="5">
                  <c:v>0.31872509960159362</c:v>
                </c:pt>
                <c:pt idx="6">
                  <c:v>7.9681274900398405E-2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F-6E4A-9D31-DD4DC4F42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653167"/>
        <c:axId val="1132272191"/>
      </c:barChart>
      <c:catAx>
        <c:axId val="196665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272191"/>
        <c:crosses val="autoZero"/>
        <c:auto val="1"/>
        <c:lblAlgn val="ctr"/>
        <c:lblOffset val="100"/>
        <c:noMultiLvlLbl val="0"/>
      </c:catAx>
      <c:valAx>
        <c:axId val="11322721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% of all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65316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B3435-A2C5-4F32-AAEF-BC45D864A1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5E4E35-41BD-4DAD-AB89-672F49FF8FCF}">
      <dgm:prSet phldrT="[Text]"/>
      <dgm:spPr/>
      <dgm:t>
        <a:bodyPr/>
        <a:lstStyle/>
        <a:p>
          <a:r>
            <a:rPr lang="en-US" dirty="0"/>
            <a:t>Item Logs Retrospectively Reviewed</a:t>
          </a:r>
        </a:p>
      </dgm:t>
    </dgm:pt>
    <dgm:pt modelId="{3FD2B97C-EA75-4F7E-BC9D-FE3B41B2CC85}" type="parTrans" cxnId="{8653C589-D8D5-4DE6-95A6-5746A3DF16C0}">
      <dgm:prSet/>
      <dgm:spPr/>
      <dgm:t>
        <a:bodyPr/>
        <a:lstStyle/>
        <a:p>
          <a:endParaRPr lang="en-US"/>
        </a:p>
      </dgm:t>
    </dgm:pt>
    <dgm:pt modelId="{070A486F-1AD8-47EF-A47C-F64332CBCB62}" type="sibTrans" cxnId="{8653C589-D8D5-4DE6-95A6-5746A3DF16C0}">
      <dgm:prSet/>
      <dgm:spPr/>
      <dgm:t>
        <a:bodyPr/>
        <a:lstStyle/>
        <a:p>
          <a:endParaRPr lang="en-US"/>
        </a:p>
      </dgm:t>
    </dgm:pt>
    <dgm:pt modelId="{3D161EAD-D0E7-474B-8863-B7A5C3D048BB}">
      <dgm:prSet phldrT="[Text]"/>
      <dgm:spPr/>
      <dgm:t>
        <a:bodyPr/>
        <a:lstStyle/>
        <a:p>
          <a:r>
            <a:rPr lang="en-US" dirty="0"/>
            <a:t>Coded by Clinical Efficiency, IT team, and Intervention</a:t>
          </a:r>
        </a:p>
      </dgm:t>
    </dgm:pt>
    <dgm:pt modelId="{69FBD9CB-062A-4305-B71F-0922061F8E68}" type="parTrans" cxnId="{A8A2E3CE-0730-450D-BE61-024E34B4496A}">
      <dgm:prSet/>
      <dgm:spPr/>
      <dgm:t>
        <a:bodyPr/>
        <a:lstStyle/>
        <a:p>
          <a:endParaRPr lang="en-US"/>
        </a:p>
      </dgm:t>
    </dgm:pt>
    <dgm:pt modelId="{34464457-72CF-4487-A93C-E362E4D0815E}" type="sibTrans" cxnId="{A8A2E3CE-0730-450D-BE61-024E34B4496A}">
      <dgm:prSet/>
      <dgm:spPr/>
      <dgm:t>
        <a:bodyPr/>
        <a:lstStyle/>
        <a:p>
          <a:endParaRPr lang="en-US"/>
        </a:p>
      </dgm:t>
    </dgm:pt>
    <dgm:pt modelId="{D35E2A7A-FE29-4187-B76D-D739CBA8CEA8}">
      <dgm:prSet phldrT="[Text]"/>
      <dgm:spPr/>
      <dgm:t>
        <a:bodyPr/>
        <a:lstStyle/>
        <a:p>
          <a:r>
            <a:rPr lang="en-US" dirty="0"/>
            <a:t>Retrospective Data Analyzed</a:t>
          </a:r>
        </a:p>
      </dgm:t>
    </dgm:pt>
    <dgm:pt modelId="{6C2AFD5D-A36B-4832-A6F3-0C327FD8309F}" type="parTrans" cxnId="{BC90793C-5D7E-4ACF-A9D3-870A2BCA39E1}">
      <dgm:prSet/>
      <dgm:spPr/>
      <dgm:t>
        <a:bodyPr/>
        <a:lstStyle/>
        <a:p>
          <a:endParaRPr lang="en-US"/>
        </a:p>
      </dgm:t>
    </dgm:pt>
    <dgm:pt modelId="{7F709B09-9492-4813-A733-0D1BBF0BCFBA}" type="sibTrans" cxnId="{BC90793C-5D7E-4ACF-A9D3-870A2BCA39E1}">
      <dgm:prSet/>
      <dgm:spPr/>
      <dgm:t>
        <a:bodyPr/>
        <a:lstStyle/>
        <a:p>
          <a:endParaRPr lang="en-US"/>
        </a:p>
      </dgm:t>
    </dgm:pt>
    <dgm:pt modelId="{E4403137-ACE5-4DAA-8D2B-4853E0826174}" type="pres">
      <dgm:prSet presAssocID="{16CB3435-A2C5-4F32-AAEF-BC45D864A1EF}" presName="Name0" presStyleCnt="0">
        <dgm:presLayoutVars>
          <dgm:dir/>
          <dgm:resizeHandles val="exact"/>
        </dgm:presLayoutVars>
      </dgm:prSet>
      <dgm:spPr/>
    </dgm:pt>
    <dgm:pt modelId="{6114B36F-A6E6-460A-AE1A-69C719D92AF4}" type="pres">
      <dgm:prSet presAssocID="{935E4E35-41BD-4DAD-AB89-672F49FF8FCF}" presName="node" presStyleLbl="node1" presStyleIdx="0" presStyleCnt="3">
        <dgm:presLayoutVars>
          <dgm:bulletEnabled val="1"/>
        </dgm:presLayoutVars>
      </dgm:prSet>
      <dgm:spPr/>
    </dgm:pt>
    <dgm:pt modelId="{5F5A6510-298B-45C6-A02C-4325314F9034}" type="pres">
      <dgm:prSet presAssocID="{070A486F-1AD8-47EF-A47C-F64332CBCB62}" presName="sibTrans" presStyleLbl="sibTrans2D1" presStyleIdx="0" presStyleCnt="2"/>
      <dgm:spPr/>
    </dgm:pt>
    <dgm:pt modelId="{99291E34-7857-4FCE-A3AA-151D79EBD3F4}" type="pres">
      <dgm:prSet presAssocID="{070A486F-1AD8-47EF-A47C-F64332CBCB62}" presName="connectorText" presStyleLbl="sibTrans2D1" presStyleIdx="0" presStyleCnt="2"/>
      <dgm:spPr/>
    </dgm:pt>
    <dgm:pt modelId="{784592D1-58D8-42A0-808C-57AACC84AF67}" type="pres">
      <dgm:prSet presAssocID="{3D161EAD-D0E7-474B-8863-B7A5C3D048BB}" presName="node" presStyleLbl="node1" presStyleIdx="1" presStyleCnt="3">
        <dgm:presLayoutVars>
          <dgm:bulletEnabled val="1"/>
        </dgm:presLayoutVars>
      </dgm:prSet>
      <dgm:spPr/>
    </dgm:pt>
    <dgm:pt modelId="{F32E8B8F-BA33-422C-BCD8-5AE9FE14BBD7}" type="pres">
      <dgm:prSet presAssocID="{34464457-72CF-4487-A93C-E362E4D0815E}" presName="sibTrans" presStyleLbl="sibTrans2D1" presStyleIdx="1" presStyleCnt="2"/>
      <dgm:spPr/>
    </dgm:pt>
    <dgm:pt modelId="{3C1860F7-881B-4251-B274-B93AB07B4B04}" type="pres">
      <dgm:prSet presAssocID="{34464457-72CF-4487-A93C-E362E4D0815E}" presName="connectorText" presStyleLbl="sibTrans2D1" presStyleIdx="1" presStyleCnt="2"/>
      <dgm:spPr/>
    </dgm:pt>
    <dgm:pt modelId="{704CC04B-DDB4-4D85-9CCB-6F38B67E8676}" type="pres">
      <dgm:prSet presAssocID="{D35E2A7A-FE29-4187-B76D-D739CBA8CEA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9A2113-4078-4501-9E92-DF1851DA7D61}" type="presOf" srcId="{D35E2A7A-FE29-4187-B76D-D739CBA8CEA8}" destId="{704CC04B-DDB4-4D85-9CCB-6F38B67E8676}" srcOrd="0" destOrd="0" presId="urn:microsoft.com/office/officeart/2005/8/layout/process1"/>
    <dgm:cxn modelId="{D63A2A3B-2A43-45BB-BB64-160A96F1652A}" type="presOf" srcId="{3D161EAD-D0E7-474B-8863-B7A5C3D048BB}" destId="{784592D1-58D8-42A0-808C-57AACC84AF67}" srcOrd="0" destOrd="0" presId="urn:microsoft.com/office/officeart/2005/8/layout/process1"/>
    <dgm:cxn modelId="{7BA79C3B-C9B0-4D74-A8F3-7F06C6344736}" type="presOf" srcId="{070A486F-1AD8-47EF-A47C-F64332CBCB62}" destId="{99291E34-7857-4FCE-A3AA-151D79EBD3F4}" srcOrd="1" destOrd="0" presId="urn:microsoft.com/office/officeart/2005/8/layout/process1"/>
    <dgm:cxn modelId="{0B50EA3B-6E89-4BC6-B9BD-C112D4EC5B8B}" type="presOf" srcId="{070A486F-1AD8-47EF-A47C-F64332CBCB62}" destId="{5F5A6510-298B-45C6-A02C-4325314F9034}" srcOrd="0" destOrd="0" presId="urn:microsoft.com/office/officeart/2005/8/layout/process1"/>
    <dgm:cxn modelId="{BC90793C-5D7E-4ACF-A9D3-870A2BCA39E1}" srcId="{16CB3435-A2C5-4F32-AAEF-BC45D864A1EF}" destId="{D35E2A7A-FE29-4187-B76D-D739CBA8CEA8}" srcOrd="2" destOrd="0" parTransId="{6C2AFD5D-A36B-4832-A6F3-0C327FD8309F}" sibTransId="{7F709B09-9492-4813-A733-0D1BBF0BCFBA}"/>
    <dgm:cxn modelId="{846B144B-CF52-437A-BAFE-1D946C33C6D9}" type="presOf" srcId="{16CB3435-A2C5-4F32-AAEF-BC45D864A1EF}" destId="{E4403137-ACE5-4DAA-8D2B-4853E0826174}" srcOrd="0" destOrd="0" presId="urn:microsoft.com/office/officeart/2005/8/layout/process1"/>
    <dgm:cxn modelId="{B6CFDA72-2C9E-44A9-B058-DE6F82183E80}" type="presOf" srcId="{34464457-72CF-4487-A93C-E362E4D0815E}" destId="{F32E8B8F-BA33-422C-BCD8-5AE9FE14BBD7}" srcOrd="0" destOrd="0" presId="urn:microsoft.com/office/officeart/2005/8/layout/process1"/>
    <dgm:cxn modelId="{C888967B-711B-4887-A298-FFB697086156}" type="presOf" srcId="{34464457-72CF-4487-A93C-E362E4D0815E}" destId="{3C1860F7-881B-4251-B274-B93AB07B4B04}" srcOrd="1" destOrd="0" presId="urn:microsoft.com/office/officeart/2005/8/layout/process1"/>
    <dgm:cxn modelId="{8653C589-D8D5-4DE6-95A6-5746A3DF16C0}" srcId="{16CB3435-A2C5-4F32-AAEF-BC45D864A1EF}" destId="{935E4E35-41BD-4DAD-AB89-672F49FF8FCF}" srcOrd="0" destOrd="0" parTransId="{3FD2B97C-EA75-4F7E-BC9D-FE3B41B2CC85}" sibTransId="{070A486F-1AD8-47EF-A47C-F64332CBCB62}"/>
    <dgm:cxn modelId="{A8A2E3CE-0730-450D-BE61-024E34B4496A}" srcId="{16CB3435-A2C5-4F32-AAEF-BC45D864A1EF}" destId="{3D161EAD-D0E7-474B-8863-B7A5C3D048BB}" srcOrd="1" destOrd="0" parTransId="{69FBD9CB-062A-4305-B71F-0922061F8E68}" sibTransId="{34464457-72CF-4487-A93C-E362E4D0815E}"/>
    <dgm:cxn modelId="{88504CCF-9508-4D11-B7BD-B3E75F4C8F40}" type="presOf" srcId="{935E4E35-41BD-4DAD-AB89-672F49FF8FCF}" destId="{6114B36F-A6E6-460A-AE1A-69C719D92AF4}" srcOrd="0" destOrd="0" presId="urn:microsoft.com/office/officeart/2005/8/layout/process1"/>
    <dgm:cxn modelId="{17709A30-83F9-434C-9E8E-3C0DF06EE42D}" type="presParOf" srcId="{E4403137-ACE5-4DAA-8D2B-4853E0826174}" destId="{6114B36F-A6E6-460A-AE1A-69C719D92AF4}" srcOrd="0" destOrd="0" presId="urn:microsoft.com/office/officeart/2005/8/layout/process1"/>
    <dgm:cxn modelId="{6588883D-154C-4189-9858-5A58FA032FEC}" type="presParOf" srcId="{E4403137-ACE5-4DAA-8D2B-4853E0826174}" destId="{5F5A6510-298B-45C6-A02C-4325314F9034}" srcOrd="1" destOrd="0" presId="urn:microsoft.com/office/officeart/2005/8/layout/process1"/>
    <dgm:cxn modelId="{EA35EC3D-8235-4AFF-8C02-7BC0EF77667F}" type="presParOf" srcId="{5F5A6510-298B-45C6-A02C-4325314F9034}" destId="{99291E34-7857-4FCE-A3AA-151D79EBD3F4}" srcOrd="0" destOrd="0" presId="urn:microsoft.com/office/officeart/2005/8/layout/process1"/>
    <dgm:cxn modelId="{AD0C3951-F96B-4FEB-9D5B-49D1C47A77BE}" type="presParOf" srcId="{E4403137-ACE5-4DAA-8D2B-4853E0826174}" destId="{784592D1-58D8-42A0-808C-57AACC84AF67}" srcOrd="2" destOrd="0" presId="urn:microsoft.com/office/officeart/2005/8/layout/process1"/>
    <dgm:cxn modelId="{F6BA4339-F1D1-4A11-98D3-F749FDD592A4}" type="presParOf" srcId="{E4403137-ACE5-4DAA-8D2B-4853E0826174}" destId="{F32E8B8F-BA33-422C-BCD8-5AE9FE14BBD7}" srcOrd="3" destOrd="0" presId="urn:microsoft.com/office/officeart/2005/8/layout/process1"/>
    <dgm:cxn modelId="{8CB5410C-B23A-4C8F-B550-49E76D5393EA}" type="presParOf" srcId="{F32E8B8F-BA33-422C-BCD8-5AE9FE14BBD7}" destId="{3C1860F7-881B-4251-B274-B93AB07B4B04}" srcOrd="0" destOrd="0" presId="urn:microsoft.com/office/officeart/2005/8/layout/process1"/>
    <dgm:cxn modelId="{A218AD33-A513-4A24-9AF7-F28F17968004}" type="presParOf" srcId="{E4403137-ACE5-4DAA-8D2B-4853E0826174}" destId="{704CC04B-DDB4-4D85-9CCB-6F38B67E86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4B36F-A6E6-460A-AE1A-69C719D92AF4}">
      <dsp:nvSpPr>
        <dsp:cNvPr id="0" name=""/>
        <dsp:cNvSpPr/>
      </dsp:nvSpPr>
      <dsp:spPr>
        <a:xfrm>
          <a:off x="7317" y="1172686"/>
          <a:ext cx="2187042" cy="131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Item Logs Retrospectively Reviewed</a:t>
          </a:r>
        </a:p>
      </dsp:txBody>
      <dsp:txXfrm>
        <a:off x="45751" y="1211120"/>
        <a:ext cx="2110174" cy="1235357"/>
      </dsp:txXfrm>
    </dsp:sp>
    <dsp:sp modelId="{5F5A6510-298B-45C6-A02C-4325314F9034}">
      <dsp:nvSpPr>
        <dsp:cNvPr id="0" name=""/>
        <dsp:cNvSpPr/>
      </dsp:nvSpPr>
      <dsp:spPr>
        <a:xfrm>
          <a:off x="2413063" y="1557606"/>
          <a:ext cx="463653" cy="542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13063" y="1666083"/>
        <a:ext cx="324557" cy="325432"/>
      </dsp:txXfrm>
    </dsp:sp>
    <dsp:sp modelId="{784592D1-58D8-42A0-808C-57AACC84AF67}">
      <dsp:nvSpPr>
        <dsp:cNvPr id="0" name=""/>
        <dsp:cNvSpPr/>
      </dsp:nvSpPr>
      <dsp:spPr>
        <a:xfrm>
          <a:off x="3069176" y="1172686"/>
          <a:ext cx="2187042" cy="131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Coded by Clinical Efficiency, IT team, and Intervention</a:t>
          </a:r>
        </a:p>
      </dsp:txBody>
      <dsp:txXfrm>
        <a:off x="3107610" y="1211120"/>
        <a:ext cx="2110174" cy="1235357"/>
      </dsp:txXfrm>
    </dsp:sp>
    <dsp:sp modelId="{F32E8B8F-BA33-422C-BCD8-5AE9FE14BBD7}">
      <dsp:nvSpPr>
        <dsp:cNvPr id="0" name=""/>
        <dsp:cNvSpPr/>
      </dsp:nvSpPr>
      <dsp:spPr>
        <a:xfrm>
          <a:off x="5474923" y="1557606"/>
          <a:ext cx="463653" cy="542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74923" y="1666083"/>
        <a:ext cx="324557" cy="325432"/>
      </dsp:txXfrm>
    </dsp:sp>
    <dsp:sp modelId="{704CC04B-DDB4-4D85-9CCB-6F38B67E8676}">
      <dsp:nvSpPr>
        <dsp:cNvPr id="0" name=""/>
        <dsp:cNvSpPr/>
      </dsp:nvSpPr>
      <dsp:spPr>
        <a:xfrm>
          <a:off x="6131036" y="1172686"/>
          <a:ext cx="2187042" cy="131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Retrospective Data Analyzed</a:t>
          </a:r>
        </a:p>
      </dsp:txBody>
      <dsp:txXfrm>
        <a:off x="6169470" y="1211120"/>
        <a:ext cx="2110174" cy="123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0.40832</cdr:x>
      <cdr:y>0.1885</cdr:y>
    </cdr:from>
    <cdr:to>
      <cdr:x>0.40832</cdr:x>
      <cdr:y>0.83779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85BB455-0DCC-42E7-AC8B-3446261F0B61}"/>
            </a:ext>
          </a:extLst>
        </cdr:cNvPr>
        <cdr:cNvCxnSpPr/>
      </cdr:nvCxnSpPr>
      <cdr:spPr>
        <a:xfrm xmlns:a="http://schemas.openxmlformats.org/drawingml/2006/main">
          <a:off x="4687840" y="1021994"/>
          <a:ext cx="0" cy="3520252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0.33322</cdr:x>
      <cdr:y>0.14974</cdr:y>
    </cdr:from>
    <cdr:to>
      <cdr:x>0.42018</cdr:x>
      <cdr:y>0.26045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525B0C4-F3D0-48FB-8A64-C988F8EE3DCA}"/>
            </a:ext>
          </a:extLst>
        </cdr:cNvPr>
        <cdr:cNvSpPr txBox="1"/>
      </cdr:nvSpPr>
      <cdr:spPr>
        <a:xfrm xmlns:a="http://schemas.openxmlformats.org/drawingml/2006/main">
          <a:off x="3504046" y="773158"/>
          <a:ext cx="914400" cy="571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80%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0.05607</cdr:x>
      <cdr:y>0.84201</cdr:y>
    </cdr:from>
    <cdr:to>
      <cdr:x>0.18099</cdr:x>
      <cdr:y>0.95145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5C8C1F05-2377-4215-A3EF-5CF0B1003037}"/>
            </a:ext>
          </a:extLst>
        </cdr:cNvPr>
        <cdr:cNvSpPr/>
      </cdr:nvSpPr>
      <cdr:spPr>
        <a:xfrm xmlns:a="http://schemas.openxmlformats.org/drawingml/2006/main">
          <a:off x="664029" y="4654230"/>
          <a:ext cx="1479510" cy="6049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0.1933</cdr:x>
      <cdr:y>0.84201</cdr:y>
    </cdr:from>
    <cdr:to>
      <cdr:x>0.31302</cdr:x>
      <cdr:y>0.94426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5C8C1F05-2377-4215-A3EF-5CF0B1003037}"/>
            </a:ext>
          </a:extLst>
        </cdr:cNvPr>
        <cdr:cNvSpPr/>
      </cdr:nvSpPr>
      <cdr:spPr>
        <a:xfrm xmlns:a="http://schemas.openxmlformats.org/drawingml/2006/main">
          <a:off x="2289334" y="4654230"/>
          <a:ext cx="1417923" cy="56518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0.46408</cdr:x>
      <cdr:y>0.84201</cdr:y>
    </cdr:from>
    <cdr:to>
      <cdr:x>0.56702</cdr:x>
      <cdr:y>0.94905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5C8C1F05-2377-4215-A3EF-5CF0B1003037}"/>
            </a:ext>
          </a:extLst>
        </cdr:cNvPr>
        <cdr:cNvSpPr/>
      </cdr:nvSpPr>
      <cdr:spPr>
        <a:xfrm xmlns:a="http://schemas.openxmlformats.org/drawingml/2006/main">
          <a:off x="5496360" y="4654230"/>
          <a:ext cx="1219186" cy="5916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31289-D2DE-024B-85B1-4DE646065CB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BCBF-89DF-484B-8227-5B6BA43D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17694230-0643-4864-B859-574885C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782F-357F-894C-AE11-095514263ED2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06057-1C32-46FD-B46A-DA0FC8E09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40" y="5884163"/>
            <a:ext cx="1560579" cy="347473"/>
          </a:xfrm>
          <a:prstGeom prst="rect">
            <a:avLst/>
          </a:prstGeom>
        </p:spPr>
      </p:pic>
      <p:pic>
        <p:nvPicPr>
          <p:cNvPr id="4098" name="Picture 2" descr="Stacked Logo">
            <a:extLst>
              <a:ext uri="{FF2B5EF4-FFF2-40B4-BE49-F238E27FC236}">
                <a16:creationId xmlns:a16="http://schemas.microsoft.com/office/drawing/2014/main" id="{05CD54B9-26E1-42CF-BC63-B30B1C960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0" y="136525"/>
            <a:ext cx="1846984" cy="8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B458-E7AB-A546-9C5F-739092441887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42CB-C8DE-8C4B-B1CC-D1AA8E85A8E1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5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57200" y="1636776"/>
            <a:ext cx="11266247" cy="4394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1433" y="6030975"/>
            <a:ext cx="8385787" cy="501349"/>
          </a:xfrm>
        </p:spPr>
        <p:txBody>
          <a:bodyPr anchor="b" anchorCtr="0"/>
          <a:lstStyle>
            <a:lvl1pPr>
              <a:spcAft>
                <a:spcPts val="0"/>
              </a:spcAft>
              <a:defRPr sz="900"/>
            </a:lvl1pPr>
            <a:lvl2pPr marL="0" indent="0">
              <a:spcAft>
                <a:spcPts val="0"/>
              </a:spcAft>
              <a:buNone/>
              <a:defRPr sz="900"/>
            </a:lvl2pPr>
            <a:lvl3pPr marL="0" indent="0">
              <a:spcAft>
                <a:spcPts val="0"/>
              </a:spcAft>
              <a:buNone/>
              <a:defRPr sz="900"/>
            </a:lvl3pPr>
            <a:lvl4pPr marL="0" indent="0">
              <a:spcAft>
                <a:spcPts val="0"/>
              </a:spcAft>
              <a:buNone/>
              <a:defRPr sz="900"/>
            </a:lvl4pPr>
            <a:lvl5pPr marL="0" indent="0">
              <a:spcAft>
                <a:spcPts val="0"/>
              </a:spcAft>
              <a:buNone/>
              <a:defRPr sz="900"/>
            </a:lvl5pPr>
            <a:lvl6pPr marL="0" indent="0">
              <a:spcAft>
                <a:spcPts val="0"/>
              </a:spcAft>
              <a:buNone/>
              <a:defRPr sz="900"/>
            </a:lvl6pPr>
            <a:lvl7pPr marL="0" indent="0">
              <a:spcAft>
                <a:spcPts val="0"/>
              </a:spcAft>
              <a:buNone/>
              <a:defRPr sz="900"/>
            </a:lvl7pPr>
            <a:lvl8pPr marL="0" indent="0">
              <a:spcAft>
                <a:spcPts val="0"/>
              </a:spcAft>
              <a:buNone/>
              <a:defRPr sz="900"/>
            </a:lvl8pPr>
            <a:lvl9pPr marL="0" indent="0">
              <a:spcAft>
                <a:spcPts val="0"/>
              </a:spcAft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40" y="6203503"/>
            <a:ext cx="1560579" cy="34747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0410" y="6306986"/>
            <a:ext cx="767476" cy="4571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366A3-0E00-430A-B059-971E374C0C45}" type="slidenum">
              <a:rPr lang="en-US" smtClean="0"/>
              <a:pPr/>
              <a:t>‹#›</a:t>
            </a:fld>
            <a:endParaRPr lang="en-US" normalizeH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9888" y="6630118"/>
            <a:ext cx="4114800" cy="162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3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949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A5F-C2BA-2C45-AF9A-F3E89DCBDA3F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4996-7BBC-8144-8AAE-AC8DDE0BAFAC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6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D320-F67C-0B4A-974A-DC61A85DD298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A9C6-3CFE-C84F-B03A-24A00D909366}" type="datetime1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33CC-3122-724B-9A84-F859A8FFC1E2}" type="datetime1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8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E29-5313-3740-B44F-8AC7B332B3C3}" type="datetime1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6084-C623-AB40-9943-E0F8E9D72297}" type="datetime1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CCC6-4C30-A94A-A0C2-166FC2668C25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40CE-C894-A14A-AA60-45B6A53D5D10}" type="datetime1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997992-C254-4D06-9EAF-1DE467643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58" y="2841171"/>
            <a:ext cx="11713028" cy="2928258"/>
          </a:xfrm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Dr. Eric Kim, University of Colorado Family Medicine Residency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Dr. Amber Sieja, University of Colorado School of Medicine, Senior Medical Director of Informatics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Co-Authors: Katie Markley, MD; Heather Holmstrom, MD; Stephen </a:t>
            </a:r>
            <a:r>
              <a:rPr lang="en-US" sz="1800" dirty="0" err="1">
                <a:solidFill>
                  <a:schemeClr val="bg1"/>
                </a:solidFill>
              </a:rPr>
              <a:t>Rotholz</a:t>
            </a:r>
            <a:r>
              <a:rPr lang="en-US" sz="1800" dirty="0">
                <a:solidFill>
                  <a:schemeClr val="bg1"/>
                </a:solidFill>
              </a:rPr>
              <a:t>, MD; Cortney Arellano, EHR Manager; CT Lin, MD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300" dirty="0">
                <a:solidFill>
                  <a:schemeClr val="bg1"/>
                </a:solidFill>
              </a:rPr>
              <a:t>CAFMR Rocky Mountain Research Forum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300" dirty="0">
                <a:solidFill>
                  <a:schemeClr val="bg1"/>
                </a:solidFill>
              </a:rPr>
              <a:t>May 15th,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771AB-DB72-774F-9E0B-C5D292C2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36" y="5422756"/>
            <a:ext cx="2730500" cy="127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F20D93-7321-0A4C-81D9-7B21E44B96A4}"/>
              </a:ext>
            </a:extLst>
          </p:cNvPr>
          <p:cNvSpPr/>
          <p:nvPr/>
        </p:nvSpPr>
        <p:spPr>
          <a:xfrm>
            <a:off x="0" y="0"/>
            <a:ext cx="2220686" cy="1175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D616F-4F09-469F-8681-A7B649660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800244"/>
            <a:ext cx="10221686" cy="1779670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rgbClr val="C00000"/>
                </a:solidFill>
              </a:rPr>
              <a:t>Sprint Optimization of the 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Electronic Health Record (EHR)</a:t>
            </a:r>
          </a:p>
        </p:txBody>
      </p:sp>
    </p:spTree>
    <p:extLst>
      <p:ext uri="{BB962C8B-B14F-4D97-AF65-F5344CB8AC3E}">
        <p14:creationId xmlns:p14="http://schemas.microsoft.com/office/powerpoint/2010/main" val="404474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9198EE-6E8A-1041-A58F-C623199CA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AFBC9-54C0-4037-8971-0B7BF554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Timeline of </a:t>
            </a:r>
            <a:r>
              <a:rPr lang="en-US" dirty="0" err="1">
                <a:solidFill>
                  <a:srgbClr val="C00000"/>
                </a:solidFill>
              </a:rPr>
              <a:t>UCHealth</a:t>
            </a:r>
            <a:r>
              <a:rPr lang="en-US" dirty="0">
                <a:solidFill>
                  <a:srgbClr val="C00000"/>
                </a:solidFill>
              </a:rPr>
              <a:t> Sprints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9E696-A760-5B4D-8950-D0EA63D215C4}"/>
              </a:ext>
            </a:extLst>
          </p:cNvPr>
          <p:cNvSpPr/>
          <p:nvPr/>
        </p:nvSpPr>
        <p:spPr>
          <a:xfrm>
            <a:off x="0" y="1263072"/>
            <a:ext cx="12192000" cy="4859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ED90AF-B445-42B0-AC5D-187612D7F1AF}"/>
              </a:ext>
            </a:extLst>
          </p:cNvPr>
          <p:cNvGrpSpPr/>
          <p:nvPr/>
        </p:nvGrpSpPr>
        <p:grpSpPr>
          <a:xfrm>
            <a:off x="259876" y="1621192"/>
            <a:ext cx="11396887" cy="4142840"/>
            <a:chOff x="314304" y="1579646"/>
            <a:chExt cx="11396887" cy="4142840"/>
          </a:xfrm>
          <a:solidFill>
            <a:schemeClr val="bg1"/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ADE38A-BAA7-40D4-AFFD-4BE715309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04" y="1867033"/>
              <a:ext cx="11396887" cy="3855453"/>
            </a:xfrm>
            <a:prstGeom prst="rect">
              <a:avLst/>
            </a:prstGeom>
            <a:grp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C5431F-02C3-41BD-992E-A210153D384E}"/>
                </a:ext>
              </a:extLst>
            </p:cNvPr>
            <p:cNvSpPr/>
            <p:nvPr/>
          </p:nvSpPr>
          <p:spPr>
            <a:xfrm>
              <a:off x="6376377" y="1579646"/>
              <a:ext cx="3353794" cy="749364"/>
            </a:xfrm>
            <a:prstGeom prst="rect">
              <a:avLst/>
            </a:prstGeom>
            <a:grpFill/>
            <a:ln w="28575" cap="flat" cmpd="sng" algn="ctr">
              <a:solidFill>
                <a:srgbClr val="6076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srgbClr val="46803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Items and Final Status Logged Daily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AF73EF1-8C97-486C-988D-899D98887D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145" y="2329010"/>
              <a:ext cx="3140" cy="237048"/>
            </a:xfrm>
            <a:prstGeom prst="line">
              <a:avLst/>
            </a:prstGeom>
            <a:grpFill/>
            <a:ln w="9525" cap="flat" cmpd="sng" algn="ctr">
              <a:solidFill>
                <a:srgbClr val="6076B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176B2-CBF4-4370-8FF1-6C303FFED554}"/>
              </a:ext>
            </a:extLst>
          </p:cNvPr>
          <p:cNvCxnSpPr/>
          <p:nvPr/>
        </p:nvCxnSpPr>
        <p:spPr>
          <a:xfrm flipH="1">
            <a:off x="9730171" y="1901536"/>
            <a:ext cx="6815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FBC358-9829-4D20-BC19-39D1EAB87598}"/>
              </a:ext>
            </a:extLst>
          </p:cNvPr>
          <p:cNvCxnSpPr>
            <a:cxnSpLocks/>
          </p:cNvCxnSpPr>
          <p:nvPr/>
        </p:nvCxnSpPr>
        <p:spPr>
          <a:xfrm>
            <a:off x="5749281" y="1866463"/>
            <a:ext cx="627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1BA6E1E-2FAD-1B4C-9013-1B9AB5AF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229" y="6140826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6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71D2F9-7196-034F-99A8-00A1C2DF576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C2FB2-7246-4A29-B49C-8F936B2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Final Numbers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DD8190-426E-4691-BE16-248E3053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95206"/>
              </p:ext>
            </p:extLst>
          </p:nvPr>
        </p:nvGraphicFramePr>
        <p:xfrm>
          <a:off x="838200" y="1071154"/>
          <a:ext cx="10058399" cy="1505196"/>
        </p:xfrm>
        <a:graphic>
          <a:graphicData uri="http://schemas.openxmlformats.org/drawingml/2006/table">
            <a:tbl>
              <a:tblPr/>
              <a:tblGrid>
                <a:gridCol w="3193474">
                  <a:extLst>
                    <a:ext uri="{9D8B030D-6E8A-4147-A177-3AD203B41FA5}">
                      <a16:colId xmlns:a16="http://schemas.microsoft.com/office/drawing/2014/main" val="2767008408"/>
                    </a:ext>
                  </a:extLst>
                </a:gridCol>
                <a:gridCol w="3697183">
                  <a:extLst>
                    <a:ext uri="{9D8B030D-6E8A-4147-A177-3AD203B41FA5}">
                      <a16:colId xmlns:a16="http://schemas.microsoft.com/office/drawing/2014/main" val="3480792302"/>
                    </a:ext>
                  </a:extLst>
                </a:gridCol>
                <a:gridCol w="3167742">
                  <a:extLst>
                    <a:ext uri="{9D8B030D-6E8A-4147-A177-3AD203B41FA5}">
                      <a16:colId xmlns:a16="http://schemas.microsoft.com/office/drawing/2014/main" val="2599874481"/>
                    </a:ext>
                  </a:extLst>
                </a:gridCol>
              </a:tblGrid>
              <a:tr h="1000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Sprint weeks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items addressed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clinical participants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3319"/>
                  </a:ext>
                </a:extLst>
              </a:tr>
              <a:tr h="504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6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2832B8-C92F-4EBC-ABBE-740BC49B8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66460"/>
              </p:ext>
            </p:extLst>
          </p:nvPr>
        </p:nvGraphicFramePr>
        <p:xfrm>
          <a:off x="838200" y="2835275"/>
          <a:ext cx="1968500" cy="365760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36520413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190513_MG_GynOncTSurg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252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190520_MG_FirestoneWC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63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190624_MG_AspenCreek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06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190708_AMC_Rheum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5530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190708_MG_OBGYNRangewood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84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190729_AMC_PPSPAT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993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190729_MG_NorthNeuroPMR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735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190904_AMC_PainAndSpine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00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190909_MG_SouthUCs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35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190930_MG_Loveland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167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190930_MG_SterlingWindsor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78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191007_AMC_FootAndAnkle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9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191028_AMC_Psych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854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191028_MG_GreeleyFMPeds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3159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191111_AMC_Endo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87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191111_MG_Greeley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68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191202_AMC_ID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08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191202_MG_SouthMetro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538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200106_AMC_UroGyn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5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200113_AMC_Allergy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2044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D79D3E4E-81E9-469B-BE70-75D9024A4B1E}"/>
              </a:ext>
            </a:extLst>
          </p:cNvPr>
          <p:cNvSpPr/>
          <p:nvPr/>
        </p:nvSpPr>
        <p:spPr>
          <a:xfrm>
            <a:off x="2806700" y="2835275"/>
            <a:ext cx="276134" cy="3657600"/>
          </a:xfrm>
          <a:prstGeom prst="rightBrace">
            <a:avLst>
              <a:gd name="adj1" fmla="val 80869"/>
              <a:gd name="adj2" fmla="val 30966"/>
            </a:avLst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468B79E-12AA-4EA7-99AB-BD18237EA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264561"/>
              </p:ext>
            </p:extLst>
          </p:nvPr>
        </p:nvGraphicFramePr>
        <p:xfrm>
          <a:off x="3466010" y="2179758"/>
          <a:ext cx="8325396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10ACB49-1BC7-C548-8873-58E7D94D9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4229" y="6140826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FACF0-A0EA-1F4D-B6BD-24367A655A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86517-D061-46D1-A2E5-237E81D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Clinical efficiency distribution as expected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CF4F48-61CF-42AA-9BF6-BAB4F15B3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146218"/>
              </p:ext>
            </p:extLst>
          </p:nvPr>
        </p:nvGraphicFramePr>
        <p:xfrm>
          <a:off x="368300" y="1071154"/>
          <a:ext cx="11480800" cy="542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608A4A-082C-443F-92BE-0208E1EE95CE}"/>
              </a:ext>
            </a:extLst>
          </p:cNvPr>
          <p:cNvCxnSpPr>
            <a:cxnSpLocks/>
          </p:cNvCxnSpPr>
          <p:nvPr/>
        </p:nvCxnSpPr>
        <p:spPr>
          <a:xfrm flipH="1">
            <a:off x="3950855" y="2265219"/>
            <a:ext cx="1087582" cy="0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5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B11236-762C-584B-9D19-161B1688A7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86517-D061-46D1-A2E5-237E81D5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365125"/>
            <a:ext cx="11767931" cy="7060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End user requests are dispersed into “best fit” IT application teams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92A73CE-06C2-486E-9C06-80B0D2EC9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197017"/>
              </p:ext>
            </p:extLst>
          </p:nvPr>
        </p:nvGraphicFramePr>
        <p:xfrm>
          <a:off x="291549" y="1219201"/>
          <a:ext cx="11661912" cy="539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CF20BA-2494-4426-B60B-5F60ADD02E10}"/>
              </a:ext>
            </a:extLst>
          </p:cNvPr>
          <p:cNvCxnSpPr>
            <a:cxnSpLocks/>
          </p:cNvCxnSpPr>
          <p:nvPr/>
        </p:nvCxnSpPr>
        <p:spPr>
          <a:xfrm>
            <a:off x="1739900" y="2333205"/>
            <a:ext cx="0" cy="304453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6DD7BA5F-164C-40EB-8910-D1105534CCCA}"/>
              </a:ext>
            </a:extLst>
          </p:cNvPr>
          <p:cNvSpPr txBox="1"/>
          <p:nvPr/>
        </p:nvSpPr>
        <p:spPr>
          <a:xfrm>
            <a:off x="4711700" y="3320344"/>
            <a:ext cx="914400" cy="5403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53%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8E84BF-3797-41B4-B8C5-ACFD5015EB24}"/>
              </a:ext>
            </a:extLst>
          </p:cNvPr>
          <p:cNvCxnSpPr>
            <a:cxnSpLocks/>
          </p:cNvCxnSpPr>
          <p:nvPr/>
        </p:nvCxnSpPr>
        <p:spPr>
          <a:xfrm>
            <a:off x="1739900" y="3694415"/>
            <a:ext cx="8139546" cy="0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5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B1F63E-1D31-D445-8199-1ABC209882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86517-D061-46D1-A2E5-237E81D5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65125"/>
            <a:ext cx="11062252" cy="7060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Unexpected: security team received disproportionate #requests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92A73CE-06C2-486E-9C06-80B0D2EC9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061732"/>
              </p:ext>
            </p:extLst>
          </p:nvPr>
        </p:nvGraphicFramePr>
        <p:xfrm>
          <a:off x="431800" y="1436279"/>
          <a:ext cx="11315700" cy="505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F20786-370B-4C93-ABFF-A7945544C513}"/>
              </a:ext>
            </a:extLst>
          </p:cNvPr>
          <p:cNvCxnSpPr>
            <a:cxnSpLocks/>
          </p:cNvCxnSpPr>
          <p:nvPr/>
        </p:nvCxnSpPr>
        <p:spPr>
          <a:xfrm>
            <a:off x="3153066" y="2594679"/>
            <a:ext cx="0" cy="28886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id="{EC00C943-865E-4083-8839-E3D4C078243A}"/>
              </a:ext>
            </a:extLst>
          </p:cNvPr>
          <p:cNvSpPr txBox="1"/>
          <p:nvPr/>
        </p:nvSpPr>
        <p:spPr>
          <a:xfrm>
            <a:off x="2488049" y="2438815"/>
            <a:ext cx="914400" cy="5403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76%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9653A4-B7D3-416D-8582-1E98498AB2DB}"/>
              </a:ext>
            </a:extLst>
          </p:cNvPr>
          <p:cNvSpPr/>
          <p:nvPr/>
        </p:nvSpPr>
        <p:spPr>
          <a:xfrm>
            <a:off x="2498438" y="4387258"/>
            <a:ext cx="606134" cy="131246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0F6909-3C9C-4296-9872-E154F3C1F297}"/>
              </a:ext>
            </a:extLst>
          </p:cNvPr>
          <p:cNvCxnSpPr>
            <a:cxnSpLocks/>
          </p:cNvCxnSpPr>
          <p:nvPr/>
        </p:nvCxnSpPr>
        <p:spPr>
          <a:xfrm flipH="1">
            <a:off x="2283692" y="2740153"/>
            <a:ext cx="883227" cy="0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0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EFDE8-E232-F249-B15B-5CD4257ECB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86517-D061-46D1-A2E5-237E81D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Security updates can influence high impact workflows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7677A3-EDC3-4946-B923-FFFDCE8D9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042577"/>
              </p:ext>
            </p:extLst>
          </p:nvPr>
        </p:nvGraphicFramePr>
        <p:xfrm>
          <a:off x="291548" y="1205948"/>
          <a:ext cx="11767930" cy="551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FF9B2CF-07F1-4097-A78A-EF2721593C18}"/>
              </a:ext>
            </a:extLst>
          </p:cNvPr>
          <p:cNvSpPr/>
          <p:nvPr/>
        </p:nvSpPr>
        <p:spPr>
          <a:xfrm>
            <a:off x="1063638" y="5962939"/>
            <a:ext cx="1111827" cy="5299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8C1F05-2377-4215-A3EF-5CF0B1003037}"/>
              </a:ext>
            </a:extLst>
          </p:cNvPr>
          <p:cNvSpPr/>
          <p:nvPr/>
        </p:nvSpPr>
        <p:spPr>
          <a:xfrm>
            <a:off x="3315905" y="5962939"/>
            <a:ext cx="1111826" cy="5299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4620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Majority of requests DO NOT require net new build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4C4B440-FC83-DC44-A0B5-ABFDF518383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50495058"/>
              </p:ext>
            </p:extLst>
          </p:nvPr>
        </p:nvGraphicFramePr>
        <p:xfrm>
          <a:off x="174171" y="1101876"/>
          <a:ext cx="11843657" cy="552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59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does Sprint do?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753EE-47ED-E849-A131-B5C3C40A7AD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Provides direct line of communication between users and IT resources</a:t>
            </a:r>
          </a:p>
          <a:p>
            <a:r>
              <a:rPr lang="en-US" dirty="0"/>
              <a:t>Partners with users to direct training, maintenance, and feature enhancements</a:t>
            </a:r>
          </a:p>
          <a:p>
            <a:r>
              <a:rPr lang="en-US" dirty="0"/>
              <a:t>Gives a new perspective on optimization targets</a:t>
            </a:r>
          </a:p>
          <a:p>
            <a:pPr lvl="1"/>
            <a:r>
              <a:rPr lang="en-US" dirty="0"/>
              <a:t>Ex, consider reducing security barriers</a:t>
            </a:r>
          </a:p>
          <a:p>
            <a:r>
              <a:rPr lang="en-US" dirty="0"/>
              <a:t>Generates shared empathy between clinical and health IT teams that facilitates user-centered optimization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3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7E42-7AC0-4E64-A9F5-14464849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72972-7D63-45AF-9A52-116BBD87C61C}"/>
              </a:ext>
            </a:extLst>
          </p:cNvPr>
          <p:cNvSpPr/>
          <p:nvPr/>
        </p:nvSpPr>
        <p:spPr>
          <a:xfrm>
            <a:off x="1" y="6605338"/>
            <a:ext cx="121943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https://clipartart.com/images/compter-clipart-4.jpg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84F2E38-845A-4390-BB85-DF709817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63" y="955576"/>
            <a:ext cx="4311073" cy="36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FFCD7B-E70E-8E4A-AF00-083FFA0D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6077404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DAD2-2430-4383-BB78-267B0731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4F0B-8ECF-436F-B6B5-45BCC5FF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1200" dirty="0" err="1"/>
              <a:t>Leventhal</a:t>
            </a:r>
            <a:r>
              <a:rPr lang="fr-FR" sz="1200" dirty="0"/>
              <a:t> R. Trend: EHR </a:t>
            </a:r>
            <a:r>
              <a:rPr lang="fr-FR" sz="1200" dirty="0" err="1"/>
              <a:t>optimization</a:t>
            </a:r>
            <a:r>
              <a:rPr lang="fr-FR" sz="1200" dirty="0"/>
              <a:t>. Post-</a:t>
            </a:r>
            <a:r>
              <a:rPr lang="fr-FR" sz="1200" dirty="0" err="1"/>
              <a:t>implementation</a:t>
            </a:r>
            <a:r>
              <a:rPr lang="fr-FR" sz="1200" dirty="0"/>
              <a:t> </a:t>
            </a:r>
            <a:r>
              <a:rPr lang="en-US" sz="1200" dirty="0"/>
              <a:t>advancements. Leaders from various healthcare organizations explain how they have been moving forward with their EHRs following implementation. Healthcare Informatics 2014;31(2):30. Available from: https://www.ncbi.nlm.nih.gov/ </a:t>
            </a:r>
            <a:r>
              <a:rPr lang="en-US" sz="1200" dirty="0" err="1"/>
              <a:t>pubmed</a:t>
            </a:r>
            <a:r>
              <a:rPr lang="en-US" sz="1200" dirty="0"/>
              <a:t>/24812989. PMid:24812989</a:t>
            </a:r>
          </a:p>
          <a:p>
            <a:pPr>
              <a:buFont typeface="+mj-lt"/>
              <a:buAutoNum type="arabicPeriod"/>
            </a:pPr>
            <a:r>
              <a:rPr lang="en-US" sz="1200" dirty="0" err="1"/>
              <a:t>Pandhi</a:t>
            </a:r>
            <a:r>
              <a:rPr lang="en-US" sz="1200" dirty="0"/>
              <a:t> N, Yang WL, Karp Z, Young A, Beasley JW, Kraft S, </a:t>
            </a:r>
            <a:r>
              <a:rPr lang="en-US" sz="1200" dirty="0" err="1"/>
              <a:t>Carayon</a:t>
            </a:r>
            <a:r>
              <a:rPr lang="en-US" sz="1200" dirty="0"/>
              <a:t> P. Approaches and challenges to </a:t>
            </a:r>
            <a:r>
              <a:rPr lang="en-US" sz="1200" dirty="0" err="1"/>
              <a:t>optimising</a:t>
            </a:r>
            <a:r>
              <a:rPr lang="en-US" sz="1200" dirty="0"/>
              <a:t> primary care teams' electronic health record usage. Inform Prim Care. 2014;21(3):142-51. </a:t>
            </a:r>
            <a:r>
              <a:rPr lang="en-US" sz="1200" dirty="0" err="1"/>
              <a:t>doi</a:t>
            </a:r>
            <a:r>
              <a:rPr lang="en-US" sz="1200" dirty="0"/>
              <a:t>: 10.14236/jhi.v21i3.57. PMID: 25207618; PMCID: PMC4258388.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Moon MC, Hills R, </a:t>
            </a:r>
            <a:r>
              <a:rPr lang="en-US" sz="1200" dirty="0" err="1"/>
              <a:t>Demiris</a:t>
            </a:r>
            <a:r>
              <a:rPr lang="en-US" sz="1200" dirty="0"/>
              <a:t> G. Understanding </a:t>
            </a:r>
            <a:r>
              <a:rPr lang="en-US" sz="1200" dirty="0" err="1"/>
              <a:t>optimisation</a:t>
            </a:r>
            <a:r>
              <a:rPr lang="en-US" sz="1200" dirty="0"/>
              <a:t> processes of electronic health records (EHRs) in select leading hospitals: a qualitative study. BMJ Health &amp; Care Informatics 2018;25:doi: 10.14236/jhi.v25i2.1011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Sieja et al. Optimization Sprints: Improving Clinician Satisfaction and Teamwork by Rapidly Reducing Electronic Health Record Burden. Mayo Clinic Proceedings. May 2019;94(5):793 – 802.</a:t>
            </a:r>
          </a:p>
          <a:p>
            <a:pPr>
              <a:buFont typeface="+mj-lt"/>
              <a:buAutoNum type="arabicPeriod"/>
            </a:pPr>
            <a:endParaRPr lang="en-US" sz="1200" dirty="0"/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F99F2-93D2-0E4B-B3D1-3DCCEEBA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6077404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Disclaimers and 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36170" y="1981200"/>
            <a:ext cx="10787277" cy="4049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Funding: </a:t>
            </a:r>
            <a:r>
              <a:rPr lang="en-US" dirty="0" err="1"/>
              <a:t>UCHealth</a:t>
            </a:r>
            <a:r>
              <a:rPr lang="en-US" dirty="0"/>
              <a:t> funds Sprint team. No other funding was provided for this study.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Primary participants: </a:t>
            </a:r>
            <a:r>
              <a:rPr lang="en-US" dirty="0"/>
              <a:t>Sprint team members and clinical staff (</a:t>
            </a:r>
            <a:r>
              <a:rPr lang="en-US" dirty="0" err="1"/>
              <a:t>UCHealth</a:t>
            </a:r>
            <a:r>
              <a:rPr lang="en-US" dirty="0"/>
              <a:t> employees), informaticists (</a:t>
            </a:r>
            <a:r>
              <a:rPr lang="en-US" dirty="0" err="1"/>
              <a:t>UCHealth</a:t>
            </a:r>
            <a:r>
              <a:rPr lang="en-US" dirty="0"/>
              <a:t> consultants) and clinical faculty (School of Medicine employees).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presenting this data as a resident in the University of Colorado School of Medicine Family Medicine Residency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Why Sprints?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80754" y="1265274"/>
            <a:ext cx="11542694" cy="4765702"/>
          </a:xfrm>
        </p:spPr>
        <p:txBody>
          <a:bodyPr/>
          <a:lstStyle/>
          <a:p>
            <a:endParaRPr lang="en-US" dirty="0"/>
          </a:p>
          <a:p>
            <a:pPr marL="0" lvl="1" indent="0" algn="ctr">
              <a:buNone/>
            </a:pPr>
            <a:r>
              <a:rPr lang="en-US" sz="2000" dirty="0"/>
              <a:t>Organizational satisfaction surveys indicate:</a:t>
            </a:r>
          </a:p>
          <a:p>
            <a:pPr marL="0" lvl="1" indent="0" algn="ctr">
              <a:buNone/>
            </a:pPr>
            <a:r>
              <a:rPr lang="en-US" sz="2000" b="1" dirty="0"/>
              <a:t>EHR is at the center of clinical dissatisfaction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F0D0B-B148-CA4B-9517-8DEDE867F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465" y="2600654"/>
            <a:ext cx="4545271" cy="38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Educational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14400" y="2166256"/>
            <a:ext cx="10308771" cy="3864719"/>
          </a:xfrm>
        </p:spPr>
        <p:txBody>
          <a:bodyPr/>
          <a:lstStyle/>
          <a:p>
            <a:r>
              <a:rPr lang="en-US" dirty="0"/>
              <a:t>Explain the difference between EHR maintenance and EHR optimization</a:t>
            </a:r>
          </a:p>
          <a:p>
            <a:r>
              <a:rPr lang="en-US" dirty="0"/>
              <a:t>Describe the role of a Sprint team in the user-centered optimization of the EHR</a:t>
            </a:r>
          </a:p>
          <a:p>
            <a:r>
              <a:rPr lang="en-US" dirty="0"/>
              <a:t>Understand some of the preliminary implications of the </a:t>
            </a:r>
            <a:r>
              <a:rPr lang="en-US" dirty="0" err="1"/>
              <a:t>UCHealth</a:t>
            </a:r>
            <a:r>
              <a:rPr lang="en-US" dirty="0"/>
              <a:t> Sprint team’s work on future targets for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56E45A-3CB0-BB46-83D3-0E0D7213731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870B8-C4BA-4280-A8E1-AD97D0E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Typical EMR Life Cycle: Maintenance vs 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E20B3-4286-48C8-8B0D-A59808C9F911}"/>
              </a:ext>
            </a:extLst>
          </p:cNvPr>
          <p:cNvSpPr txBox="1"/>
          <p:nvPr/>
        </p:nvSpPr>
        <p:spPr>
          <a:xfrm>
            <a:off x="3420341" y="2157764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Training of Clinical Users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1B7B95-B23E-4687-8B71-FBEFD81FC688}"/>
              </a:ext>
            </a:extLst>
          </p:cNvPr>
          <p:cNvCxnSpPr>
            <a:cxnSpLocks/>
          </p:cNvCxnSpPr>
          <p:nvPr/>
        </p:nvCxnSpPr>
        <p:spPr>
          <a:xfrm>
            <a:off x="4322618" y="1948465"/>
            <a:ext cx="0" cy="213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F129E8-519F-407B-8E63-1F76E079AF18}"/>
              </a:ext>
            </a:extLst>
          </p:cNvPr>
          <p:cNvSpPr txBox="1"/>
          <p:nvPr/>
        </p:nvSpPr>
        <p:spPr>
          <a:xfrm>
            <a:off x="3420341" y="1579133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Initial Acquisition and Testing of EHR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6E7564-498E-4DEC-A0EA-22CB1552234A}"/>
              </a:ext>
            </a:extLst>
          </p:cNvPr>
          <p:cNvSpPr txBox="1"/>
          <p:nvPr/>
        </p:nvSpPr>
        <p:spPr>
          <a:xfrm>
            <a:off x="3420341" y="2741085"/>
            <a:ext cx="4145973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EHR Deployment to IT Infrastructure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D369D3-22C9-4347-BF15-31F0EFBA6BB1}"/>
              </a:ext>
            </a:extLst>
          </p:cNvPr>
          <p:cNvSpPr txBox="1"/>
          <p:nvPr/>
        </p:nvSpPr>
        <p:spPr>
          <a:xfrm>
            <a:off x="510885" y="3483271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EHR Maintenance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FAC213-67B2-45BD-A200-AB00A92D5341}"/>
              </a:ext>
            </a:extLst>
          </p:cNvPr>
          <p:cNvCxnSpPr>
            <a:cxnSpLocks/>
          </p:cNvCxnSpPr>
          <p:nvPr/>
        </p:nvCxnSpPr>
        <p:spPr>
          <a:xfrm flipH="1">
            <a:off x="3231573" y="3130750"/>
            <a:ext cx="270163" cy="331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A90013-9E6F-4427-9E2A-3EF08C2562C6}"/>
              </a:ext>
            </a:extLst>
          </p:cNvPr>
          <p:cNvCxnSpPr>
            <a:cxnSpLocks/>
          </p:cNvCxnSpPr>
          <p:nvPr/>
        </p:nvCxnSpPr>
        <p:spPr>
          <a:xfrm>
            <a:off x="7411317" y="3134604"/>
            <a:ext cx="154997" cy="3442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35E631D-FC53-4B6A-AAD5-84509C8B386B}"/>
              </a:ext>
            </a:extLst>
          </p:cNvPr>
          <p:cNvSpPr txBox="1"/>
          <p:nvPr/>
        </p:nvSpPr>
        <p:spPr>
          <a:xfrm>
            <a:off x="1111827" y="3999228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Training of New Users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39803A-A83C-480C-9CE1-5664BE3DA3E1}"/>
              </a:ext>
            </a:extLst>
          </p:cNvPr>
          <p:cNvSpPr txBox="1"/>
          <p:nvPr/>
        </p:nvSpPr>
        <p:spPr>
          <a:xfrm>
            <a:off x="1111827" y="4480425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Break Fixes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B179F-593E-4021-A91A-F42432061222}"/>
              </a:ext>
            </a:extLst>
          </p:cNvPr>
          <p:cNvSpPr txBox="1"/>
          <p:nvPr/>
        </p:nvSpPr>
        <p:spPr>
          <a:xfrm>
            <a:off x="1111827" y="4952168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EHR Maintenance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FDFD06-F70C-4D86-8BF2-A81CDAF9D241}"/>
              </a:ext>
            </a:extLst>
          </p:cNvPr>
          <p:cNvCxnSpPr>
            <a:cxnSpLocks/>
          </p:cNvCxnSpPr>
          <p:nvPr/>
        </p:nvCxnSpPr>
        <p:spPr>
          <a:xfrm flipH="1">
            <a:off x="640772" y="3848170"/>
            <a:ext cx="1" cy="1774267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05820D-BB55-412D-9742-704C7A5D1FD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640769" y="4183894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2E26261-48AB-4786-80B0-80125E53B052}"/>
              </a:ext>
            </a:extLst>
          </p:cNvPr>
          <p:cNvCxnSpPr>
            <a:cxnSpLocks/>
          </p:cNvCxnSpPr>
          <p:nvPr/>
        </p:nvCxnSpPr>
        <p:spPr>
          <a:xfrm>
            <a:off x="640769" y="4617484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3E75F0F-DA43-4B1B-AA39-D8FD97B3B71D}"/>
              </a:ext>
            </a:extLst>
          </p:cNvPr>
          <p:cNvCxnSpPr>
            <a:cxnSpLocks/>
          </p:cNvCxnSpPr>
          <p:nvPr/>
        </p:nvCxnSpPr>
        <p:spPr>
          <a:xfrm>
            <a:off x="640769" y="5145236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455DB0-185C-4980-A611-C964E7E12994}"/>
              </a:ext>
            </a:extLst>
          </p:cNvPr>
          <p:cNvSpPr txBox="1"/>
          <p:nvPr/>
        </p:nvSpPr>
        <p:spPr>
          <a:xfrm>
            <a:off x="5902033" y="3478838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EHR Optimization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BDFBF4-8330-4239-A570-EDAAC32D1ABA}"/>
              </a:ext>
            </a:extLst>
          </p:cNvPr>
          <p:cNvSpPr txBox="1"/>
          <p:nvPr/>
        </p:nvSpPr>
        <p:spPr>
          <a:xfrm>
            <a:off x="6934200" y="3999228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Repeat and Advanced Training of Users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935C1-AB52-4132-A580-3E2382AC1A57}"/>
              </a:ext>
            </a:extLst>
          </p:cNvPr>
          <p:cNvSpPr txBox="1"/>
          <p:nvPr/>
        </p:nvSpPr>
        <p:spPr>
          <a:xfrm>
            <a:off x="6934200" y="4480425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 of New Functions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3EF3DB-61DB-4287-B1DA-7D54ECBEBA67}"/>
              </a:ext>
            </a:extLst>
          </p:cNvPr>
          <p:cNvSpPr txBox="1"/>
          <p:nvPr/>
        </p:nvSpPr>
        <p:spPr>
          <a:xfrm>
            <a:off x="6934200" y="4949225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Customization of Functions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580B5E0-21D0-466C-B221-E5EBF562A5D0}"/>
              </a:ext>
            </a:extLst>
          </p:cNvPr>
          <p:cNvCxnSpPr>
            <a:cxnSpLocks/>
          </p:cNvCxnSpPr>
          <p:nvPr/>
        </p:nvCxnSpPr>
        <p:spPr>
          <a:xfrm flipH="1">
            <a:off x="6463144" y="3848170"/>
            <a:ext cx="1" cy="175858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5BF72E-D72E-439B-9CCE-916CE207458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6463142" y="4183894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D864BB-06EF-427A-B187-2F9CF4B05246}"/>
              </a:ext>
            </a:extLst>
          </p:cNvPr>
          <p:cNvCxnSpPr>
            <a:cxnSpLocks/>
          </p:cNvCxnSpPr>
          <p:nvPr/>
        </p:nvCxnSpPr>
        <p:spPr>
          <a:xfrm>
            <a:off x="6463142" y="4617484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AC5571B-8F45-4075-A15C-53E9A7337C3B}"/>
              </a:ext>
            </a:extLst>
          </p:cNvPr>
          <p:cNvCxnSpPr>
            <a:cxnSpLocks/>
          </p:cNvCxnSpPr>
          <p:nvPr/>
        </p:nvCxnSpPr>
        <p:spPr>
          <a:xfrm>
            <a:off x="6463142" y="5142293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B21ACAA-5353-4ABE-B3A8-5852B8C680BB}"/>
              </a:ext>
            </a:extLst>
          </p:cNvPr>
          <p:cNvSpPr txBox="1"/>
          <p:nvPr/>
        </p:nvSpPr>
        <p:spPr>
          <a:xfrm>
            <a:off x="9706844" y="2768978"/>
            <a:ext cx="19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3FEA5B-F348-44AF-AE1A-EF767AC22E8D}"/>
              </a:ext>
            </a:extLst>
          </p:cNvPr>
          <p:cNvSpPr txBox="1"/>
          <p:nvPr/>
        </p:nvSpPr>
        <p:spPr>
          <a:xfrm>
            <a:off x="6934200" y="5413683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Typically Requires </a:t>
            </a:r>
            <a:r>
              <a:rPr lang="en-US" i="1" u="sng" dirty="0">
                <a:solidFill>
                  <a:schemeClr val="bg1"/>
                </a:solidFill>
              </a:rPr>
              <a:t>Consensus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58F6EBA-8ADA-4D1D-A331-5E188AD338CE}"/>
              </a:ext>
            </a:extLst>
          </p:cNvPr>
          <p:cNvCxnSpPr>
            <a:cxnSpLocks/>
          </p:cNvCxnSpPr>
          <p:nvPr/>
        </p:nvCxnSpPr>
        <p:spPr>
          <a:xfrm>
            <a:off x="6463142" y="5606751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780A1B6-A354-4D91-BD16-A52756FE9839}"/>
              </a:ext>
            </a:extLst>
          </p:cNvPr>
          <p:cNvCxnSpPr>
            <a:cxnSpLocks/>
          </p:cNvCxnSpPr>
          <p:nvPr/>
        </p:nvCxnSpPr>
        <p:spPr>
          <a:xfrm>
            <a:off x="6525491" y="1948465"/>
            <a:ext cx="0" cy="213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E092318-DDB6-4636-8CE9-411B67CE3053}"/>
              </a:ext>
            </a:extLst>
          </p:cNvPr>
          <p:cNvCxnSpPr>
            <a:cxnSpLocks/>
          </p:cNvCxnSpPr>
          <p:nvPr/>
        </p:nvCxnSpPr>
        <p:spPr>
          <a:xfrm>
            <a:off x="4322618" y="2529123"/>
            <a:ext cx="0" cy="213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0CE1878-BA3C-43D2-B5AA-066FDECFA6D2}"/>
              </a:ext>
            </a:extLst>
          </p:cNvPr>
          <p:cNvCxnSpPr>
            <a:cxnSpLocks/>
          </p:cNvCxnSpPr>
          <p:nvPr/>
        </p:nvCxnSpPr>
        <p:spPr>
          <a:xfrm>
            <a:off x="6525491" y="2529123"/>
            <a:ext cx="0" cy="213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5EB3536-EDDB-49C8-80FE-3E5DF169543A}"/>
              </a:ext>
            </a:extLst>
          </p:cNvPr>
          <p:cNvSpPr txBox="1"/>
          <p:nvPr/>
        </p:nvSpPr>
        <p:spPr>
          <a:xfrm>
            <a:off x="1111827" y="5432313"/>
            <a:ext cx="41459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Typically Few Regulatory Barriers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6935C-CE0E-6444-B95F-0CF870E3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78" y="6092186"/>
            <a:ext cx="2133600" cy="698500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3AA213E-0A1E-4D31-A00D-6076D9971693}"/>
              </a:ext>
            </a:extLst>
          </p:cNvPr>
          <p:cNvCxnSpPr>
            <a:cxnSpLocks/>
          </p:cNvCxnSpPr>
          <p:nvPr/>
        </p:nvCxnSpPr>
        <p:spPr>
          <a:xfrm>
            <a:off x="640769" y="5625381"/>
            <a:ext cx="471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5200F3E-E29F-43F9-8E25-E76FF048F8BB}"/>
              </a:ext>
            </a:extLst>
          </p:cNvPr>
          <p:cNvSpPr/>
          <p:nvPr/>
        </p:nvSpPr>
        <p:spPr>
          <a:xfrm>
            <a:off x="5642266" y="3072825"/>
            <a:ext cx="6038846" cy="34200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0AE1ED-FB49-8D43-A2CC-321CA7B002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870B8-C4BA-4280-A8E1-AD97D0E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Why change the way we approach the EHR?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70C6A-4F90-47AA-8B23-30E28F99C0C8}"/>
              </a:ext>
            </a:extLst>
          </p:cNvPr>
          <p:cNvSpPr/>
          <p:nvPr/>
        </p:nvSpPr>
        <p:spPr>
          <a:xfrm>
            <a:off x="742122" y="1802295"/>
            <a:ext cx="10883822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“It’s one thing to go live and a completely different thing to see it through…After go-live, both request for fixes and changes increased exponentially.” (1)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“Analysts needed to reconcile the tension created by </a:t>
            </a:r>
            <a:r>
              <a:rPr lang="en-US" sz="2000" i="1" u="sng" dirty="0"/>
              <a:t>organizational mandates focused on standardization</a:t>
            </a:r>
            <a:r>
              <a:rPr lang="en-US" sz="2000" dirty="0"/>
              <a:t> of the EHR process with the primary care team’s </a:t>
            </a:r>
            <a:r>
              <a:rPr lang="en-US" sz="2000" i="1" u="sng" dirty="0"/>
              <a:t>demand for EHR customization</a:t>
            </a:r>
            <a:r>
              <a:rPr lang="en-US" sz="2000" dirty="0"/>
              <a:t>…Optimization should be performed </a:t>
            </a:r>
            <a:r>
              <a:rPr lang="en-US" sz="2000" i="1" u="sng" dirty="0"/>
              <a:t>with an in-depth understanding of the workflow, cognitive, and interactional activities </a:t>
            </a:r>
            <a:r>
              <a:rPr lang="en-US" sz="2000" dirty="0"/>
              <a:t>in primary care.” (2)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Much of the published data on optimization is qualitative by survey, interview, or focus groups. (2,3)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02267-3112-484F-8361-EA9D7E748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978" y="6092186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375E4-4D57-664A-9E81-D09523191A75}"/>
              </a:ext>
            </a:extLst>
          </p:cNvPr>
          <p:cNvSpPr/>
          <p:nvPr/>
        </p:nvSpPr>
        <p:spPr>
          <a:xfrm>
            <a:off x="0" y="12534"/>
            <a:ext cx="12192000" cy="6845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870B8-C4BA-4280-A8E1-AD97D0E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Top down, or bottom up?</a:t>
            </a:r>
          </a:p>
        </p:txBody>
      </p:sp>
      <p:pic>
        <p:nvPicPr>
          <p:cNvPr id="7" name="Picture 6" descr="A picture containing drawing, table, window, mirror&#10;&#10;Description automatically generated">
            <a:extLst>
              <a:ext uri="{FF2B5EF4-FFF2-40B4-BE49-F238E27FC236}">
                <a16:creationId xmlns:a16="http://schemas.microsoft.com/office/drawing/2014/main" id="{0379D8ED-15E4-4A43-9245-0515617F2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4043"/>
            <a:ext cx="10362857" cy="3930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BAD2E5-5481-4BEE-B093-C9565474B399}"/>
              </a:ext>
            </a:extLst>
          </p:cNvPr>
          <p:cNvSpPr txBox="1"/>
          <p:nvPr/>
        </p:nvSpPr>
        <p:spPr>
          <a:xfrm>
            <a:off x="1" y="6583856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https://blog.lansa.com/rapid-application-development/ambiguity-in-requirements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9D50B-AD68-9040-BAFF-64D286EF2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6007009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43E3B9-35C8-FD42-B351-198B11E354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9EF61-2B3E-4478-8A62-E534CB62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587829"/>
            <a:ext cx="11680371" cy="48332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Modern Software Optimization: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Agile Development And Sprints</a:t>
            </a:r>
          </a:p>
        </p:txBody>
      </p:sp>
      <p:pic>
        <p:nvPicPr>
          <p:cNvPr id="2050" name="Picture 2" descr="Optimizing regression testing in Agile development">
            <a:extLst>
              <a:ext uri="{FF2B5EF4-FFF2-40B4-BE49-F238E27FC236}">
                <a16:creationId xmlns:a16="http://schemas.microsoft.com/office/drawing/2014/main" id="{C088E0D2-AE86-46CD-9B43-0AD1CD14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44" y="1565188"/>
            <a:ext cx="7883311" cy="46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B162B-243C-4E60-B22D-F6F42D885BB9}"/>
              </a:ext>
            </a:extLst>
          </p:cNvPr>
          <p:cNvSpPr txBox="1"/>
          <p:nvPr/>
        </p:nvSpPr>
        <p:spPr>
          <a:xfrm>
            <a:off x="1" y="6583856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https://www.scnsoft.com/blog/regression-testing-in-agile-development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A74B53-3B36-4B62-9FA4-E7932B64FCFF}"/>
              </a:ext>
            </a:extLst>
          </p:cNvPr>
          <p:cNvSpPr/>
          <p:nvPr/>
        </p:nvSpPr>
        <p:spPr>
          <a:xfrm>
            <a:off x="2483427" y="3969327"/>
            <a:ext cx="1049482" cy="132348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903ED-B854-D84E-BDD3-0F9AA774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55" y="6146966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F3FDC2-8466-C64D-A8C7-77224F3E50B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distribution between new software, software fixes, and workflow fixes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2B52A-3C7B-4947-8416-D8E31BAE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Sprint Team Structure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F118C48-279B-4488-962D-2DADC0BEE0C1}"/>
              </a:ext>
            </a:extLst>
          </p:cNvPr>
          <p:cNvSpPr txBox="1">
            <a:spLocks/>
          </p:cNvSpPr>
          <p:nvPr/>
        </p:nvSpPr>
        <p:spPr>
          <a:xfrm>
            <a:off x="462083" y="1239485"/>
            <a:ext cx="4153662" cy="4894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Physician Informaticist (PI)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Project Manager (PM)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Clinical Informaticist, RN (CI)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Ambulatory Trainers (+1 lead)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Epic Ambulatory Analysts (+1 lead)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7D5BFB-6714-481F-B696-3175A28DFDC2}"/>
              </a:ext>
            </a:extLst>
          </p:cNvPr>
          <p:cNvSpPr/>
          <p:nvPr/>
        </p:nvSpPr>
        <p:spPr>
          <a:xfrm>
            <a:off x="4968510" y="4531325"/>
            <a:ext cx="6759940" cy="1602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89AE2F-E69D-4306-BA6E-9FCF50FCD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510" y="1239485"/>
            <a:ext cx="6759940" cy="336061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A3D894B-E73D-4153-B358-24FDD7C553DE}"/>
              </a:ext>
            </a:extLst>
          </p:cNvPr>
          <p:cNvSpPr/>
          <p:nvPr/>
        </p:nvSpPr>
        <p:spPr>
          <a:xfrm>
            <a:off x="4998138" y="4527054"/>
            <a:ext cx="6700684" cy="16029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We work with clinicians and staff to discover and improve the critical intersections between the EHR and clinical workflows to provide a more satisfying provider, staff and patient experience. 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UCHealth Sprint team mission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D8279-E9CA-1346-9382-C84C7E30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485" y="6150350"/>
            <a:ext cx="2133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</TotalTime>
  <Words>980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Sprint Optimization of the  Electronic Health Record (EHR)</vt:lpstr>
      <vt:lpstr>Disclaimers and Acknowledgements</vt:lpstr>
      <vt:lpstr>Why Sprints? </vt:lpstr>
      <vt:lpstr>Educational Objectives</vt:lpstr>
      <vt:lpstr>Typical EMR Life Cycle: Maintenance vs Optimization</vt:lpstr>
      <vt:lpstr>Why change the way we approach the EHR?</vt:lpstr>
      <vt:lpstr>Top down, or bottom up?</vt:lpstr>
      <vt:lpstr>Modern Software Optimization:  Agile Development And Sprints</vt:lpstr>
      <vt:lpstr>Sprint Team Structure</vt:lpstr>
      <vt:lpstr>Timeline of UCHealth Sprints</vt:lpstr>
      <vt:lpstr>Final Numbers</vt:lpstr>
      <vt:lpstr>Clinical efficiency distribution as expected</vt:lpstr>
      <vt:lpstr>End user requests are dispersed into “best fit” IT application teams</vt:lpstr>
      <vt:lpstr>Unexpected: security team received disproportionate #requests</vt:lpstr>
      <vt:lpstr>Security updates can influence high impact workflows</vt:lpstr>
      <vt:lpstr>Majority of requests DO NOT require net new build</vt:lpstr>
      <vt:lpstr>What does Sprint do?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Optimization of the Electronic Health Record</dc:title>
  <dc:creator>Eric Kim</dc:creator>
  <cp:lastModifiedBy>Mannat Singh</cp:lastModifiedBy>
  <cp:revision>54</cp:revision>
  <dcterms:created xsi:type="dcterms:W3CDTF">2020-05-09T23:57:09Z</dcterms:created>
  <dcterms:modified xsi:type="dcterms:W3CDTF">2020-05-13T06:10:53Z</dcterms:modified>
</cp:coreProperties>
</file>