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66" r:id="rId2"/>
    <p:sldId id="257" r:id="rId3"/>
    <p:sldId id="258" r:id="rId4"/>
    <p:sldId id="281" r:id="rId5"/>
    <p:sldId id="274" r:id="rId6"/>
    <p:sldId id="276" r:id="rId7"/>
    <p:sldId id="282" r:id="rId8"/>
    <p:sldId id="285" r:id="rId9"/>
    <p:sldId id="264" r:id="rId10"/>
    <p:sldId id="263" r:id="rId11"/>
    <p:sldId id="284" r:id="rId12"/>
    <p:sldId id="287" r:id="rId13"/>
    <p:sldId id="286" r:id="rId14"/>
    <p:sldId id="262" r:id="rId15"/>
    <p:sldId id="270" r:id="rId16"/>
    <p:sldId id="269" r:id="rId17"/>
    <p:sldId id="280" r:id="rId18"/>
    <p:sldId id="259" r:id="rId19"/>
    <p:sldId id="261" r:id="rId20"/>
    <p:sldId id="268" r:id="rId21"/>
    <p:sldId id="260" r:id="rId22"/>
    <p:sldId id="265"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81" autoAdjust="0"/>
    <p:restoredTop sz="72171" autoAdjust="0"/>
  </p:normalViewPr>
  <p:slideViewPr>
    <p:cSldViewPr snapToGrid="0">
      <p:cViewPr varScale="1">
        <p:scale>
          <a:sx n="72" d="100"/>
          <a:sy n="72" d="100"/>
        </p:scale>
        <p:origin x="1408" y="2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kelseysherman:Desktop:PeruTrip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kelseysherman:Desktop:PeruTrip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Hemoglobin</a:t>
            </a:r>
            <a:r>
              <a:rPr lang="en-US" baseline="0"/>
              <a:t> A1c Data </a:t>
            </a:r>
            <a:r>
              <a:rPr lang="en-US"/>
              <a:t>Among Groups</a:t>
            </a:r>
          </a:p>
        </c:rich>
      </c:tx>
      <c:overlay val="0"/>
    </c:title>
    <c:autoTitleDeleted val="0"/>
    <c:plotArea>
      <c:layout>
        <c:manualLayout>
          <c:layoutTarget val="inner"/>
          <c:xMode val="edge"/>
          <c:yMode val="edge"/>
          <c:x val="0.127879191731468"/>
          <c:y val="0.16902150814244801"/>
          <c:w val="0.57845935018992201"/>
          <c:h val="0.66351417099140997"/>
        </c:manualLayout>
      </c:layout>
      <c:barChart>
        <c:barDir val="col"/>
        <c:grouping val="clustered"/>
        <c:varyColors val="0"/>
        <c:ser>
          <c:idx val="0"/>
          <c:order val="0"/>
          <c:tx>
            <c:strRef>
              <c:f>'DM Clinc'!$J$34</c:f>
              <c:strCache>
                <c:ptCount val="1"/>
                <c:pt idx="0">
                  <c:v>Initial A1c</c:v>
                </c:pt>
              </c:strCache>
            </c:strRef>
          </c:tx>
          <c:invertIfNegative val="0"/>
          <c:dLbls>
            <c:dLbl>
              <c:idx val="0"/>
              <c:layout>
                <c:manualLayout>
                  <c:x val="5.1759834368530003E-3"/>
                  <c:y val="1.0653409090909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4C-4A5B-8AC0-9D65BEB1DD9C}"/>
                </c:ext>
              </c:extLst>
            </c:dLbl>
            <c:dLbl>
              <c:idx val="1"/>
              <c:layout>
                <c:manualLayout>
                  <c:x val="-4.74459667379627E-17"/>
                  <c:y val="1.4204545454545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04C-4A5B-8AC0-9D65BEB1DD9C}"/>
                </c:ext>
              </c:extLst>
            </c:dLbl>
            <c:dLbl>
              <c:idx val="2"/>
              <c:layout>
                <c:manualLayout>
                  <c:x val="2.5879917184265001E-3"/>
                  <c:y val="1.775568181818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04C-4A5B-8AC0-9D65BEB1DD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'DM Clinc'!$I$35:$I$37</c:f>
              <c:strCache>
                <c:ptCount val="3"/>
                <c:pt idx="0">
                  <c:v>Control</c:v>
                </c:pt>
                <c:pt idx="1">
                  <c:v>Dietician</c:v>
                </c:pt>
                <c:pt idx="2">
                  <c:v>Pharmacy</c:v>
                </c:pt>
              </c:strCache>
            </c:strRef>
          </c:cat>
          <c:val>
            <c:numRef>
              <c:f>'DM Clinc'!$J$35:$J$37</c:f>
              <c:numCache>
                <c:formatCode>General</c:formatCode>
                <c:ptCount val="3"/>
                <c:pt idx="0">
                  <c:v>9.82</c:v>
                </c:pt>
                <c:pt idx="1">
                  <c:v>11.99</c:v>
                </c:pt>
                <c:pt idx="2">
                  <c:v>11.83</c:v>
                </c:pt>
              </c:numCache>
            </c:numRef>
          </c:val>
          <c:extLst>
            <c:ext xmlns:c16="http://schemas.microsoft.com/office/drawing/2014/chart" uri="{C3380CC4-5D6E-409C-BE32-E72D297353CC}">
              <c16:uniqueId val="{00000003-D04C-4A5B-8AC0-9D65BEB1DD9C}"/>
            </c:ext>
          </c:extLst>
        </c:ser>
        <c:ser>
          <c:idx val="1"/>
          <c:order val="1"/>
          <c:tx>
            <c:strRef>
              <c:f>'DM Clinc'!$K$34</c:f>
              <c:strCache>
                <c:ptCount val="1"/>
                <c:pt idx="0">
                  <c:v>3-Mo A1c</c:v>
                </c:pt>
              </c:strCache>
            </c:strRef>
          </c:tx>
          <c:invertIfNegative val="0"/>
          <c:dLbls>
            <c:dLbl>
              <c:idx val="0"/>
              <c:layout>
                <c:manualLayout>
                  <c:x val="5.1757796579775103E-3"/>
                  <c:y val="2.0942477183249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04C-4A5B-8AC0-9D65BEB1DD9C}"/>
                </c:ext>
              </c:extLst>
            </c:dLbl>
            <c:dLbl>
              <c:idx val="1"/>
              <c:layout>
                <c:manualLayout>
                  <c:x val="5.17598343685295E-3"/>
                  <c:y val="2.0942197566213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04C-4A5B-8AC0-9D65BEB1DD9C}"/>
                </c:ext>
              </c:extLst>
            </c:dLbl>
            <c:dLbl>
              <c:idx val="2"/>
              <c:layout>
                <c:manualLayout>
                  <c:x val="5.1759834368530003E-3"/>
                  <c:y val="2.72481209735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04C-4A5B-8AC0-9D65BEB1DD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'DM Clinc'!$I$35:$I$37</c:f>
              <c:strCache>
                <c:ptCount val="3"/>
                <c:pt idx="0">
                  <c:v>Control</c:v>
                </c:pt>
                <c:pt idx="1">
                  <c:v>Dietician</c:v>
                </c:pt>
                <c:pt idx="2">
                  <c:v>Pharmacy</c:v>
                </c:pt>
              </c:strCache>
            </c:strRef>
          </c:cat>
          <c:val>
            <c:numRef>
              <c:f>'DM Clinc'!$K$35:$K$37</c:f>
              <c:numCache>
                <c:formatCode>General</c:formatCode>
                <c:ptCount val="3"/>
                <c:pt idx="0">
                  <c:v>8.82</c:v>
                </c:pt>
                <c:pt idx="1">
                  <c:v>10.37</c:v>
                </c:pt>
                <c:pt idx="2">
                  <c:v>9.36</c:v>
                </c:pt>
              </c:numCache>
            </c:numRef>
          </c:val>
          <c:extLst>
            <c:ext xmlns:c16="http://schemas.microsoft.com/office/drawing/2014/chart" uri="{C3380CC4-5D6E-409C-BE32-E72D297353CC}">
              <c16:uniqueId val="{00000007-D04C-4A5B-8AC0-9D65BEB1DD9C}"/>
            </c:ext>
          </c:extLst>
        </c:ser>
        <c:ser>
          <c:idx val="2"/>
          <c:order val="2"/>
          <c:tx>
            <c:strRef>
              <c:f>'DM Clinc'!$L$34</c:f>
              <c:strCache>
                <c:ptCount val="1"/>
                <c:pt idx="0">
                  <c:v>Mean A1c Change</c:v>
                </c:pt>
              </c:strCache>
            </c:strRef>
          </c:tx>
          <c:invertIfNegative val="0"/>
          <c:dLbls>
            <c:dLbl>
              <c:idx val="0"/>
              <c:layout>
                <c:manualLayout>
                  <c:x val="1.9019374571330699E-3"/>
                  <c:y val="1.13592805600198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04C-4A5B-8AC0-9D65BEB1DD9C}"/>
                </c:ext>
              </c:extLst>
            </c:dLbl>
            <c:dLbl>
              <c:idx val="1"/>
              <c:layout>
                <c:manualLayout>
                  <c:x val="-4.74459667379627E-17"/>
                  <c:y val="1.7391304347826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04C-4A5B-8AC0-9D65BEB1DD9C}"/>
                </c:ext>
              </c:extLst>
            </c:dLbl>
            <c:dLbl>
              <c:idx val="2"/>
              <c:layout>
                <c:manualLayout>
                  <c:x val="-5.1759834368531E-3"/>
                  <c:y val="1.7391304347826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04C-4A5B-8AC0-9D65BEB1DD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'DM Clinc'!$I$35:$I$37</c:f>
              <c:strCache>
                <c:ptCount val="3"/>
                <c:pt idx="0">
                  <c:v>Control</c:v>
                </c:pt>
                <c:pt idx="1">
                  <c:v>Dietician</c:v>
                </c:pt>
                <c:pt idx="2">
                  <c:v>Pharmacy</c:v>
                </c:pt>
              </c:strCache>
            </c:strRef>
          </c:cat>
          <c:val>
            <c:numRef>
              <c:f>'DM Clinc'!$L$35:$L$37</c:f>
              <c:numCache>
                <c:formatCode>General</c:formatCode>
                <c:ptCount val="3"/>
                <c:pt idx="0">
                  <c:v>-1.01</c:v>
                </c:pt>
                <c:pt idx="1">
                  <c:v>-1.61</c:v>
                </c:pt>
                <c:pt idx="2">
                  <c:v>-2.48</c:v>
                </c:pt>
              </c:numCache>
            </c:numRef>
          </c:val>
          <c:extLst>
            <c:ext xmlns:c16="http://schemas.microsoft.com/office/drawing/2014/chart" uri="{C3380CC4-5D6E-409C-BE32-E72D297353CC}">
              <c16:uniqueId val="{0000000B-D04C-4A5B-8AC0-9D65BEB1DD9C}"/>
            </c:ext>
          </c:extLst>
        </c:ser>
        <c:dLbls>
          <c:showLegendKey val="0"/>
          <c:showVal val="1"/>
          <c:showCatName val="0"/>
          <c:showSerName val="0"/>
          <c:showPercent val="0"/>
          <c:showBubbleSize val="0"/>
        </c:dLbls>
        <c:gapWidth val="150"/>
        <c:axId val="2039606232"/>
        <c:axId val="2040231880"/>
      </c:barChart>
      <c:catAx>
        <c:axId val="2039606232"/>
        <c:scaling>
          <c:orientation val="minMax"/>
        </c:scaling>
        <c:delete val="1"/>
        <c:axPos val="b"/>
        <c:title>
          <c:tx>
            <c:rich>
              <a:bodyPr/>
              <a:lstStyle/>
              <a:p>
                <a:pPr>
                  <a:defRPr/>
                </a:pPr>
                <a:r>
                  <a:rPr lang="en-US"/>
                  <a:t>Study Group</a:t>
                </a:r>
              </a:p>
            </c:rich>
          </c:tx>
          <c:layout>
            <c:manualLayout>
              <c:xMode val="edge"/>
              <c:yMode val="edge"/>
              <c:x val="0.34211151595181"/>
              <c:y val="0.934782608695652"/>
            </c:manualLayout>
          </c:layout>
          <c:overlay val="0"/>
        </c:title>
        <c:numFmt formatCode="General" sourceLinked="0"/>
        <c:majorTickMark val="out"/>
        <c:minorTickMark val="none"/>
        <c:tickLblPos val="nextTo"/>
        <c:crossAx val="2040231880"/>
        <c:crosses val="autoZero"/>
        <c:auto val="1"/>
        <c:lblAlgn val="ctr"/>
        <c:lblOffset val="100"/>
        <c:noMultiLvlLbl val="0"/>
      </c:catAx>
      <c:valAx>
        <c:axId val="2040231880"/>
        <c:scaling>
          <c:orientation val="minMax"/>
        </c:scaling>
        <c:delete val="0"/>
        <c:axPos val="l"/>
        <c:majorGridlines/>
        <c:title>
          <c:tx>
            <c:rich>
              <a:bodyPr rot="-5400000" vert="horz"/>
              <a:lstStyle/>
              <a:p>
                <a:pPr>
                  <a:defRPr/>
                </a:pPr>
                <a:r>
                  <a:rPr lang="en-US"/>
                  <a:t>A1c Value</a:t>
                </a:r>
              </a:p>
            </c:rich>
          </c:tx>
          <c:overlay val="0"/>
        </c:title>
        <c:numFmt formatCode="General" sourceLinked="1"/>
        <c:majorTickMark val="out"/>
        <c:minorTickMark val="none"/>
        <c:tickLblPos val="nextTo"/>
        <c:crossAx val="2039606232"/>
        <c:crosses val="autoZero"/>
        <c:crossBetween val="between"/>
      </c:valAx>
    </c:plotArea>
    <c:legend>
      <c:legendPos val="r"/>
      <c:layout>
        <c:manualLayout>
          <c:xMode val="edge"/>
          <c:yMode val="edge"/>
          <c:x val="0.73998243426093502"/>
          <c:y val="0.351475818718683"/>
          <c:w val="0.23931363199165301"/>
          <c:h val="0.21395149203650701"/>
        </c:manualLayout>
      </c:layout>
      <c:overlay val="0"/>
    </c:legend>
    <c:plotVisOnly val="1"/>
    <c:dispBlanksAs val="gap"/>
    <c:showDLblsOverMax val="0"/>
  </c:chart>
  <c:spPr>
    <a:solidFill>
      <a:schemeClr val="bg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Hemoglobin</a:t>
            </a:r>
            <a:r>
              <a:rPr lang="en-US" baseline="0"/>
              <a:t> A1c Data </a:t>
            </a:r>
            <a:r>
              <a:rPr lang="en-US"/>
              <a:t>Among Groups</a:t>
            </a:r>
          </a:p>
        </c:rich>
      </c:tx>
      <c:overlay val="0"/>
    </c:title>
    <c:autoTitleDeleted val="0"/>
    <c:plotArea>
      <c:layout>
        <c:manualLayout>
          <c:layoutTarget val="inner"/>
          <c:xMode val="edge"/>
          <c:yMode val="edge"/>
          <c:x val="0.127879191731468"/>
          <c:y val="0.16902150814244801"/>
          <c:w val="0.57845935018992201"/>
          <c:h val="0.66351417099140997"/>
        </c:manualLayout>
      </c:layout>
      <c:barChart>
        <c:barDir val="col"/>
        <c:grouping val="clustered"/>
        <c:varyColors val="0"/>
        <c:ser>
          <c:idx val="0"/>
          <c:order val="0"/>
          <c:tx>
            <c:strRef>
              <c:f>'DM Clinc'!$J$34</c:f>
              <c:strCache>
                <c:ptCount val="1"/>
                <c:pt idx="0">
                  <c:v>Initial A1c</c:v>
                </c:pt>
              </c:strCache>
            </c:strRef>
          </c:tx>
          <c:invertIfNegative val="0"/>
          <c:dLbls>
            <c:dLbl>
              <c:idx val="0"/>
              <c:layout>
                <c:manualLayout>
                  <c:x val="5.1759834368530003E-3"/>
                  <c:y val="1.0653409090909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4C-4A5B-8AC0-9D65BEB1DD9C}"/>
                </c:ext>
              </c:extLst>
            </c:dLbl>
            <c:dLbl>
              <c:idx val="1"/>
              <c:layout>
                <c:manualLayout>
                  <c:x val="-4.74459667379627E-17"/>
                  <c:y val="1.4204545454545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04C-4A5B-8AC0-9D65BEB1DD9C}"/>
                </c:ext>
              </c:extLst>
            </c:dLbl>
            <c:dLbl>
              <c:idx val="2"/>
              <c:layout>
                <c:manualLayout>
                  <c:x val="2.5879917184265001E-3"/>
                  <c:y val="1.7755681818181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04C-4A5B-8AC0-9D65BEB1DD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'DM Clinc'!$I$35:$I$37</c:f>
              <c:strCache>
                <c:ptCount val="3"/>
                <c:pt idx="0">
                  <c:v>Control</c:v>
                </c:pt>
                <c:pt idx="1">
                  <c:v>Dietician</c:v>
                </c:pt>
                <c:pt idx="2">
                  <c:v>Pharmacy</c:v>
                </c:pt>
              </c:strCache>
            </c:strRef>
          </c:cat>
          <c:val>
            <c:numRef>
              <c:f>'DM Clinc'!$J$35:$J$37</c:f>
              <c:numCache>
                <c:formatCode>General</c:formatCode>
                <c:ptCount val="3"/>
                <c:pt idx="0">
                  <c:v>9.82</c:v>
                </c:pt>
                <c:pt idx="1">
                  <c:v>11.99</c:v>
                </c:pt>
                <c:pt idx="2">
                  <c:v>11.83</c:v>
                </c:pt>
              </c:numCache>
            </c:numRef>
          </c:val>
          <c:extLst>
            <c:ext xmlns:c16="http://schemas.microsoft.com/office/drawing/2014/chart" uri="{C3380CC4-5D6E-409C-BE32-E72D297353CC}">
              <c16:uniqueId val="{00000003-D04C-4A5B-8AC0-9D65BEB1DD9C}"/>
            </c:ext>
          </c:extLst>
        </c:ser>
        <c:ser>
          <c:idx val="1"/>
          <c:order val="1"/>
          <c:tx>
            <c:strRef>
              <c:f>'DM Clinc'!$K$34</c:f>
              <c:strCache>
                <c:ptCount val="1"/>
                <c:pt idx="0">
                  <c:v>3-Mo A1c</c:v>
                </c:pt>
              </c:strCache>
            </c:strRef>
          </c:tx>
          <c:invertIfNegative val="0"/>
          <c:dLbls>
            <c:dLbl>
              <c:idx val="0"/>
              <c:layout>
                <c:manualLayout>
                  <c:x val="5.1757796579775103E-3"/>
                  <c:y val="2.0942477183249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04C-4A5B-8AC0-9D65BEB1DD9C}"/>
                </c:ext>
              </c:extLst>
            </c:dLbl>
            <c:dLbl>
              <c:idx val="1"/>
              <c:layout>
                <c:manualLayout>
                  <c:x val="5.17598343685295E-3"/>
                  <c:y val="2.0942197566213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04C-4A5B-8AC0-9D65BEB1DD9C}"/>
                </c:ext>
              </c:extLst>
            </c:dLbl>
            <c:dLbl>
              <c:idx val="2"/>
              <c:layout>
                <c:manualLayout>
                  <c:x val="5.1759834368530003E-3"/>
                  <c:y val="2.72481209735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04C-4A5B-8AC0-9D65BEB1DD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'DM Clinc'!$I$35:$I$37</c:f>
              <c:strCache>
                <c:ptCount val="3"/>
                <c:pt idx="0">
                  <c:v>Control</c:v>
                </c:pt>
                <c:pt idx="1">
                  <c:v>Dietician</c:v>
                </c:pt>
                <c:pt idx="2">
                  <c:v>Pharmacy</c:v>
                </c:pt>
              </c:strCache>
            </c:strRef>
          </c:cat>
          <c:val>
            <c:numRef>
              <c:f>'DM Clinc'!$K$35:$K$37</c:f>
              <c:numCache>
                <c:formatCode>General</c:formatCode>
                <c:ptCount val="3"/>
                <c:pt idx="0">
                  <c:v>8.82</c:v>
                </c:pt>
                <c:pt idx="1">
                  <c:v>10.37</c:v>
                </c:pt>
                <c:pt idx="2">
                  <c:v>9.36</c:v>
                </c:pt>
              </c:numCache>
            </c:numRef>
          </c:val>
          <c:extLst>
            <c:ext xmlns:c16="http://schemas.microsoft.com/office/drawing/2014/chart" uri="{C3380CC4-5D6E-409C-BE32-E72D297353CC}">
              <c16:uniqueId val="{00000007-D04C-4A5B-8AC0-9D65BEB1DD9C}"/>
            </c:ext>
          </c:extLst>
        </c:ser>
        <c:ser>
          <c:idx val="2"/>
          <c:order val="2"/>
          <c:tx>
            <c:strRef>
              <c:f>'DM Clinc'!$L$34</c:f>
              <c:strCache>
                <c:ptCount val="1"/>
                <c:pt idx="0">
                  <c:v>Mean A1c Change</c:v>
                </c:pt>
              </c:strCache>
            </c:strRef>
          </c:tx>
          <c:invertIfNegative val="0"/>
          <c:dLbls>
            <c:dLbl>
              <c:idx val="0"/>
              <c:layout>
                <c:manualLayout>
                  <c:x val="1.9019374571330699E-3"/>
                  <c:y val="1.13592805600198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04C-4A5B-8AC0-9D65BEB1DD9C}"/>
                </c:ext>
              </c:extLst>
            </c:dLbl>
            <c:dLbl>
              <c:idx val="1"/>
              <c:layout>
                <c:manualLayout>
                  <c:x val="-4.74459667379627E-17"/>
                  <c:y val="1.7391304347826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04C-4A5B-8AC0-9D65BEB1DD9C}"/>
                </c:ext>
              </c:extLst>
            </c:dLbl>
            <c:dLbl>
              <c:idx val="2"/>
              <c:layout>
                <c:manualLayout>
                  <c:x val="-5.1759834368531E-3"/>
                  <c:y val="1.7391304347826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04C-4A5B-8AC0-9D65BEB1DD9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'DM Clinc'!$I$35:$I$37</c:f>
              <c:strCache>
                <c:ptCount val="3"/>
                <c:pt idx="0">
                  <c:v>Control</c:v>
                </c:pt>
                <c:pt idx="1">
                  <c:v>Dietician</c:v>
                </c:pt>
                <c:pt idx="2">
                  <c:v>Pharmacy</c:v>
                </c:pt>
              </c:strCache>
            </c:strRef>
          </c:cat>
          <c:val>
            <c:numRef>
              <c:f>'DM Clinc'!$L$35:$L$37</c:f>
              <c:numCache>
                <c:formatCode>General</c:formatCode>
                <c:ptCount val="3"/>
                <c:pt idx="0">
                  <c:v>-1.01</c:v>
                </c:pt>
                <c:pt idx="1">
                  <c:v>-1.61</c:v>
                </c:pt>
                <c:pt idx="2">
                  <c:v>-2.48</c:v>
                </c:pt>
              </c:numCache>
            </c:numRef>
          </c:val>
          <c:extLst>
            <c:ext xmlns:c16="http://schemas.microsoft.com/office/drawing/2014/chart" uri="{C3380CC4-5D6E-409C-BE32-E72D297353CC}">
              <c16:uniqueId val="{0000000B-D04C-4A5B-8AC0-9D65BEB1DD9C}"/>
            </c:ext>
          </c:extLst>
        </c:ser>
        <c:dLbls>
          <c:showLegendKey val="0"/>
          <c:showVal val="1"/>
          <c:showCatName val="0"/>
          <c:showSerName val="0"/>
          <c:showPercent val="0"/>
          <c:showBubbleSize val="0"/>
        </c:dLbls>
        <c:gapWidth val="150"/>
        <c:axId val="2039606232"/>
        <c:axId val="2040231880"/>
      </c:barChart>
      <c:catAx>
        <c:axId val="2039606232"/>
        <c:scaling>
          <c:orientation val="minMax"/>
        </c:scaling>
        <c:delete val="1"/>
        <c:axPos val="b"/>
        <c:title>
          <c:tx>
            <c:rich>
              <a:bodyPr/>
              <a:lstStyle/>
              <a:p>
                <a:pPr>
                  <a:defRPr/>
                </a:pPr>
                <a:r>
                  <a:rPr lang="en-US"/>
                  <a:t>Study Group</a:t>
                </a:r>
              </a:p>
            </c:rich>
          </c:tx>
          <c:layout>
            <c:manualLayout>
              <c:xMode val="edge"/>
              <c:yMode val="edge"/>
              <c:x val="0.34211151595181"/>
              <c:y val="0.934782608695652"/>
            </c:manualLayout>
          </c:layout>
          <c:overlay val="0"/>
        </c:title>
        <c:numFmt formatCode="General" sourceLinked="0"/>
        <c:majorTickMark val="out"/>
        <c:minorTickMark val="none"/>
        <c:tickLblPos val="nextTo"/>
        <c:crossAx val="2040231880"/>
        <c:crosses val="autoZero"/>
        <c:auto val="1"/>
        <c:lblAlgn val="ctr"/>
        <c:lblOffset val="100"/>
        <c:noMultiLvlLbl val="0"/>
      </c:catAx>
      <c:valAx>
        <c:axId val="2040231880"/>
        <c:scaling>
          <c:orientation val="minMax"/>
        </c:scaling>
        <c:delete val="0"/>
        <c:axPos val="l"/>
        <c:majorGridlines/>
        <c:title>
          <c:tx>
            <c:rich>
              <a:bodyPr rot="-5400000" vert="horz"/>
              <a:lstStyle/>
              <a:p>
                <a:pPr>
                  <a:defRPr/>
                </a:pPr>
                <a:r>
                  <a:rPr lang="en-US"/>
                  <a:t>A1c Value</a:t>
                </a:r>
              </a:p>
            </c:rich>
          </c:tx>
          <c:overlay val="0"/>
        </c:title>
        <c:numFmt formatCode="General" sourceLinked="1"/>
        <c:majorTickMark val="out"/>
        <c:minorTickMark val="none"/>
        <c:tickLblPos val="nextTo"/>
        <c:crossAx val="2039606232"/>
        <c:crosses val="autoZero"/>
        <c:crossBetween val="between"/>
      </c:valAx>
    </c:plotArea>
    <c:legend>
      <c:legendPos val="r"/>
      <c:layout>
        <c:manualLayout>
          <c:xMode val="edge"/>
          <c:yMode val="edge"/>
          <c:x val="0.73998243426093502"/>
          <c:y val="0.351475818718683"/>
          <c:w val="0.23931363199165301"/>
          <c:h val="0.21395149203650701"/>
        </c:manualLayout>
      </c:layout>
      <c:overlay val="0"/>
    </c:legend>
    <c:plotVisOnly val="1"/>
    <c:dispBlanksAs val="gap"/>
    <c:showDLblsOverMax val="0"/>
  </c:chart>
  <c:spPr>
    <a:solidFill>
      <a:schemeClr val="bg1"/>
    </a:solidFill>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C11F5C-13B9-4564-9EC0-5855BB4899AE}"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DF74EA19-CA3E-441E-AF58-9D6D07B47033}">
      <dgm:prSet phldrT="[Text]"/>
      <dgm:spPr/>
      <dgm:t>
        <a:bodyPr/>
        <a:lstStyle/>
        <a:p>
          <a:r>
            <a:rPr lang="en-US" dirty="0"/>
            <a:t>Identify Patient</a:t>
          </a:r>
        </a:p>
        <a:p>
          <a:r>
            <a:rPr lang="en-US" dirty="0"/>
            <a:t>(A1c &gt; 9%)</a:t>
          </a:r>
        </a:p>
      </dgm:t>
    </dgm:pt>
    <dgm:pt modelId="{4545828E-5E4A-4115-8BEA-5A7DF8903D02}" type="parTrans" cxnId="{4ADA115F-C640-41F3-BCF1-DFB1DEDA716E}">
      <dgm:prSet/>
      <dgm:spPr/>
      <dgm:t>
        <a:bodyPr/>
        <a:lstStyle/>
        <a:p>
          <a:endParaRPr lang="en-US"/>
        </a:p>
      </dgm:t>
    </dgm:pt>
    <dgm:pt modelId="{150966A9-22C4-44BD-BBD1-B38AD39AE478}" type="sibTrans" cxnId="{4ADA115F-C640-41F3-BCF1-DFB1DEDA716E}">
      <dgm:prSet/>
      <dgm:spPr/>
      <dgm:t>
        <a:bodyPr/>
        <a:lstStyle/>
        <a:p>
          <a:endParaRPr lang="en-US"/>
        </a:p>
      </dgm:t>
    </dgm:pt>
    <dgm:pt modelId="{52E6A7F9-E2C2-45DD-A0F8-4848A8E598F9}">
      <dgm:prSet phldrT="[Text]"/>
      <dgm:spPr/>
      <dgm:t>
        <a:bodyPr/>
        <a:lstStyle/>
        <a:p>
          <a:r>
            <a:rPr lang="en-US" dirty="0"/>
            <a:t>Diabetes Clinic (A1c, PharmD, RD, MD/DO)</a:t>
          </a:r>
        </a:p>
      </dgm:t>
    </dgm:pt>
    <dgm:pt modelId="{41D02013-0CAE-4095-A561-045B507FAE51}" type="parTrans" cxnId="{24389C0C-0C68-4CAC-9200-717AC062286D}">
      <dgm:prSet/>
      <dgm:spPr/>
      <dgm:t>
        <a:bodyPr/>
        <a:lstStyle/>
        <a:p>
          <a:endParaRPr lang="en-US"/>
        </a:p>
      </dgm:t>
    </dgm:pt>
    <dgm:pt modelId="{536FCC47-35C7-4A71-9638-932DA58A2A58}" type="sibTrans" cxnId="{24389C0C-0C68-4CAC-9200-717AC062286D}">
      <dgm:prSet/>
      <dgm:spPr/>
      <dgm:t>
        <a:bodyPr/>
        <a:lstStyle/>
        <a:p>
          <a:endParaRPr lang="en-US"/>
        </a:p>
      </dgm:t>
    </dgm:pt>
    <dgm:pt modelId="{6FB2E312-246D-42FB-AD44-8B45CFED90AE}">
      <dgm:prSet phldrT="[Text]"/>
      <dgm:spPr/>
      <dgm:t>
        <a:bodyPr/>
        <a:lstStyle/>
        <a:p>
          <a:r>
            <a:rPr lang="en-US" dirty="0"/>
            <a:t>Repeat A1c</a:t>
          </a:r>
        </a:p>
      </dgm:t>
    </dgm:pt>
    <dgm:pt modelId="{A111BCE8-21F8-4ECD-8451-B8E711126D3E}" type="parTrans" cxnId="{5279CE09-DABF-4A32-B338-48FD87095A7B}">
      <dgm:prSet/>
      <dgm:spPr/>
      <dgm:t>
        <a:bodyPr/>
        <a:lstStyle/>
        <a:p>
          <a:endParaRPr lang="en-US"/>
        </a:p>
      </dgm:t>
    </dgm:pt>
    <dgm:pt modelId="{144E3CAB-00FA-4EB1-BA7D-7F5091DA51F2}" type="sibTrans" cxnId="{5279CE09-DABF-4A32-B338-48FD87095A7B}">
      <dgm:prSet/>
      <dgm:spPr/>
      <dgm:t>
        <a:bodyPr/>
        <a:lstStyle/>
        <a:p>
          <a:endParaRPr lang="en-US"/>
        </a:p>
      </dgm:t>
    </dgm:pt>
    <dgm:pt modelId="{2B9F47E7-EA67-4659-B150-3E6CEB6FE43A}">
      <dgm:prSet phldrT="[Text]"/>
      <dgm:spPr>
        <a:solidFill>
          <a:srgbClr val="00B050"/>
        </a:solidFill>
      </dgm:spPr>
      <dgm:t>
        <a:bodyPr/>
        <a:lstStyle/>
        <a:p>
          <a:r>
            <a:rPr lang="en-US" dirty="0"/>
            <a:t>PharmD/RD clinic follow-up vs. none</a:t>
          </a:r>
        </a:p>
      </dgm:t>
    </dgm:pt>
    <dgm:pt modelId="{16B3FFB8-408F-4AE9-A57F-D7891D9CBCB7}" type="parTrans" cxnId="{43EFA2D2-D7B6-4793-A30A-ECE4898170F2}">
      <dgm:prSet/>
      <dgm:spPr/>
      <dgm:t>
        <a:bodyPr/>
        <a:lstStyle/>
        <a:p>
          <a:endParaRPr lang="en-US"/>
        </a:p>
      </dgm:t>
    </dgm:pt>
    <dgm:pt modelId="{5FB994D7-9850-46D8-A2CE-18E0E3AB5B1F}" type="sibTrans" cxnId="{43EFA2D2-D7B6-4793-A30A-ECE4898170F2}">
      <dgm:prSet/>
      <dgm:spPr/>
      <dgm:t>
        <a:bodyPr/>
        <a:lstStyle/>
        <a:p>
          <a:endParaRPr lang="en-US"/>
        </a:p>
      </dgm:t>
    </dgm:pt>
    <dgm:pt modelId="{CB59A186-625A-40B5-8C97-A2D416E79C4A}" type="pres">
      <dgm:prSet presAssocID="{1FC11F5C-13B9-4564-9EC0-5855BB4899AE}" presName="Name0" presStyleCnt="0">
        <dgm:presLayoutVars>
          <dgm:dir/>
          <dgm:animLvl val="lvl"/>
          <dgm:resizeHandles val="exact"/>
        </dgm:presLayoutVars>
      </dgm:prSet>
      <dgm:spPr/>
    </dgm:pt>
    <dgm:pt modelId="{91F211A1-42A0-4BEF-8A3D-C9FB7EDF445B}" type="pres">
      <dgm:prSet presAssocID="{DF74EA19-CA3E-441E-AF58-9D6D07B47033}" presName="parTxOnly" presStyleLbl="node1" presStyleIdx="0" presStyleCnt="4">
        <dgm:presLayoutVars>
          <dgm:chMax val="0"/>
          <dgm:chPref val="0"/>
          <dgm:bulletEnabled val="1"/>
        </dgm:presLayoutVars>
      </dgm:prSet>
      <dgm:spPr/>
    </dgm:pt>
    <dgm:pt modelId="{D2F8A9B9-E6C7-4EEA-8D54-6E0E4A311C46}" type="pres">
      <dgm:prSet presAssocID="{150966A9-22C4-44BD-BBD1-B38AD39AE478}" presName="parTxOnlySpace" presStyleCnt="0"/>
      <dgm:spPr/>
    </dgm:pt>
    <dgm:pt modelId="{62CF5A88-F55B-4977-9FD2-653D0E0E1B0B}" type="pres">
      <dgm:prSet presAssocID="{52E6A7F9-E2C2-45DD-A0F8-4848A8E598F9}" presName="parTxOnly" presStyleLbl="node1" presStyleIdx="1" presStyleCnt="4">
        <dgm:presLayoutVars>
          <dgm:chMax val="0"/>
          <dgm:chPref val="0"/>
          <dgm:bulletEnabled val="1"/>
        </dgm:presLayoutVars>
      </dgm:prSet>
      <dgm:spPr/>
    </dgm:pt>
    <dgm:pt modelId="{05C7B27D-C0A5-4393-9CFA-ECE1BFE19B01}" type="pres">
      <dgm:prSet presAssocID="{536FCC47-35C7-4A71-9638-932DA58A2A58}" presName="parTxOnlySpace" presStyleCnt="0"/>
      <dgm:spPr/>
    </dgm:pt>
    <dgm:pt modelId="{2ECDAE6C-6FA7-403C-B9EB-E82269531148}" type="pres">
      <dgm:prSet presAssocID="{2B9F47E7-EA67-4659-B150-3E6CEB6FE43A}" presName="parTxOnly" presStyleLbl="node1" presStyleIdx="2" presStyleCnt="4">
        <dgm:presLayoutVars>
          <dgm:chMax val="0"/>
          <dgm:chPref val="0"/>
          <dgm:bulletEnabled val="1"/>
        </dgm:presLayoutVars>
      </dgm:prSet>
      <dgm:spPr/>
    </dgm:pt>
    <dgm:pt modelId="{691A6093-0C53-4C28-923E-86D3CCDA23A4}" type="pres">
      <dgm:prSet presAssocID="{5FB994D7-9850-46D8-A2CE-18E0E3AB5B1F}" presName="parTxOnlySpace" presStyleCnt="0"/>
      <dgm:spPr/>
    </dgm:pt>
    <dgm:pt modelId="{7ADF8FB6-DECB-4F61-AFC0-1BF1AE28824E}" type="pres">
      <dgm:prSet presAssocID="{6FB2E312-246D-42FB-AD44-8B45CFED90AE}" presName="parTxOnly" presStyleLbl="node1" presStyleIdx="3" presStyleCnt="4">
        <dgm:presLayoutVars>
          <dgm:chMax val="0"/>
          <dgm:chPref val="0"/>
          <dgm:bulletEnabled val="1"/>
        </dgm:presLayoutVars>
      </dgm:prSet>
      <dgm:spPr/>
    </dgm:pt>
  </dgm:ptLst>
  <dgm:cxnLst>
    <dgm:cxn modelId="{5279CE09-DABF-4A32-B338-48FD87095A7B}" srcId="{1FC11F5C-13B9-4564-9EC0-5855BB4899AE}" destId="{6FB2E312-246D-42FB-AD44-8B45CFED90AE}" srcOrd="3" destOrd="0" parTransId="{A111BCE8-21F8-4ECD-8451-B8E711126D3E}" sibTransId="{144E3CAB-00FA-4EB1-BA7D-7F5091DA51F2}"/>
    <dgm:cxn modelId="{24389C0C-0C68-4CAC-9200-717AC062286D}" srcId="{1FC11F5C-13B9-4564-9EC0-5855BB4899AE}" destId="{52E6A7F9-E2C2-45DD-A0F8-4848A8E598F9}" srcOrd="1" destOrd="0" parTransId="{41D02013-0CAE-4095-A561-045B507FAE51}" sibTransId="{536FCC47-35C7-4A71-9638-932DA58A2A58}"/>
    <dgm:cxn modelId="{D1404110-66BE-48B7-B301-0D8D1ABE2FCF}" type="presOf" srcId="{6FB2E312-246D-42FB-AD44-8B45CFED90AE}" destId="{7ADF8FB6-DECB-4F61-AFC0-1BF1AE28824E}" srcOrd="0" destOrd="0" presId="urn:microsoft.com/office/officeart/2005/8/layout/chevron1"/>
    <dgm:cxn modelId="{4ADA115F-C640-41F3-BCF1-DFB1DEDA716E}" srcId="{1FC11F5C-13B9-4564-9EC0-5855BB4899AE}" destId="{DF74EA19-CA3E-441E-AF58-9D6D07B47033}" srcOrd="0" destOrd="0" parTransId="{4545828E-5E4A-4115-8BEA-5A7DF8903D02}" sibTransId="{150966A9-22C4-44BD-BBD1-B38AD39AE478}"/>
    <dgm:cxn modelId="{C88BA57E-EFF0-4C7A-AF4D-13EB7A12487C}" type="presOf" srcId="{2B9F47E7-EA67-4659-B150-3E6CEB6FE43A}" destId="{2ECDAE6C-6FA7-403C-B9EB-E82269531148}" srcOrd="0" destOrd="0" presId="urn:microsoft.com/office/officeart/2005/8/layout/chevron1"/>
    <dgm:cxn modelId="{08DC9C92-1ECE-4F5C-956A-A886B06B8722}" type="presOf" srcId="{DF74EA19-CA3E-441E-AF58-9D6D07B47033}" destId="{91F211A1-42A0-4BEF-8A3D-C9FB7EDF445B}" srcOrd="0" destOrd="0" presId="urn:microsoft.com/office/officeart/2005/8/layout/chevron1"/>
    <dgm:cxn modelId="{D297699E-4482-4F9E-8071-086A13B2E26D}" type="presOf" srcId="{1FC11F5C-13B9-4564-9EC0-5855BB4899AE}" destId="{CB59A186-625A-40B5-8C97-A2D416E79C4A}" srcOrd="0" destOrd="0" presId="urn:microsoft.com/office/officeart/2005/8/layout/chevron1"/>
    <dgm:cxn modelId="{43EFA2D2-D7B6-4793-A30A-ECE4898170F2}" srcId="{1FC11F5C-13B9-4564-9EC0-5855BB4899AE}" destId="{2B9F47E7-EA67-4659-B150-3E6CEB6FE43A}" srcOrd="2" destOrd="0" parTransId="{16B3FFB8-408F-4AE9-A57F-D7891D9CBCB7}" sibTransId="{5FB994D7-9850-46D8-A2CE-18E0E3AB5B1F}"/>
    <dgm:cxn modelId="{44CEE9E2-AF7A-418A-8860-AC7FBC15CE96}" type="presOf" srcId="{52E6A7F9-E2C2-45DD-A0F8-4848A8E598F9}" destId="{62CF5A88-F55B-4977-9FD2-653D0E0E1B0B}" srcOrd="0" destOrd="0" presId="urn:microsoft.com/office/officeart/2005/8/layout/chevron1"/>
    <dgm:cxn modelId="{6599F45A-D5FE-4D96-8790-8BCE07BD1E0C}" type="presParOf" srcId="{CB59A186-625A-40B5-8C97-A2D416E79C4A}" destId="{91F211A1-42A0-4BEF-8A3D-C9FB7EDF445B}" srcOrd="0" destOrd="0" presId="urn:microsoft.com/office/officeart/2005/8/layout/chevron1"/>
    <dgm:cxn modelId="{F39ACFA2-D402-463A-9293-1EE4854F95D9}" type="presParOf" srcId="{CB59A186-625A-40B5-8C97-A2D416E79C4A}" destId="{D2F8A9B9-E6C7-4EEA-8D54-6E0E4A311C46}" srcOrd="1" destOrd="0" presId="urn:microsoft.com/office/officeart/2005/8/layout/chevron1"/>
    <dgm:cxn modelId="{45C8B2D3-E48F-4C62-A43A-0C1F655300F4}" type="presParOf" srcId="{CB59A186-625A-40B5-8C97-A2D416E79C4A}" destId="{62CF5A88-F55B-4977-9FD2-653D0E0E1B0B}" srcOrd="2" destOrd="0" presId="urn:microsoft.com/office/officeart/2005/8/layout/chevron1"/>
    <dgm:cxn modelId="{D1BE82DF-C535-44BC-8909-03949168AE8F}" type="presParOf" srcId="{CB59A186-625A-40B5-8C97-A2D416E79C4A}" destId="{05C7B27D-C0A5-4393-9CFA-ECE1BFE19B01}" srcOrd="3" destOrd="0" presId="urn:microsoft.com/office/officeart/2005/8/layout/chevron1"/>
    <dgm:cxn modelId="{2782C562-F2AF-459A-BC7F-B8DDDA1F64C1}" type="presParOf" srcId="{CB59A186-625A-40B5-8C97-A2D416E79C4A}" destId="{2ECDAE6C-6FA7-403C-B9EB-E82269531148}" srcOrd="4" destOrd="0" presId="urn:microsoft.com/office/officeart/2005/8/layout/chevron1"/>
    <dgm:cxn modelId="{F84EC63D-DA6B-43A9-A9A7-331A3A7D2B48}" type="presParOf" srcId="{CB59A186-625A-40B5-8C97-A2D416E79C4A}" destId="{691A6093-0C53-4C28-923E-86D3CCDA23A4}" srcOrd="5" destOrd="0" presId="urn:microsoft.com/office/officeart/2005/8/layout/chevron1"/>
    <dgm:cxn modelId="{4A023F05-4334-4174-AEA1-0ED2C9870F51}" type="presParOf" srcId="{CB59A186-625A-40B5-8C97-A2D416E79C4A}" destId="{7ADF8FB6-DECB-4F61-AFC0-1BF1AE28824E}"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211A1-42A0-4BEF-8A3D-C9FB7EDF445B}">
      <dsp:nvSpPr>
        <dsp:cNvPr id="0" name=""/>
        <dsp:cNvSpPr/>
      </dsp:nvSpPr>
      <dsp:spPr>
        <a:xfrm>
          <a:off x="4665" y="1590774"/>
          <a:ext cx="2715964" cy="108638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Identify Patient</a:t>
          </a:r>
        </a:p>
        <a:p>
          <a:pPr marL="0" lvl="0" indent="0" algn="ctr" defTabSz="889000">
            <a:lnSpc>
              <a:spcPct val="90000"/>
            </a:lnSpc>
            <a:spcBef>
              <a:spcPct val="0"/>
            </a:spcBef>
            <a:spcAft>
              <a:spcPct val="35000"/>
            </a:spcAft>
            <a:buNone/>
          </a:pPr>
          <a:r>
            <a:rPr lang="en-US" sz="2000" kern="1200" dirty="0"/>
            <a:t>(A1c &gt; 9%)</a:t>
          </a:r>
        </a:p>
      </dsp:txBody>
      <dsp:txXfrm>
        <a:off x="547858" y="1590774"/>
        <a:ext cx="1629579" cy="1086385"/>
      </dsp:txXfrm>
    </dsp:sp>
    <dsp:sp modelId="{62CF5A88-F55B-4977-9FD2-653D0E0E1B0B}">
      <dsp:nvSpPr>
        <dsp:cNvPr id="0" name=""/>
        <dsp:cNvSpPr/>
      </dsp:nvSpPr>
      <dsp:spPr>
        <a:xfrm>
          <a:off x="2449033" y="1590774"/>
          <a:ext cx="2715964" cy="108638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Diabetes Clinic (A1c, PharmD, RD, MD/DO)</a:t>
          </a:r>
        </a:p>
      </dsp:txBody>
      <dsp:txXfrm>
        <a:off x="2992226" y="1590774"/>
        <a:ext cx="1629579" cy="1086385"/>
      </dsp:txXfrm>
    </dsp:sp>
    <dsp:sp modelId="{2ECDAE6C-6FA7-403C-B9EB-E82269531148}">
      <dsp:nvSpPr>
        <dsp:cNvPr id="0" name=""/>
        <dsp:cNvSpPr/>
      </dsp:nvSpPr>
      <dsp:spPr>
        <a:xfrm>
          <a:off x="4893401" y="1590774"/>
          <a:ext cx="2715964" cy="1086385"/>
        </a:xfrm>
        <a:prstGeom prst="chevron">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PharmD/RD clinic follow-up vs. none</a:t>
          </a:r>
        </a:p>
      </dsp:txBody>
      <dsp:txXfrm>
        <a:off x="5436594" y="1590774"/>
        <a:ext cx="1629579" cy="1086385"/>
      </dsp:txXfrm>
    </dsp:sp>
    <dsp:sp modelId="{7ADF8FB6-DECB-4F61-AFC0-1BF1AE28824E}">
      <dsp:nvSpPr>
        <dsp:cNvPr id="0" name=""/>
        <dsp:cNvSpPr/>
      </dsp:nvSpPr>
      <dsp:spPr>
        <a:xfrm>
          <a:off x="7337769" y="1590774"/>
          <a:ext cx="2715964" cy="108638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Repeat A1c</a:t>
          </a:r>
        </a:p>
      </dsp:txBody>
      <dsp:txXfrm>
        <a:off x="7880962" y="1590774"/>
        <a:ext cx="1629579" cy="108638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325D7B-EEB1-4834-9D47-F84835EE8BF3}" type="datetimeFigureOut">
              <a:rPr lang="en-US" smtClean="0"/>
              <a:t>5/13/2020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806BE-319C-4890-90DF-1862CBF59BA4}" type="slidenum">
              <a:rPr lang="en-US" smtClean="0"/>
              <a:t>‹#›</a:t>
            </a:fld>
            <a:endParaRPr lang="en-US"/>
          </a:p>
        </p:txBody>
      </p:sp>
    </p:spTree>
    <p:extLst>
      <p:ext uri="{BB962C8B-B14F-4D97-AF65-F5344CB8AC3E}">
        <p14:creationId xmlns:p14="http://schemas.microsoft.com/office/powerpoint/2010/main" val="2314953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8806BE-319C-4890-90DF-1862CBF59BA4}" type="slidenum">
              <a:rPr lang="en-US" smtClean="0"/>
              <a:t>1</a:t>
            </a:fld>
            <a:endParaRPr lang="en-US" dirty="0"/>
          </a:p>
        </p:txBody>
      </p:sp>
    </p:spTree>
    <p:extLst>
      <p:ext uri="{BB962C8B-B14F-4D97-AF65-F5344CB8AC3E}">
        <p14:creationId xmlns:p14="http://schemas.microsoft.com/office/powerpoint/2010/main" val="294919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ALL, we collected 6 to 9 patients per intervention group. Looking at the demographics, there was a small age discrepancy- we did not have a  homogenous mixed group, and this was likely unfortunately related to that lower n value per group. However, baseline characteristics of age and initial average A1c were not statistically differing among groups, though you can see a trend of younger patients following up with pharmacy and dietary, and higher A1c trends for the pharmacy and dietary groups.</a:t>
            </a:r>
          </a:p>
        </p:txBody>
      </p:sp>
      <p:sp>
        <p:nvSpPr>
          <p:cNvPr id="4" name="Slide Number Placeholder 3"/>
          <p:cNvSpPr>
            <a:spLocks noGrp="1"/>
          </p:cNvSpPr>
          <p:nvPr>
            <p:ph type="sldNum" sz="quarter" idx="5"/>
          </p:nvPr>
        </p:nvSpPr>
        <p:spPr/>
        <p:txBody>
          <a:bodyPr/>
          <a:lstStyle/>
          <a:p>
            <a:fld id="{DB8806BE-319C-4890-90DF-1862CBF59BA4}" type="slidenum">
              <a:rPr lang="en-US" smtClean="0"/>
              <a:t>10</a:t>
            </a:fld>
            <a:endParaRPr lang="en-US"/>
          </a:p>
        </p:txBody>
      </p:sp>
    </p:spTree>
    <p:extLst>
      <p:ext uri="{BB962C8B-B14F-4D97-AF65-F5344CB8AC3E}">
        <p14:creationId xmlns:p14="http://schemas.microsoft.com/office/powerpoint/2010/main" val="4246492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results showed that likely limited due to an underpowered study, there was no significant difference between the three control, dietician, and pharmacy groups. </a:t>
            </a:r>
          </a:p>
          <a:p>
            <a:r>
              <a:rPr lang="en-US" i="0" dirty="0">
                <a:sym typeface="Wingdings" panose="05000000000000000000" pitchFamily="2" charset="2"/>
              </a:rPr>
              <a:t>Though </a:t>
            </a:r>
            <a:r>
              <a:rPr lang="en-US" i="0" dirty="0"/>
              <a:t>NON-significant, our findings showed that we had the</a:t>
            </a:r>
          </a:p>
          <a:p>
            <a:r>
              <a:rPr lang="en-US" dirty="0"/>
              <a:t>		-Greatest improvement in follow-up A1c with the pharmacy intervention (A1c -2.48)</a:t>
            </a:r>
          </a:p>
          <a:p>
            <a:r>
              <a:rPr lang="en-US" dirty="0"/>
              <a:t>		-dietician intervention (-1.61)</a:t>
            </a:r>
          </a:p>
          <a:p>
            <a:r>
              <a:rPr lang="en-US" dirty="0"/>
              <a:t>		-control group (-1.01)</a:t>
            </a:r>
          </a:p>
          <a:p>
            <a:endParaRPr lang="en-US" dirty="0"/>
          </a:p>
          <a:p>
            <a:r>
              <a:rPr lang="en-US" dirty="0"/>
              <a:t>Likely due to our limited n; though there is a possible trend that an effect may exist, it would have been undetected because of the low power to our data. I’ll discuss within our limitations how perhaps a f/u study w larger n may show similar effect, but at a statistically significant level</a:t>
            </a:r>
          </a:p>
          <a:p>
            <a:endParaRPr lang="en-US" dirty="0"/>
          </a:p>
        </p:txBody>
      </p:sp>
      <p:sp>
        <p:nvSpPr>
          <p:cNvPr id="4" name="Slide Number Placeholder 3"/>
          <p:cNvSpPr>
            <a:spLocks noGrp="1"/>
          </p:cNvSpPr>
          <p:nvPr>
            <p:ph type="sldNum" sz="quarter" idx="5"/>
          </p:nvPr>
        </p:nvSpPr>
        <p:spPr/>
        <p:txBody>
          <a:bodyPr/>
          <a:lstStyle/>
          <a:p>
            <a:fld id="{DB8806BE-319C-4890-90DF-1862CBF59BA4}" type="slidenum">
              <a:rPr lang="en-US" smtClean="0"/>
              <a:t>11</a:t>
            </a:fld>
            <a:endParaRPr lang="en-US"/>
          </a:p>
        </p:txBody>
      </p:sp>
    </p:spTree>
    <p:extLst>
      <p:ext uri="{BB962C8B-B14F-4D97-AF65-F5344CB8AC3E}">
        <p14:creationId xmlns:p14="http://schemas.microsoft.com/office/powerpoint/2010/main" val="2140313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a paired T test, we evaluated the group to group comparisons. There was no significant difference among A1c improvement between any of the groups. That said, there may still exist a difference, but we are not able to capture that with our statistical analysis using our current n value.  </a:t>
            </a:r>
          </a:p>
        </p:txBody>
      </p:sp>
      <p:sp>
        <p:nvSpPr>
          <p:cNvPr id="4" name="Slide Number Placeholder 3"/>
          <p:cNvSpPr>
            <a:spLocks noGrp="1"/>
          </p:cNvSpPr>
          <p:nvPr>
            <p:ph type="sldNum" sz="quarter" idx="5"/>
          </p:nvPr>
        </p:nvSpPr>
        <p:spPr/>
        <p:txBody>
          <a:bodyPr/>
          <a:lstStyle/>
          <a:p>
            <a:fld id="{DB8806BE-319C-4890-90DF-1862CBF59BA4}" type="slidenum">
              <a:rPr lang="en-US" smtClean="0"/>
              <a:t>12</a:t>
            </a:fld>
            <a:endParaRPr lang="en-US"/>
          </a:p>
        </p:txBody>
      </p:sp>
    </p:spTree>
    <p:extLst>
      <p:ext uri="{BB962C8B-B14F-4D97-AF65-F5344CB8AC3E}">
        <p14:creationId xmlns:p14="http://schemas.microsoft.com/office/powerpoint/2010/main" val="4156446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note, I’d like to point out that there was an A1c numerical improvement between initial and 3-month follow up A1c with patients in the 2018-2019 data, and that the largest “slice” of the pie chart (35%) was the equivalent to our control group, which improved A1c by approximately 1% via diabetes clinic alone. </a:t>
            </a:r>
          </a:p>
        </p:txBody>
      </p:sp>
      <p:sp>
        <p:nvSpPr>
          <p:cNvPr id="4" name="Slide Number Placeholder 3"/>
          <p:cNvSpPr>
            <a:spLocks noGrp="1"/>
          </p:cNvSpPr>
          <p:nvPr>
            <p:ph type="sldNum" sz="quarter" idx="5"/>
          </p:nvPr>
        </p:nvSpPr>
        <p:spPr/>
        <p:txBody>
          <a:bodyPr/>
          <a:lstStyle/>
          <a:p>
            <a:fld id="{DB8806BE-319C-4890-90DF-1862CBF59BA4}" type="slidenum">
              <a:rPr lang="en-US" smtClean="0"/>
              <a:t>13</a:t>
            </a:fld>
            <a:endParaRPr lang="en-US"/>
          </a:p>
        </p:txBody>
      </p:sp>
    </p:spTree>
    <p:extLst>
      <p:ext uri="{BB962C8B-B14F-4D97-AF65-F5344CB8AC3E}">
        <p14:creationId xmlns:p14="http://schemas.microsoft.com/office/powerpoint/2010/main" val="886334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regard to the statistics, we used ANOVA testing and t-test analysis, which I won’t spend too much time on.</a:t>
            </a:r>
          </a:p>
          <a:p>
            <a:r>
              <a:rPr lang="en-US" dirty="0"/>
              <a:t>Again, with our one way ANOVA, we didn’t find a MAIN effect of intervention on primary A1c outcomes. However, by using ANOVA testing we were able to pool the data for pre and post A1c for all of our groups, together. </a:t>
            </a:r>
          </a:p>
          <a:p>
            <a:r>
              <a:rPr lang="en-US" dirty="0"/>
              <a:t>Meanwhile, we used a T test to evaluate multiple comparisons and the differences between each group, which similarly was not significant primarily limited by n</a:t>
            </a:r>
          </a:p>
          <a:p>
            <a:endParaRPr lang="en-US" dirty="0"/>
          </a:p>
        </p:txBody>
      </p:sp>
      <p:sp>
        <p:nvSpPr>
          <p:cNvPr id="4" name="Slide Number Placeholder 3"/>
          <p:cNvSpPr>
            <a:spLocks noGrp="1"/>
          </p:cNvSpPr>
          <p:nvPr>
            <p:ph type="sldNum" sz="quarter" idx="5"/>
          </p:nvPr>
        </p:nvSpPr>
        <p:spPr/>
        <p:txBody>
          <a:bodyPr/>
          <a:lstStyle/>
          <a:p>
            <a:fld id="{DB8806BE-319C-4890-90DF-1862CBF59BA4}" type="slidenum">
              <a:rPr lang="en-US" smtClean="0"/>
              <a:t>14</a:t>
            </a:fld>
            <a:endParaRPr lang="en-US"/>
          </a:p>
        </p:txBody>
      </p:sp>
    </p:spTree>
    <p:extLst>
      <p:ext uri="{BB962C8B-B14F-4D97-AF65-F5344CB8AC3E}">
        <p14:creationId xmlns:p14="http://schemas.microsoft.com/office/powerpoint/2010/main" val="3538470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have mentioned several times in this presentation, the major limitation to this study is the low power and sample size of less than 10 per group. The total number of folks seen in DM clinic during our timeline was 68, but only 22 were able to complete A1c </a:t>
            </a:r>
            <a:r>
              <a:rPr lang="en-US" dirty="0" err="1"/>
              <a:t>followup</a:t>
            </a:r>
            <a:r>
              <a:rPr lang="en-US" dirty="0"/>
              <a:t> due to the issue of COVID19 pandemic, when the majority of our patients were set to follow-up with us for A1C. While some folks were also lost to endocrinology, outside clinic, or lack of follow-up, </a:t>
            </a:r>
            <a:r>
              <a:rPr lang="en-US" sz="1200" dirty="0"/>
              <a:t>dozens of A1c follow-ups pushed back into summer 2020 by coronavirus pandemic. </a:t>
            </a:r>
          </a:p>
          <a:p>
            <a:endParaRPr lang="en-US" dirty="0"/>
          </a:p>
          <a:p>
            <a:r>
              <a:rPr lang="en-US" dirty="0"/>
              <a:t>Another limitation was that the research team selected the intervention type, and this was not blinded. So after a detailed chart review, the </a:t>
            </a:r>
            <a:r>
              <a:rPr lang="en-US" dirty="0" err="1"/>
              <a:t>pt</a:t>
            </a:r>
            <a:r>
              <a:rPr lang="en-US" dirty="0"/>
              <a:t> was evaluated by our resident team to determine what the greatest area of need was for that particular patient, truly tailoring their experience to that individual patient. Diabetes clinic may not be a sustainable option in most practices.</a:t>
            </a:r>
          </a:p>
          <a:p>
            <a:r>
              <a:rPr lang="en-US" dirty="0"/>
              <a:t>We limited our patients to those with A1c &gt;9%; however, perhaps our study efficaciousness would vary looking at different clinic locations and a broader or more narrow A1C range.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Perhaps with our diabetes clinic setup, those who did fit in for A1c follow up with our team were more likely to be motivated individuals to attend diabetes clinic, and who follow-up with a dietician/pharmacist, thus those less likely to comply were more likely to fall off of the team’s radar for follow-up or decline participation in DM clinic. These could be confounding factors that we would need to take into account if we continued to collect data with our project.</a:t>
            </a:r>
          </a:p>
        </p:txBody>
      </p:sp>
      <p:sp>
        <p:nvSpPr>
          <p:cNvPr id="4" name="Slide Number Placeholder 3"/>
          <p:cNvSpPr>
            <a:spLocks noGrp="1"/>
          </p:cNvSpPr>
          <p:nvPr>
            <p:ph type="sldNum" sz="quarter" idx="5"/>
          </p:nvPr>
        </p:nvSpPr>
        <p:spPr/>
        <p:txBody>
          <a:bodyPr/>
          <a:lstStyle/>
          <a:p>
            <a:fld id="{DB8806BE-319C-4890-90DF-1862CBF59BA4}" type="slidenum">
              <a:rPr lang="en-US" smtClean="0"/>
              <a:t>15</a:t>
            </a:fld>
            <a:endParaRPr lang="en-US" dirty="0"/>
          </a:p>
        </p:txBody>
      </p:sp>
    </p:spTree>
    <p:extLst>
      <p:ext uri="{BB962C8B-B14F-4D97-AF65-F5344CB8AC3E}">
        <p14:creationId xmlns:p14="http://schemas.microsoft.com/office/powerpoint/2010/main" val="4164435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all, our results are inconclusive, but encouraging, as is the concept itself! Our major limitation is truly likely due to underpowered study- an effect may exist but may have been undetected because power was underpowered</a:t>
            </a:r>
          </a:p>
          <a:p>
            <a:r>
              <a:rPr lang="en-US" dirty="0"/>
              <a:t>Perhaps f/u study w larger n may show similar effect but a statistically significant level, so further research is needed.</a:t>
            </a:r>
          </a:p>
          <a:p>
            <a:endParaRPr lang="en-US" dirty="0"/>
          </a:p>
          <a:p>
            <a:r>
              <a:rPr lang="en-US" dirty="0"/>
              <a:t>Much more information is needed, but the general evidence of patient satisfaction with appreciation of a greater understanding of their underlying disease process is there, and patients have expressed this to us! It seems that perhaps, more follow-up IS in fact better in a general trend, but the power of significance just isn’t there and won’t be unless we do future studies with larger n values. </a:t>
            </a:r>
          </a:p>
        </p:txBody>
      </p:sp>
      <p:sp>
        <p:nvSpPr>
          <p:cNvPr id="4" name="Slide Number Placeholder 3"/>
          <p:cNvSpPr>
            <a:spLocks noGrp="1"/>
          </p:cNvSpPr>
          <p:nvPr>
            <p:ph type="sldNum" sz="quarter" idx="5"/>
          </p:nvPr>
        </p:nvSpPr>
        <p:spPr/>
        <p:txBody>
          <a:bodyPr/>
          <a:lstStyle/>
          <a:p>
            <a:fld id="{DB8806BE-319C-4890-90DF-1862CBF59BA4}" type="slidenum">
              <a:rPr lang="en-US" smtClean="0"/>
              <a:t>16</a:t>
            </a:fld>
            <a:endParaRPr lang="en-US" dirty="0"/>
          </a:p>
        </p:txBody>
      </p:sp>
    </p:spTree>
    <p:extLst>
      <p:ext uri="{BB962C8B-B14F-4D97-AF65-F5344CB8AC3E}">
        <p14:creationId xmlns:p14="http://schemas.microsoft.com/office/powerpoint/2010/main" val="1304541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may even need to subcategorize future studies by A1C ranges.  We need to evaluate if this extensive intervention via multidisciplinary approach truly improves outcomes in those within diabetes clinic compared to  those who have a traditional PCP evaluation and management of diabetes Furthermore, is that difference noted in between traditional standard of care and our diabetes clinic PLUS follow-up?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question whether 3 months is enough time to demonstrate improvement in the A1C measure; this is likely not enough time, but it was the time that we had to work with before the COVID outbreak. </a:t>
            </a:r>
          </a:p>
          <a:p>
            <a:r>
              <a:rPr lang="en-US" sz="1200" kern="1200" dirty="0">
                <a:solidFill>
                  <a:schemeClr val="tx1"/>
                </a:solidFill>
                <a:effectLst/>
                <a:latin typeface="+mn-lt"/>
                <a:ea typeface="+mn-ea"/>
                <a:cs typeface="+mn-cs"/>
              </a:rPr>
              <a:t>Our goals would be to continue working on this study to gather a larger sample size to run our statistics against and evaluate the true efficacy of diabetes clinic. With that, We would want to evaluate if there is a difference in the impact of a dietician vs pharmacist vs both being involved beyond standard of care, and also beyond diabetes clinic.</a:t>
            </a:r>
          </a:p>
          <a:p>
            <a:r>
              <a:rPr lang="en-US" sz="1200" kern="1200" dirty="0">
                <a:solidFill>
                  <a:schemeClr val="tx1"/>
                </a:solidFill>
                <a:effectLst/>
                <a:latin typeface="+mn-lt"/>
                <a:ea typeface="+mn-ea"/>
                <a:cs typeface="+mn-cs"/>
              </a:rPr>
              <a:t>If we moved forward with continuing our study, we would want to improve on the intervention by creating a standardized follow-up plan for patients, as it seems to be greatly associated with follow-up as we have anecdotally noted with patients</a:t>
            </a:r>
          </a:p>
          <a:p>
            <a:r>
              <a:rPr lang="en-US" sz="1200" kern="1200" dirty="0">
                <a:solidFill>
                  <a:schemeClr val="tx1"/>
                </a:solidFill>
                <a:effectLst/>
                <a:latin typeface="+mn-lt"/>
                <a:ea typeface="+mn-ea"/>
                <a:cs typeface="+mn-cs"/>
              </a:rPr>
              <a:t>Other plans may include to incorporate other specialties such as psychiatry (depression is common comorbidity among folks with diabetes), podiatry, ophthalmology, and dentistry!</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B8806BE-319C-4890-90DF-1862CBF59BA4}" type="slidenum">
              <a:rPr lang="en-US" smtClean="0"/>
              <a:t>17</a:t>
            </a:fld>
            <a:endParaRPr lang="en-US"/>
          </a:p>
        </p:txBody>
      </p:sp>
    </p:spTree>
    <p:extLst>
      <p:ext uri="{BB962C8B-B14F-4D97-AF65-F5344CB8AC3E}">
        <p14:creationId xmlns:p14="http://schemas.microsoft.com/office/powerpoint/2010/main" val="397709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8806BE-319C-4890-90DF-1862CBF59BA4}" type="slidenum">
              <a:rPr lang="en-US" smtClean="0"/>
              <a:t>18</a:t>
            </a:fld>
            <a:endParaRPr lang="en-US"/>
          </a:p>
        </p:txBody>
      </p:sp>
    </p:spTree>
    <p:extLst>
      <p:ext uri="{BB962C8B-B14F-4D97-AF65-F5344CB8AC3E}">
        <p14:creationId xmlns:p14="http://schemas.microsoft.com/office/powerpoint/2010/main" val="2797943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FROM HENG ET AL, 2018</a:t>
            </a:r>
          </a:p>
          <a:p>
            <a:r>
              <a:rPr lang="en-US" dirty="0"/>
              <a:t>From Nov 2018 to February 2019 we had seen 34 patients in our </a:t>
            </a:r>
            <a:r>
              <a:rPr lang="en-US" dirty="0" err="1"/>
              <a:t>daibetes</a:t>
            </a:r>
            <a:r>
              <a:rPr lang="en-US" dirty="0"/>
              <a:t> clinic. 28 of them filled out pre clinic visit surveys. 26 filled prost clinic surveys</a:t>
            </a:r>
          </a:p>
        </p:txBody>
      </p:sp>
      <p:sp>
        <p:nvSpPr>
          <p:cNvPr id="4" name="Slide Number Placeholder 3"/>
          <p:cNvSpPr>
            <a:spLocks noGrp="1"/>
          </p:cNvSpPr>
          <p:nvPr>
            <p:ph type="sldNum" sz="quarter" idx="5"/>
          </p:nvPr>
        </p:nvSpPr>
        <p:spPr/>
        <p:txBody>
          <a:bodyPr/>
          <a:lstStyle/>
          <a:p>
            <a:fld id="{23993A4F-B1A3-4C02-A610-802D4E0AFB84}" type="slidenum">
              <a:rPr lang="en-US" smtClean="0"/>
              <a:t>22</a:t>
            </a:fld>
            <a:endParaRPr lang="en-US"/>
          </a:p>
        </p:txBody>
      </p:sp>
    </p:spTree>
    <p:extLst>
      <p:ext uri="{BB962C8B-B14F-4D97-AF65-F5344CB8AC3E}">
        <p14:creationId xmlns:p14="http://schemas.microsoft.com/office/powerpoint/2010/main" val="1070730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overall objective to this presentation is to broadly to understand our diabetes clinic and our intervention study. </a:t>
            </a:r>
          </a:p>
        </p:txBody>
      </p:sp>
      <p:sp>
        <p:nvSpPr>
          <p:cNvPr id="4" name="Slide Number Placeholder 3"/>
          <p:cNvSpPr>
            <a:spLocks noGrp="1"/>
          </p:cNvSpPr>
          <p:nvPr>
            <p:ph type="sldNum" sz="quarter" idx="5"/>
          </p:nvPr>
        </p:nvSpPr>
        <p:spPr/>
        <p:txBody>
          <a:bodyPr/>
          <a:lstStyle/>
          <a:p>
            <a:fld id="{DB8806BE-319C-4890-90DF-1862CBF59BA4}" type="slidenum">
              <a:rPr lang="en-US" smtClean="0"/>
              <a:t>2</a:t>
            </a:fld>
            <a:endParaRPr lang="en-US" dirty="0"/>
          </a:p>
        </p:txBody>
      </p:sp>
    </p:spTree>
    <p:extLst>
      <p:ext uri="{BB962C8B-B14F-4D97-AF65-F5344CB8AC3E}">
        <p14:creationId xmlns:p14="http://schemas.microsoft.com/office/powerpoint/2010/main" val="4138733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FROM HENG ET AL, 2018</a:t>
            </a:r>
          </a:p>
          <a:p>
            <a:endParaRPr lang="en-US" dirty="0"/>
          </a:p>
        </p:txBody>
      </p:sp>
      <p:sp>
        <p:nvSpPr>
          <p:cNvPr id="4" name="Slide Number Placeholder 3"/>
          <p:cNvSpPr>
            <a:spLocks noGrp="1"/>
          </p:cNvSpPr>
          <p:nvPr>
            <p:ph type="sldNum" sz="quarter" idx="5"/>
          </p:nvPr>
        </p:nvSpPr>
        <p:spPr/>
        <p:txBody>
          <a:bodyPr/>
          <a:lstStyle/>
          <a:p>
            <a:fld id="{23993A4F-B1A3-4C02-A610-802D4E0AFB84}" type="slidenum">
              <a:rPr lang="en-US" smtClean="0"/>
              <a:t>23</a:t>
            </a:fld>
            <a:endParaRPr lang="en-US"/>
          </a:p>
        </p:txBody>
      </p:sp>
    </p:spTree>
    <p:extLst>
      <p:ext uri="{BB962C8B-B14F-4D97-AF65-F5344CB8AC3E}">
        <p14:creationId xmlns:p14="http://schemas.microsoft.com/office/powerpoint/2010/main" val="4039247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Tx/>
              <a:buNone/>
            </a:pPr>
            <a:r>
              <a:rPr lang="en-US" dirty="0"/>
              <a:t>Diabetes is a disease we are all familiar with that contributes to cardiovascular disease, neuropathy, nephropathy, and long term morbidity and mortality affecting 10% of Americans. This disease carries huge health burden in our residency clinic. I’m sure you all are familiar with diabetes and following standard of care, we use </a:t>
            </a:r>
            <a:r>
              <a:rPr lang="en-US" dirty="0" err="1"/>
              <a:t>Hemoglobic</a:t>
            </a:r>
            <a:r>
              <a:rPr lang="en-US" dirty="0"/>
              <a:t> A1c’s to measure the effective average blood glucose levels for patients over a 3 month period. This helps us navigate our clinic visits and tailor each patient’s diabetic plan to their A1c value and goals during their appointments. In a clinic like ours, where we have high average HgbA1c’s and high rates of pts w DM2, compliance to these diabetic plans and follow up is difficult. This is potentiated by low socioeconomic status, poor health literacy, and poor access to care in our patients.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So, facing that challenge, in 2018, we had a group of residents who came up with a project to try and tackle this issue. The residents in the class above me identified poor diabetes control in our clinic as a major problem and created a QI project that took diabetic care above and beyond the standard of care approach. They created an elaborate diabetes clinic involving a multidisciplinary team approach that won the RMRF shark tank last year. Their project was built on the basis that </a:t>
            </a:r>
            <a:r>
              <a:rPr lang="en-US" dirty="0" err="1"/>
              <a:t>pt’s</a:t>
            </a:r>
            <a:r>
              <a:rPr lang="en-US" dirty="0"/>
              <a:t> had a poor understanding about diabetes management including medications and the lifestyle modifications needed to manage their disease process. Our team believes that the intervention model I am about to describe to you improves patient compliance, outcomes, and is superior to standard of care for our particular patient population.</a:t>
            </a:r>
          </a:p>
        </p:txBody>
      </p:sp>
      <p:sp>
        <p:nvSpPr>
          <p:cNvPr id="4" name="Slide Number Placeholder 3"/>
          <p:cNvSpPr>
            <a:spLocks noGrp="1"/>
          </p:cNvSpPr>
          <p:nvPr>
            <p:ph type="sldNum" sz="quarter" idx="5"/>
          </p:nvPr>
        </p:nvSpPr>
        <p:spPr/>
        <p:txBody>
          <a:bodyPr/>
          <a:lstStyle/>
          <a:p>
            <a:fld id="{DB8806BE-319C-4890-90DF-1862CBF59BA4}" type="slidenum">
              <a:rPr lang="en-US" smtClean="0"/>
              <a:t>3</a:t>
            </a:fld>
            <a:endParaRPr lang="en-US"/>
          </a:p>
        </p:txBody>
      </p:sp>
    </p:spTree>
    <p:extLst>
      <p:ext uri="{BB962C8B-B14F-4D97-AF65-F5344CB8AC3E}">
        <p14:creationId xmlns:p14="http://schemas.microsoft.com/office/powerpoint/2010/main" val="2317201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Tx/>
              <a:buNone/>
            </a:pPr>
            <a:r>
              <a:rPr lang="en-US" dirty="0"/>
              <a:t>This diabetes clinic that the residents came up with focused on the goal to improve patient understanding of their disease process and compliance. Our clinic pts are offered to join us in diabetes clinic OR continue routine diabetes visits with their PCP that follow routine standards of diabetic care. When patient decides to attend our diabetes clinic, these DM clinic appointments are 1 h long </a:t>
            </a:r>
            <a:r>
              <a:rPr lang="en-US" dirty="0" err="1"/>
              <a:t>apptmts</a:t>
            </a:r>
            <a:r>
              <a:rPr lang="en-US" dirty="0"/>
              <a:t> where patients meet w pharm, DM educator (nutrition), physician, AND have DM and health maintenance labs. So, in the hour the patients visit with us, they had labs done, had medications tailored to their needs by a physician, met with pharmacy to understand those medications and options, and have created nutrition goals while still meeting standard of care for DM care and more.</a:t>
            </a:r>
          </a:p>
          <a:p>
            <a:pPr lvl="1">
              <a:buFontTx/>
              <a:buNone/>
            </a:pPr>
            <a:r>
              <a:rPr lang="en-US" dirty="0"/>
              <a:t>After these visits, pharm and nutrition continued to reach out to patients over the phone</a:t>
            </a:r>
          </a:p>
          <a:p>
            <a:r>
              <a:rPr lang="en-US" sz="1200" kern="1200" dirty="0">
                <a:solidFill>
                  <a:schemeClr val="tx1"/>
                </a:solidFill>
                <a:effectLst/>
                <a:latin typeface="+mn-lt"/>
                <a:ea typeface="+mn-ea"/>
                <a:cs typeface="+mn-cs"/>
              </a:rPr>
              <a:t>-After the diabetes clinic visit, patient are to be scheduled to follow up with their PCP 3 months later</a:t>
            </a:r>
          </a:p>
          <a:p>
            <a:r>
              <a:rPr lang="en-US" sz="1200" kern="1200" dirty="0">
                <a:solidFill>
                  <a:schemeClr val="tx1"/>
                </a:solidFill>
                <a:effectLst/>
                <a:latin typeface="+mn-lt"/>
                <a:ea typeface="+mn-ea"/>
                <a:cs typeface="+mn-cs"/>
              </a:rPr>
              <a:t>-The resident team who set this clinic up originally as a QI project looked to additionally collect pre and post visit surveys that were given to patients to evaluate their satisfaction and understanding of their disease.</a:t>
            </a:r>
            <a:endParaRPr lang="en-US" dirty="0"/>
          </a:p>
        </p:txBody>
      </p:sp>
      <p:sp>
        <p:nvSpPr>
          <p:cNvPr id="4" name="Slide Number Placeholder 3"/>
          <p:cNvSpPr>
            <a:spLocks noGrp="1"/>
          </p:cNvSpPr>
          <p:nvPr>
            <p:ph type="sldNum" sz="quarter" idx="5"/>
          </p:nvPr>
        </p:nvSpPr>
        <p:spPr/>
        <p:txBody>
          <a:bodyPr/>
          <a:lstStyle/>
          <a:p>
            <a:fld id="{DB8806BE-319C-4890-90DF-1862CBF59BA4}" type="slidenum">
              <a:rPr lang="en-US" smtClean="0"/>
              <a:t>4</a:t>
            </a:fld>
            <a:endParaRPr lang="en-US"/>
          </a:p>
        </p:txBody>
      </p:sp>
    </p:spTree>
    <p:extLst>
      <p:ext uri="{BB962C8B-B14F-4D97-AF65-F5344CB8AC3E}">
        <p14:creationId xmlns:p14="http://schemas.microsoft.com/office/powerpoint/2010/main" val="3451986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dirty="0"/>
              <a:t>After a few months of this innovative DM clinic, patient A1c values were evaluated. Though limited by an n of 17 eligible patients, pre and post surveys were already showing improvement in patient understanding of their disease process and management. </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dirty="0"/>
              <a:t>Additionally, with regard to A1c values, </a:t>
            </a:r>
            <a:r>
              <a:rPr lang="en-US" dirty="0">
                <a:cs typeface="Calibri"/>
              </a:rPr>
              <a:t>from November 2018 to January 2019 in the DM clinic, our residents last year began to visualize a trend that diabetes intervention showed improvement of A1c, with the largest percentage of folks improving A1c between 1-2%, an impressive goal in a short intervention time period. This was limited by a low number of subjects, and also by a narrow window to collect A1c data. </a:t>
            </a:r>
            <a:r>
              <a:rPr lang="en-US" dirty="0"/>
              <a:t>Though the diabetes clinic intervention was not compared to standard of care, it still showed great promise for patient A1c improvement and patient satisfaction.</a:t>
            </a:r>
          </a:p>
        </p:txBody>
      </p:sp>
      <p:sp>
        <p:nvSpPr>
          <p:cNvPr id="4" name="Slide Number Placeholder 3"/>
          <p:cNvSpPr>
            <a:spLocks noGrp="1"/>
          </p:cNvSpPr>
          <p:nvPr>
            <p:ph type="sldNum" sz="quarter" idx="5"/>
          </p:nvPr>
        </p:nvSpPr>
        <p:spPr/>
        <p:txBody>
          <a:bodyPr/>
          <a:lstStyle/>
          <a:p>
            <a:fld id="{23993A4F-B1A3-4C02-A610-802D4E0AFB84}" type="slidenum">
              <a:rPr lang="en-US" smtClean="0"/>
              <a:t>5</a:t>
            </a:fld>
            <a:endParaRPr lang="en-US"/>
          </a:p>
        </p:txBody>
      </p:sp>
    </p:spTree>
    <p:extLst>
      <p:ext uri="{BB962C8B-B14F-4D97-AF65-F5344CB8AC3E}">
        <p14:creationId xmlns:p14="http://schemas.microsoft.com/office/powerpoint/2010/main" val="2703416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resident team from last year started to paint a picture that this “diabetes clinic” at the very least was making patients more comfortable with their disease process according to pre and post surveys, likely thus improving compliance, and it was definitely helping improve a1c scores. Patients verbalized that one of their favorite aspects of the diabetes clinic was the integration of the clinic FM doctor with nutrition and pharmacy. This was a unique aspect of the experience that seemed to solidify patient background knowledge of </a:t>
            </a:r>
            <a:r>
              <a:rPr lang="en-US" dirty="0" err="1"/>
              <a:t>dz</a:t>
            </a:r>
            <a:r>
              <a:rPr lang="en-US" dirty="0"/>
              <a:t> process.</a:t>
            </a:r>
          </a:p>
          <a:p>
            <a:r>
              <a:rPr lang="en-US" dirty="0"/>
              <a:t>SO, my peers and I wanted to see if perhaps the implementation of further follow-up from diabetes clinic in-person could potentiate the diabetes clinic experience and benefit for patients. Maybe we could make diabetes clinic even better.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wanted to determine the effect of increased contact with a pharmacist or dietician on A1c control for patients with poorly controlled diabetes. That is, could further follow-up with our multidisciplinary team tailored to a patient’s specific needs help improve A1c even more?</a:t>
            </a:r>
          </a:p>
        </p:txBody>
      </p:sp>
      <p:sp>
        <p:nvSpPr>
          <p:cNvPr id="4" name="Slide Number Placeholder 3"/>
          <p:cNvSpPr>
            <a:spLocks noGrp="1"/>
          </p:cNvSpPr>
          <p:nvPr>
            <p:ph type="sldNum" sz="quarter" idx="5"/>
          </p:nvPr>
        </p:nvSpPr>
        <p:spPr/>
        <p:txBody>
          <a:bodyPr/>
          <a:lstStyle/>
          <a:p>
            <a:fld id="{DB8806BE-319C-4890-90DF-1862CBF59BA4}" type="slidenum">
              <a:rPr lang="en-US" smtClean="0"/>
              <a:t>6</a:t>
            </a:fld>
            <a:endParaRPr lang="en-US"/>
          </a:p>
        </p:txBody>
      </p:sp>
    </p:spTree>
    <p:extLst>
      <p:ext uri="{BB962C8B-B14F-4D97-AF65-F5344CB8AC3E}">
        <p14:creationId xmlns:p14="http://schemas.microsoft.com/office/powerpoint/2010/main" val="1303192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8806BE-319C-4890-90DF-1862CBF59BA4}" type="slidenum">
              <a:rPr lang="en-US" smtClean="0"/>
              <a:t>7</a:t>
            </a:fld>
            <a:endParaRPr lang="en-US"/>
          </a:p>
        </p:txBody>
      </p:sp>
    </p:spTree>
    <p:extLst>
      <p:ext uri="{BB962C8B-B14F-4D97-AF65-F5344CB8AC3E}">
        <p14:creationId xmlns:p14="http://schemas.microsoft.com/office/powerpoint/2010/main" val="1906406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Family Medicine clinic patients 18 years or older with A1c &gt;9% were enrolled in the study- they were identified and referred to diabetes clinic- in DM clinic, they received the routine DM care I outlined previously, during which they meet the multidisciplinary team and a treatment plan is created.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next step is where we added variation to the previously established DM standard diabetes clinic care with routine 3-month follow up. groups; patients were assigned to either the intervention group or control group. Management in the control group included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Management in the interventional group included an additional in-person visit with pharmacy or dietary prior to their routine 3-month follow up visit with their medical provider.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intervention group, we residents reviewed the </a:t>
            </a:r>
            <a:r>
              <a:rPr lang="en-US" dirty="0" err="1"/>
              <a:t>pt’s</a:t>
            </a:r>
            <a:r>
              <a:rPr lang="en-US" dirty="0"/>
              <a:t> chart extensively and determined if, based on prior notes, a pharmacy f/up visit or a nutrition f/up visit might be the most useful and beneficial for a given patient. The patients were contacted and offered appointments for these visits, which occurred ideally many weeks before repeat A1c was collected, but typically not the full three months before the next A1c was drawn.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B8806BE-319C-4890-90DF-1862CBF59BA4}" type="slidenum">
              <a:rPr lang="en-US" smtClean="0"/>
              <a:t>8</a:t>
            </a:fld>
            <a:endParaRPr lang="en-US"/>
          </a:p>
        </p:txBody>
      </p:sp>
    </p:spTree>
    <p:extLst>
      <p:ext uri="{BB962C8B-B14F-4D97-AF65-F5344CB8AC3E}">
        <p14:creationId xmlns:p14="http://schemas.microsoft.com/office/powerpoint/2010/main" val="1056337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were 96 total patients scheduled in DM clinic and 68 who were seen for their initial intake appointment. 28 patients no-showed their appointments (29% no-show rate) and were not included in the study. 22 of the 68 patients seen for their initial appointment were also seen for a 3-month follow up and had a repeat A1c drawn. This group of patients was included in the final analysis. 46 patients did not receive follow up 3-month A1cs and were excluded from the final analysis.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difficulty with follow-up was primarily due to the A1c timing and nature of the study with relation to the COVID study, when many of our patients were due for repeat A1c labs.</a:t>
            </a:r>
          </a:p>
        </p:txBody>
      </p:sp>
      <p:sp>
        <p:nvSpPr>
          <p:cNvPr id="4" name="Slide Number Placeholder 3"/>
          <p:cNvSpPr>
            <a:spLocks noGrp="1"/>
          </p:cNvSpPr>
          <p:nvPr>
            <p:ph type="sldNum" sz="quarter" idx="5"/>
          </p:nvPr>
        </p:nvSpPr>
        <p:spPr/>
        <p:txBody>
          <a:bodyPr/>
          <a:lstStyle/>
          <a:p>
            <a:fld id="{DB8806BE-319C-4890-90DF-1862CBF59BA4}" type="slidenum">
              <a:rPr lang="en-US" smtClean="0"/>
              <a:t>9</a:t>
            </a:fld>
            <a:endParaRPr lang="en-US"/>
          </a:p>
        </p:txBody>
      </p:sp>
    </p:spTree>
    <p:extLst>
      <p:ext uri="{BB962C8B-B14F-4D97-AF65-F5344CB8AC3E}">
        <p14:creationId xmlns:p14="http://schemas.microsoft.com/office/powerpoint/2010/main" val="1747390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Rocky Mountain Research Forum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AE563-E520-47AC-B647-181E2B18097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66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Rocky Mountain Research Forum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AE563-E520-47AC-B647-181E2B180974}" type="slidenum">
              <a:rPr lang="en-US" smtClean="0"/>
              <a:t>‹#›</a:t>
            </a:fld>
            <a:endParaRPr lang="en-US"/>
          </a:p>
        </p:txBody>
      </p:sp>
    </p:spTree>
    <p:extLst>
      <p:ext uri="{BB962C8B-B14F-4D97-AF65-F5344CB8AC3E}">
        <p14:creationId xmlns:p14="http://schemas.microsoft.com/office/powerpoint/2010/main" val="2466368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Rocky Mountain Research Forum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AE563-E520-47AC-B647-181E2B180974}" type="slidenum">
              <a:rPr lang="en-US" smtClean="0"/>
              <a:t>‹#›</a:t>
            </a:fld>
            <a:endParaRPr lang="en-US"/>
          </a:p>
        </p:txBody>
      </p:sp>
      <p:sp>
        <p:nvSpPr>
          <p:cNvPr id="9" name="Rectangle 8">
            <a:extLst>
              <a:ext uri="{FF2B5EF4-FFF2-40B4-BE49-F238E27FC236}">
                <a16:creationId xmlns:a16="http://schemas.microsoft.com/office/drawing/2014/main" id="{3B28C302-EBB5-48BC-987B-5FA8D3A3B636}"/>
              </a:ext>
            </a:extLst>
          </p:cNvPr>
          <p:cNvSpPr/>
          <p:nvPr userDrawn="1"/>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1239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4D9325A-29CB-45AA-A117-AB74E69AE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5708978A-93CE-403E-B340-14B9B84800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32102EE-6131-4B3F-BE24-8DF3D1370383}"/>
              </a:ext>
            </a:extLst>
          </p:cNvPr>
          <p:cNvSpPr>
            <a:spLocks noGrp="1"/>
          </p:cNvSpPr>
          <p:nvPr>
            <p:ph type="ctrTitle" hasCustomPrompt="1"/>
          </p:nvPr>
        </p:nvSpPr>
        <p:spPr>
          <a:xfrm>
            <a:off x="3374136" y="768096"/>
            <a:ext cx="8434406" cy="2624328"/>
          </a:xfrm>
        </p:spPr>
        <p:txBody>
          <a:bodyPr lIns="45720" rIns="45720" anchor="ctr" anchorCtr="0">
            <a:normAutofit/>
          </a:bodyPr>
          <a:lstStyle>
            <a:lvl1pPr algn="l">
              <a:defRPr sz="6000" b="1"/>
            </a:lvl1pPr>
          </a:lstStyle>
          <a:p>
            <a:r>
              <a:rPr lang="en-US"/>
              <a:t>Click to enter title Second line optional</a:t>
            </a:r>
          </a:p>
        </p:txBody>
      </p:sp>
      <p:sp>
        <p:nvSpPr>
          <p:cNvPr id="3" name="Subtitle 2">
            <a:extLst>
              <a:ext uri="{FF2B5EF4-FFF2-40B4-BE49-F238E27FC236}">
                <a16:creationId xmlns:a16="http://schemas.microsoft.com/office/drawing/2014/main" id="{41F02680-60BC-43DC-963D-EE1DA15F5A1D}"/>
              </a:ext>
            </a:extLst>
          </p:cNvPr>
          <p:cNvSpPr>
            <a:spLocks noGrp="1"/>
          </p:cNvSpPr>
          <p:nvPr>
            <p:ph type="subTitle" idx="1" hasCustomPrompt="1"/>
          </p:nvPr>
        </p:nvSpPr>
        <p:spPr>
          <a:xfrm>
            <a:off x="3374136" y="3867912"/>
            <a:ext cx="8430768" cy="141732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Month DD, YYYY</a:t>
            </a:r>
          </a:p>
        </p:txBody>
      </p:sp>
      <p:sp>
        <p:nvSpPr>
          <p:cNvPr id="8" name="Picture Placeholder 8">
            <a:extLst>
              <a:ext uri="{FF2B5EF4-FFF2-40B4-BE49-F238E27FC236}">
                <a16:creationId xmlns:a16="http://schemas.microsoft.com/office/drawing/2014/main" id="{E1AD82DA-69D5-4011-96E2-41989304E9BA}"/>
              </a:ext>
            </a:extLst>
          </p:cNvPr>
          <p:cNvSpPr>
            <a:spLocks noGrp="1"/>
          </p:cNvSpPr>
          <p:nvPr>
            <p:ph type="pic" sz="quarter" idx="12" hasCustomPrompt="1"/>
          </p:nvPr>
        </p:nvSpPr>
        <p:spPr>
          <a:xfrm>
            <a:off x="7949901" y="5294802"/>
            <a:ext cx="1814151" cy="1163188"/>
          </a:xfrm>
        </p:spPr>
        <p:txBody>
          <a:bodyPr anchor="t">
            <a:noAutofit/>
          </a:bodyPr>
          <a:lstStyle>
            <a:lvl1pPr marL="0" indent="0" algn="ctr">
              <a:buNone/>
              <a:defRPr sz="1100" baseline="0">
                <a:latin typeface="Arial" panose="020B0604020202020204" pitchFamily="34" charset="0"/>
                <a:cs typeface="Arial" panose="020B0604020202020204" pitchFamily="34" charset="0"/>
              </a:defRPr>
            </a:lvl1pPr>
          </a:lstStyle>
          <a:p>
            <a:r>
              <a:rPr lang="en-US"/>
              <a:t>PARTNER LOGO (OPTIONAL)</a:t>
            </a:r>
          </a:p>
        </p:txBody>
      </p:sp>
      <p:sp>
        <p:nvSpPr>
          <p:cNvPr id="9" name="Picture Placeholder 8">
            <a:extLst>
              <a:ext uri="{FF2B5EF4-FFF2-40B4-BE49-F238E27FC236}">
                <a16:creationId xmlns:a16="http://schemas.microsoft.com/office/drawing/2014/main" id="{3F81C475-6A00-4CA5-B3A0-452828905BA5}"/>
              </a:ext>
            </a:extLst>
          </p:cNvPr>
          <p:cNvSpPr>
            <a:spLocks noGrp="1"/>
          </p:cNvSpPr>
          <p:nvPr>
            <p:ph type="pic" sz="quarter" idx="13" hasCustomPrompt="1"/>
          </p:nvPr>
        </p:nvSpPr>
        <p:spPr>
          <a:xfrm>
            <a:off x="9972339" y="5294801"/>
            <a:ext cx="1832565" cy="1163189"/>
          </a:xfrm>
        </p:spPr>
        <p:txBody>
          <a:bodyPr anchor="t">
            <a:noAutofit/>
          </a:bodyPr>
          <a:lstStyle>
            <a:lvl1pPr marL="0" indent="0" algn="ctr">
              <a:buNone/>
              <a:defRPr sz="1100" baseline="0">
                <a:latin typeface="Arial" panose="020B0604020202020204" pitchFamily="34" charset="0"/>
                <a:cs typeface="Arial" panose="020B0604020202020204" pitchFamily="34" charset="0"/>
              </a:defRPr>
            </a:lvl1pPr>
          </a:lstStyle>
          <a:p>
            <a:r>
              <a:rPr lang="en-US"/>
              <a:t>PARTNER LOGO (OPTIONAL)</a:t>
            </a:r>
          </a:p>
        </p:txBody>
      </p:sp>
      <p:sp>
        <p:nvSpPr>
          <p:cNvPr id="11" name="TextBox 10">
            <a:extLst>
              <a:ext uri="{FF2B5EF4-FFF2-40B4-BE49-F238E27FC236}">
                <a16:creationId xmlns:a16="http://schemas.microsoft.com/office/drawing/2014/main" id="{9F7AF383-72B1-42ED-B316-AC5FE04FA258}"/>
              </a:ext>
            </a:extLst>
          </p:cNvPr>
          <p:cNvSpPr txBox="1"/>
          <p:nvPr userDrawn="1"/>
        </p:nvSpPr>
        <p:spPr>
          <a:xfrm>
            <a:off x="3374136" y="6467558"/>
            <a:ext cx="8430768" cy="253916"/>
          </a:xfrm>
          <a:prstGeom prst="rect">
            <a:avLst/>
          </a:prstGeom>
          <a:noFill/>
        </p:spPr>
        <p:txBody>
          <a:bodyPr wrap="square" rtlCol="0">
            <a:spAutoFit/>
          </a:bodyPr>
          <a:lstStyle/>
          <a:p>
            <a:r>
              <a:rPr lang="en-US" sz="1050"/>
              <a:t>We extend the healing ministry of Christ by caring for those who are ill and by nurturing the health of the people in our communities.</a:t>
            </a:r>
          </a:p>
        </p:txBody>
      </p:sp>
    </p:spTree>
    <p:extLst>
      <p:ext uri="{BB962C8B-B14F-4D97-AF65-F5344CB8AC3E}">
        <p14:creationId xmlns:p14="http://schemas.microsoft.com/office/powerpoint/2010/main" val="3682187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Section Header - Yellow">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EFAFA8A-DBE5-470F-94D1-219EEF290D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27C0397C-27BA-47C9-9291-91840C2759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0124A84-0BB9-4CFA-9420-62F5D3661F8A}"/>
              </a:ext>
            </a:extLst>
          </p:cNvPr>
          <p:cNvSpPr>
            <a:spLocks noGrp="1"/>
          </p:cNvSpPr>
          <p:nvPr>
            <p:ph type="title" hasCustomPrompt="1"/>
          </p:nvPr>
        </p:nvSpPr>
        <p:spPr>
          <a:xfrm>
            <a:off x="484632" y="1819656"/>
            <a:ext cx="11219688" cy="3218688"/>
          </a:xfrm>
        </p:spPr>
        <p:txBody>
          <a:bodyPr anchor="ctr" anchorCtr="0"/>
          <a:lstStyle>
            <a:lvl1pPr algn="ctr">
              <a:defRPr sz="6000" b="1"/>
            </a:lvl1pPr>
          </a:lstStyle>
          <a:p>
            <a:r>
              <a:rPr lang="en-US"/>
              <a:t>Our Incredible People </a:t>
            </a:r>
            <a:br>
              <a:rPr lang="en-US"/>
            </a:br>
            <a:r>
              <a:rPr lang="en-US"/>
              <a:t>on a Mission</a:t>
            </a:r>
          </a:p>
        </p:txBody>
      </p:sp>
      <p:sp>
        <p:nvSpPr>
          <p:cNvPr id="5" name="Footer Placeholder 4">
            <a:extLst>
              <a:ext uri="{FF2B5EF4-FFF2-40B4-BE49-F238E27FC236}">
                <a16:creationId xmlns:a16="http://schemas.microsoft.com/office/drawing/2014/main" id="{4A476812-5584-42AF-BF3C-55039BA20690}"/>
              </a:ext>
            </a:extLst>
          </p:cNvPr>
          <p:cNvSpPr>
            <a:spLocks noGrp="1"/>
          </p:cNvSpPr>
          <p:nvPr>
            <p:ph type="ftr" sz="quarter" idx="11"/>
          </p:nvPr>
        </p:nvSpPr>
        <p:spPr>
          <a:xfrm>
            <a:off x="2206359" y="6510528"/>
            <a:ext cx="8138160" cy="274320"/>
          </a:xfrm>
        </p:spPr>
        <p:txBody>
          <a:bodyPr anchor="t" anchorCtr="0"/>
          <a:lstStyle/>
          <a:p>
            <a:endParaRPr lang="en-US"/>
          </a:p>
        </p:txBody>
      </p:sp>
      <p:sp>
        <p:nvSpPr>
          <p:cNvPr id="6" name="Slide Number Placeholder 5">
            <a:extLst>
              <a:ext uri="{FF2B5EF4-FFF2-40B4-BE49-F238E27FC236}">
                <a16:creationId xmlns:a16="http://schemas.microsoft.com/office/drawing/2014/main" id="{A6F0E7AC-ECB3-4B64-852B-717BBDD73D84}"/>
              </a:ext>
            </a:extLst>
          </p:cNvPr>
          <p:cNvSpPr>
            <a:spLocks noGrp="1"/>
          </p:cNvSpPr>
          <p:nvPr>
            <p:ph type="sldNum" sz="quarter" idx="12"/>
          </p:nvPr>
        </p:nvSpPr>
        <p:spPr>
          <a:xfrm>
            <a:off x="11265408" y="6510528"/>
            <a:ext cx="833628" cy="274320"/>
          </a:xfrm>
        </p:spPr>
        <p:txBody>
          <a:bodyPr/>
          <a:lstStyle/>
          <a:p>
            <a:fld id="{0D6EDCF3-A578-4313-A0EC-ECF7F0F334A8}" type="slidenum">
              <a:rPr lang="en-US" smtClean="0"/>
              <a:t>‹#›</a:t>
            </a:fld>
            <a:endParaRPr lang="en-US"/>
          </a:p>
        </p:txBody>
      </p:sp>
    </p:spTree>
    <p:extLst>
      <p:ext uri="{BB962C8B-B14F-4D97-AF65-F5344CB8AC3E}">
        <p14:creationId xmlns:p14="http://schemas.microsoft.com/office/powerpoint/2010/main" val="342690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Rocky Mountain Research Forum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AE563-E520-47AC-B647-181E2B180974}" type="slidenum">
              <a:rPr lang="en-US" smtClean="0"/>
              <a:t>‹#›</a:t>
            </a:fld>
            <a:endParaRPr lang="en-US"/>
          </a:p>
        </p:txBody>
      </p:sp>
    </p:spTree>
    <p:extLst>
      <p:ext uri="{BB962C8B-B14F-4D97-AF65-F5344CB8AC3E}">
        <p14:creationId xmlns:p14="http://schemas.microsoft.com/office/powerpoint/2010/main" val="224045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Rocky Mountain Research Forum</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AAE563-E520-47AC-B647-181E2B18097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94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Rocky Mountain Research Forum</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AAE563-E520-47AC-B647-181E2B180974}" type="slidenum">
              <a:rPr lang="en-US" smtClean="0"/>
              <a:t>‹#›</a:t>
            </a:fld>
            <a:endParaRPr lang="en-US"/>
          </a:p>
        </p:txBody>
      </p:sp>
    </p:spTree>
    <p:extLst>
      <p:ext uri="{BB962C8B-B14F-4D97-AF65-F5344CB8AC3E}">
        <p14:creationId xmlns:p14="http://schemas.microsoft.com/office/powerpoint/2010/main" val="48392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Rocky Mountain Research Forum</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AAE563-E520-47AC-B647-181E2B180974}" type="slidenum">
              <a:rPr lang="en-US" smtClean="0"/>
              <a:t>‹#›</a:t>
            </a:fld>
            <a:endParaRPr lang="en-US"/>
          </a:p>
        </p:txBody>
      </p:sp>
    </p:spTree>
    <p:extLst>
      <p:ext uri="{BB962C8B-B14F-4D97-AF65-F5344CB8AC3E}">
        <p14:creationId xmlns:p14="http://schemas.microsoft.com/office/powerpoint/2010/main" val="349300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Rocky Mountain Research Forum</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AAE563-E520-47AC-B647-181E2B180974}" type="slidenum">
              <a:rPr lang="en-US" smtClean="0"/>
              <a:t>‹#›</a:t>
            </a:fld>
            <a:endParaRPr lang="en-US"/>
          </a:p>
        </p:txBody>
      </p:sp>
    </p:spTree>
    <p:extLst>
      <p:ext uri="{BB962C8B-B14F-4D97-AF65-F5344CB8AC3E}">
        <p14:creationId xmlns:p14="http://schemas.microsoft.com/office/powerpoint/2010/main" val="1120607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Rocky Mountain Research Forum</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7AAE563-E520-47AC-B647-181E2B180974}" type="slidenum">
              <a:rPr lang="en-US" smtClean="0"/>
              <a:t>‹#›</a:t>
            </a:fld>
            <a:endParaRPr lang="en-US"/>
          </a:p>
        </p:txBody>
      </p:sp>
      <p:sp>
        <p:nvSpPr>
          <p:cNvPr id="10" name="Rectangle 9">
            <a:extLst>
              <a:ext uri="{FF2B5EF4-FFF2-40B4-BE49-F238E27FC236}">
                <a16:creationId xmlns:a16="http://schemas.microsoft.com/office/drawing/2014/main" id="{EE4585F3-3B8B-48BA-8C05-4546541B50BF}"/>
              </a:ext>
            </a:extLst>
          </p:cNvPr>
          <p:cNvSpPr/>
          <p:nvPr userDrawn="1"/>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4136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a:t>Rocky Mountain Research Forum</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7AAE563-E520-47AC-B647-181E2B180974}" type="slidenum">
              <a:rPr lang="en-US" smtClean="0"/>
              <a:t>‹#›</a:t>
            </a:fld>
            <a:endParaRPr lang="en-US"/>
          </a:p>
        </p:txBody>
      </p:sp>
    </p:spTree>
    <p:extLst>
      <p:ext uri="{BB962C8B-B14F-4D97-AF65-F5344CB8AC3E}">
        <p14:creationId xmlns:p14="http://schemas.microsoft.com/office/powerpoint/2010/main" val="311238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043321-F934-4299-9750-8710105AE05D}"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AAE563-E520-47AC-B647-181E2B180974}" type="slidenum">
              <a:rPr lang="en-US" smtClean="0"/>
              <a:t>‹#›</a:t>
            </a:fld>
            <a:endParaRPr lang="en-US"/>
          </a:p>
        </p:txBody>
      </p:sp>
      <p:sp>
        <p:nvSpPr>
          <p:cNvPr id="10" name="Date Placeholder 3">
            <a:extLst>
              <a:ext uri="{FF2B5EF4-FFF2-40B4-BE49-F238E27FC236}">
                <a16:creationId xmlns:a16="http://schemas.microsoft.com/office/drawing/2014/main" id="{8F83A567-2A0E-406E-BE38-63F2F7EEE300}"/>
              </a:ext>
            </a:extLst>
          </p:cNvPr>
          <p:cNvSpPr txBox="1">
            <a:spLocks/>
          </p:cNvSpPr>
          <p:nvPr userDrawn="1"/>
        </p:nvSpPr>
        <p:spPr>
          <a:xfrm>
            <a:off x="591017" y="6459787"/>
            <a:ext cx="4248615" cy="365125"/>
          </a:xfrm>
          <a:prstGeom prst="rect">
            <a:avLst/>
          </a:prstGeom>
        </p:spPr>
        <p:txBody>
          <a:bodyPr vert="horz" lIns="68580" tIns="34290" rIns="68580" bIns="34290" rtlCol="0" anchor="ctr"/>
          <a:lstStyle>
            <a:defPPr>
              <a:defRPr lang="en-US"/>
            </a:defPPr>
            <a:lvl1pPr marL="0" algn="l" defTabSz="914400" rtl="0" eaLnBrk="1" latinLnBrk="0" hangingPunct="1">
              <a:defRPr sz="2000" kern="1200">
                <a:solidFill>
                  <a:srgbClr val="FFFFFF"/>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Rocky Mountain Research Forum</a:t>
            </a:r>
          </a:p>
        </p:txBody>
      </p:sp>
    </p:spTree>
    <p:extLst>
      <p:ext uri="{BB962C8B-B14F-4D97-AF65-F5344CB8AC3E}">
        <p14:creationId xmlns:p14="http://schemas.microsoft.com/office/powerpoint/2010/main" val="2530521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a:t>Rocky Mountain Research Forum</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7AAE563-E520-47AC-B647-181E2B18097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0488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sldNum="0"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24F6-CBC2-49AD-B4F4-38771B943528}"/>
              </a:ext>
            </a:extLst>
          </p:cNvPr>
          <p:cNvSpPr>
            <a:spLocks noGrp="1"/>
          </p:cNvSpPr>
          <p:nvPr>
            <p:ph type="ctrTitle"/>
          </p:nvPr>
        </p:nvSpPr>
        <p:spPr>
          <a:xfrm>
            <a:off x="2790092" y="453887"/>
            <a:ext cx="9401908" cy="2624328"/>
          </a:xfrm>
        </p:spPr>
        <p:txBody>
          <a:bodyPr>
            <a:noAutofit/>
          </a:bodyPr>
          <a:lstStyle/>
          <a:p>
            <a:r>
              <a:rPr lang="en-US" sz="4400" b="0" dirty="0"/>
              <a:t>An Integrative Approach to Diabetes Care: Effect of Additional Contact with Dieticians and Pharmacists on A1c Control among Poorly Controlled Diabetics </a:t>
            </a:r>
            <a:endParaRPr lang="en-US" sz="4400" b="0" dirty="0">
              <a:ea typeface="+mj-lt"/>
              <a:cs typeface="+mj-lt"/>
            </a:endParaRPr>
          </a:p>
        </p:txBody>
      </p:sp>
      <p:sp>
        <p:nvSpPr>
          <p:cNvPr id="3" name="Subtitle 2">
            <a:extLst>
              <a:ext uri="{FF2B5EF4-FFF2-40B4-BE49-F238E27FC236}">
                <a16:creationId xmlns:a16="http://schemas.microsoft.com/office/drawing/2014/main" id="{A4A0FA9C-B2C8-4857-BDD2-36DE132FB5E6}"/>
              </a:ext>
            </a:extLst>
          </p:cNvPr>
          <p:cNvSpPr>
            <a:spLocks noGrp="1"/>
          </p:cNvSpPr>
          <p:nvPr>
            <p:ph type="subTitle" idx="1"/>
          </p:nvPr>
        </p:nvSpPr>
        <p:spPr>
          <a:xfrm>
            <a:off x="3275662" y="3962401"/>
            <a:ext cx="8430768" cy="2464904"/>
          </a:xfrm>
        </p:spPr>
        <p:txBody>
          <a:bodyPr vert="horz" lIns="91440" tIns="45720" rIns="91440" bIns="45720" rtlCol="0" anchor="t">
            <a:normAutofit lnSpcReduction="10000"/>
          </a:bodyPr>
          <a:lstStyle/>
          <a:p>
            <a:endParaRPr lang="en-US" dirty="0">
              <a:cs typeface="Arial"/>
            </a:endParaRPr>
          </a:p>
          <a:p>
            <a:r>
              <a:rPr lang="en-US" b="1" dirty="0"/>
              <a:t>Beth Buehrer, MD</a:t>
            </a:r>
          </a:p>
          <a:p>
            <a:r>
              <a:rPr lang="en-US" b="1" dirty="0"/>
              <a:t>Sofia Davies, DO</a:t>
            </a:r>
          </a:p>
          <a:p>
            <a:r>
              <a:rPr lang="en-US" b="1" dirty="0"/>
              <a:t>Kelsey Sherman, MD </a:t>
            </a:r>
          </a:p>
          <a:p>
            <a:r>
              <a:rPr lang="en-US" dirty="0"/>
              <a:t>Saint Anthony North Family Medicine Residency</a:t>
            </a:r>
          </a:p>
          <a:p>
            <a:endParaRPr lang="en-US" dirty="0">
              <a:cs typeface="Arial"/>
            </a:endParaRPr>
          </a:p>
        </p:txBody>
      </p:sp>
      <p:sp>
        <p:nvSpPr>
          <p:cNvPr id="7" name="Rectangle 6">
            <a:extLst>
              <a:ext uri="{FF2B5EF4-FFF2-40B4-BE49-F238E27FC236}">
                <a16:creationId xmlns:a16="http://schemas.microsoft.com/office/drawing/2014/main" id="{9CFF2317-8DB6-4063-B16B-CA2CFAC04576}"/>
              </a:ext>
            </a:extLst>
          </p:cNvPr>
          <p:cNvSpPr/>
          <p:nvPr/>
        </p:nvSpPr>
        <p:spPr>
          <a:xfrm>
            <a:off x="3061252" y="6228521"/>
            <a:ext cx="8229600" cy="4601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a:extLst>
              <a:ext uri="{FF2B5EF4-FFF2-40B4-BE49-F238E27FC236}">
                <a16:creationId xmlns:a16="http://schemas.microsoft.com/office/drawing/2014/main" id="{C98D58B7-4244-4BA8-B832-46BAB9F66E0C}"/>
              </a:ext>
            </a:extLst>
          </p:cNvPr>
          <p:cNvSpPr txBox="1">
            <a:spLocks/>
          </p:cNvSpPr>
          <p:nvPr/>
        </p:nvSpPr>
        <p:spPr>
          <a:xfrm>
            <a:off x="3275662" y="6458618"/>
            <a:ext cx="4515788" cy="46019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i="1" dirty="0"/>
              <a:t>Rocky Mountain Research Forum</a:t>
            </a:r>
          </a:p>
        </p:txBody>
      </p:sp>
    </p:spTree>
    <p:extLst>
      <p:ext uri="{BB962C8B-B14F-4D97-AF65-F5344CB8AC3E}">
        <p14:creationId xmlns:p14="http://schemas.microsoft.com/office/powerpoint/2010/main" val="1629312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3017"/>
            <a:ext cx="10058400" cy="1450757"/>
          </a:xfrm>
        </p:spPr>
        <p:txBody>
          <a:bodyPr/>
          <a:lstStyle/>
          <a:p>
            <a:pPr algn="ctr"/>
            <a:r>
              <a:rPr lang="en-US" dirty="0"/>
              <a:t>Demographics</a:t>
            </a:r>
          </a:p>
        </p:txBody>
      </p:sp>
      <p:sp>
        <p:nvSpPr>
          <p:cNvPr id="3" name="Content Placeholder 2"/>
          <p:cNvSpPr>
            <a:spLocks noGrp="1"/>
          </p:cNvSpPr>
          <p:nvPr>
            <p:ph idx="1"/>
          </p:nvPr>
        </p:nvSpPr>
        <p:spPr>
          <a:xfrm>
            <a:off x="3234679" y="868189"/>
            <a:ext cx="5722641" cy="4023360"/>
          </a:xfrm>
        </p:spPr>
        <p:txBody>
          <a:bodyPr>
            <a:normAutofit/>
          </a:bodyPr>
          <a:lstStyle/>
          <a:p>
            <a:pPr marL="0" indent="0" algn="ctr">
              <a:buNone/>
            </a:pPr>
            <a:r>
              <a:rPr lang="en-US" dirty="0"/>
              <a:t>Period of enrollment: August 2019 to February 2020</a:t>
            </a:r>
          </a:p>
        </p:txBody>
      </p:sp>
      <p:sp>
        <p:nvSpPr>
          <p:cNvPr id="4" name="Date Placeholder 3"/>
          <p:cNvSpPr>
            <a:spLocks noGrp="1"/>
          </p:cNvSpPr>
          <p:nvPr>
            <p:ph type="dt" sz="half" idx="10"/>
          </p:nvPr>
        </p:nvSpPr>
        <p:spPr/>
        <p:txBody>
          <a:bodyPr/>
          <a:lstStyle/>
          <a:p>
            <a:r>
              <a:rPr lang="en-US"/>
              <a:t>Rocky Mountain Research Forum</a:t>
            </a:r>
            <a:endParaRPr lang="en-US" dirty="0"/>
          </a:p>
        </p:txBody>
      </p:sp>
      <p:sp>
        <p:nvSpPr>
          <p:cNvPr id="6" name="TextBox 5"/>
          <p:cNvSpPr txBox="1"/>
          <p:nvPr/>
        </p:nvSpPr>
        <p:spPr>
          <a:xfrm>
            <a:off x="3580794" y="5958839"/>
            <a:ext cx="5487612" cy="338554"/>
          </a:xfrm>
          <a:prstGeom prst="rect">
            <a:avLst/>
          </a:prstGeom>
          <a:noFill/>
        </p:spPr>
        <p:txBody>
          <a:bodyPr wrap="square" rtlCol="0">
            <a:spAutoFit/>
          </a:bodyPr>
          <a:lstStyle/>
          <a:p>
            <a:r>
              <a:rPr lang="en-US" sz="1600" b="1" dirty="0">
                <a:solidFill>
                  <a:schemeClr val="accent1">
                    <a:lumMod val="50000"/>
                  </a:schemeClr>
                </a:solidFill>
              </a:rPr>
              <a:t>Table  1: Baseline characteristics of patients among groups. </a:t>
            </a:r>
          </a:p>
        </p:txBody>
      </p:sp>
      <p:graphicFrame>
        <p:nvGraphicFramePr>
          <p:cNvPr id="8" name="Table 7"/>
          <p:cNvGraphicFramePr>
            <a:graphicFrameLocks noGrp="1"/>
          </p:cNvGraphicFramePr>
          <p:nvPr>
            <p:extLst>
              <p:ext uri="{D42A27DB-BD31-4B8C-83A1-F6EECF244321}">
                <p14:modId xmlns:p14="http://schemas.microsoft.com/office/powerpoint/2010/main" val="2827859903"/>
              </p:ext>
            </p:extLst>
          </p:nvPr>
        </p:nvGraphicFramePr>
        <p:xfrm>
          <a:off x="1066800" y="1181100"/>
          <a:ext cx="10286998" cy="4738310"/>
        </p:xfrm>
        <a:graphic>
          <a:graphicData uri="http://schemas.openxmlformats.org/drawingml/2006/table">
            <a:tbl>
              <a:tblPr/>
              <a:tblGrid>
                <a:gridCol w="1952450">
                  <a:extLst>
                    <a:ext uri="{9D8B030D-6E8A-4147-A177-3AD203B41FA5}">
                      <a16:colId xmlns:a16="http://schemas.microsoft.com/office/drawing/2014/main" val="20000"/>
                    </a:ext>
                  </a:extLst>
                </a:gridCol>
                <a:gridCol w="1959610">
                  <a:extLst>
                    <a:ext uri="{9D8B030D-6E8A-4147-A177-3AD203B41FA5}">
                      <a16:colId xmlns:a16="http://schemas.microsoft.com/office/drawing/2014/main" val="20001"/>
                    </a:ext>
                  </a:extLst>
                </a:gridCol>
                <a:gridCol w="1521912">
                  <a:extLst>
                    <a:ext uri="{9D8B030D-6E8A-4147-A177-3AD203B41FA5}">
                      <a16:colId xmlns:a16="http://schemas.microsoft.com/office/drawing/2014/main" val="20002"/>
                    </a:ext>
                  </a:extLst>
                </a:gridCol>
                <a:gridCol w="1685920">
                  <a:extLst>
                    <a:ext uri="{9D8B030D-6E8A-4147-A177-3AD203B41FA5}">
                      <a16:colId xmlns:a16="http://schemas.microsoft.com/office/drawing/2014/main" val="20003"/>
                    </a:ext>
                  </a:extLst>
                </a:gridCol>
                <a:gridCol w="3167106">
                  <a:extLst>
                    <a:ext uri="{9D8B030D-6E8A-4147-A177-3AD203B41FA5}">
                      <a16:colId xmlns:a16="http://schemas.microsoft.com/office/drawing/2014/main" val="20004"/>
                    </a:ext>
                  </a:extLst>
                </a:gridCol>
              </a:tblGrid>
              <a:tr h="1532338">
                <a:tc>
                  <a:txBody>
                    <a:bodyPr/>
                    <a:lstStyle/>
                    <a:p>
                      <a:pPr algn="l" fontAlgn="b"/>
                      <a:endParaRPr lang="en-US" sz="1800" b="1" i="0" u="none" strike="noStrike" dirty="0">
                        <a:solidFill>
                          <a:srgbClr val="76933C"/>
                        </a:solidFill>
                        <a:effectLst/>
                        <a:latin typeface="Calibri"/>
                      </a:endParaRPr>
                    </a:p>
                  </a:txBody>
                  <a:tcPr marL="12700" marR="12700" marT="12700" marB="0" anchor="b">
                    <a:lnL>
                      <a:noFill/>
                    </a:lnL>
                    <a:lnR>
                      <a:noFill/>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800" b="1" i="0" u="none" strike="noStrike" baseline="0" dirty="0">
                          <a:solidFill>
                            <a:srgbClr val="76933C"/>
                          </a:solidFill>
                          <a:effectLst/>
                          <a:latin typeface="Calibri"/>
                        </a:rPr>
                        <a:t>Number of Patients </a:t>
                      </a:r>
                    </a:p>
                    <a:p>
                      <a:pPr algn="ctr" fontAlgn="b"/>
                      <a:r>
                        <a:rPr lang="en-US" sz="1800" b="1" i="0" u="none" strike="noStrike" baseline="0" dirty="0">
                          <a:solidFill>
                            <a:srgbClr val="76933C"/>
                          </a:solidFill>
                          <a:effectLst/>
                          <a:latin typeface="Calibri"/>
                        </a:rPr>
                        <a:t>(n)</a:t>
                      </a:r>
                      <a:endParaRPr lang="en-US" sz="1800" b="1" i="0" u="none" strike="noStrike" dirty="0">
                        <a:solidFill>
                          <a:srgbClr val="76933C"/>
                        </a:solidFill>
                        <a:effectLst/>
                        <a:latin typeface="Calibri"/>
                      </a:endParaRPr>
                    </a:p>
                  </a:txBody>
                  <a:tcPr marL="12700" marR="12700" marT="12700" marB="0" anchor="b">
                    <a:lnL>
                      <a:noFill/>
                    </a:lnL>
                    <a:lnR>
                      <a:noFill/>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800" b="1" i="0" u="none" strike="noStrike" dirty="0">
                          <a:solidFill>
                            <a:srgbClr val="76933C"/>
                          </a:solidFill>
                          <a:effectLst/>
                          <a:latin typeface="Calibri"/>
                        </a:rPr>
                        <a:t>Age</a:t>
                      </a:r>
                      <a:r>
                        <a:rPr lang="en-US" sz="1800" b="1" i="0" u="none" strike="noStrike" baseline="0" dirty="0">
                          <a:solidFill>
                            <a:srgbClr val="76933C"/>
                          </a:solidFill>
                          <a:effectLst/>
                          <a:latin typeface="Calibri"/>
                        </a:rPr>
                        <a:t> </a:t>
                      </a:r>
                      <a:r>
                        <a:rPr lang="en-US" sz="1800" b="1" i="0" u="none" strike="noStrike" dirty="0">
                          <a:solidFill>
                            <a:srgbClr val="76933C"/>
                          </a:solidFill>
                          <a:effectLst/>
                          <a:latin typeface="Calibri"/>
                        </a:rPr>
                        <a:t>in Years</a:t>
                      </a:r>
                    </a:p>
                    <a:p>
                      <a:pPr algn="ctr" fontAlgn="b"/>
                      <a:r>
                        <a:rPr lang="en-US" sz="1800" b="1" i="0" u="none" strike="noStrike" dirty="0">
                          <a:solidFill>
                            <a:srgbClr val="76933C"/>
                          </a:solidFill>
                          <a:effectLst/>
                          <a:latin typeface="Calibri"/>
                        </a:rPr>
                        <a:t>(average)</a:t>
                      </a:r>
                    </a:p>
                  </a:txBody>
                  <a:tcPr marL="12700" marR="12700" marT="12700" marB="0" anchor="b">
                    <a:lnL>
                      <a:noFill/>
                    </a:lnL>
                    <a:lnR>
                      <a:noFill/>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800" b="1" i="0" u="none" strike="noStrike" dirty="0">
                          <a:solidFill>
                            <a:srgbClr val="76933C"/>
                          </a:solidFill>
                          <a:effectLst/>
                          <a:latin typeface="Calibri"/>
                        </a:rPr>
                        <a:t>Initial A1c</a:t>
                      </a:r>
                      <a:br>
                        <a:rPr lang="en-US" sz="1800" b="1" i="0" u="none" strike="noStrike" dirty="0">
                          <a:solidFill>
                            <a:srgbClr val="76933C"/>
                          </a:solidFill>
                          <a:effectLst/>
                          <a:latin typeface="Calibri"/>
                        </a:rPr>
                      </a:br>
                      <a:r>
                        <a:rPr lang="en-US" sz="1800" b="1" i="0" u="none" strike="noStrike" dirty="0">
                          <a:solidFill>
                            <a:srgbClr val="76933C"/>
                          </a:solidFill>
                          <a:effectLst/>
                          <a:latin typeface="Calibri"/>
                        </a:rPr>
                        <a:t>(average %)</a:t>
                      </a:r>
                    </a:p>
                  </a:txBody>
                  <a:tcPr marL="12700" marR="12700" marT="12700" marB="0" anchor="b">
                    <a:lnL>
                      <a:noFill/>
                    </a:lnL>
                    <a:lnR>
                      <a:noFill/>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1800" b="1" i="0" u="none" strike="noStrike" dirty="0">
                          <a:solidFill>
                            <a:srgbClr val="76933C"/>
                          </a:solidFill>
                          <a:effectLst/>
                          <a:latin typeface="Calibri"/>
                        </a:rPr>
                        <a:t>Mean Time Between Initial &amp; Repeat A1c </a:t>
                      </a:r>
                    </a:p>
                    <a:p>
                      <a:pPr algn="ctr" fontAlgn="b"/>
                      <a:r>
                        <a:rPr lang="en-US" sz="1800" b="1" i="0" u="none" strike="noStrike" dirty="0">
                          <a:solidFill>
                            <a:srgbClr val="76933C"/>
                          </a:solidFill>
                          <a:effectLst/>
                          <a:latin typeface="Calibri"/>
                        </a:rPr>
                        <a:t>(in days)</a:t>
                      </a:r>
                    </a:p>
                  </a:txBody>
                  <a:tcPr marL="12700" marR="12700" marT="12700" marB="0" anchor="b">
                    <a:lnL>
                      <a:noFill/>
                    </a:lnL>
                    <a:lnR>
                      <a:noFill/>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10000"/>
                  </a:ext>
                </a:extLst>
              </a:tr>
              <a:tr h="801493">
                <a:tc>
                  <a:txBody>
                    <a:bodyPr/>
                    <a:lstStyle/>
                    <a:p>
                      <a:pPr algn="l" fontAlgn="b"/>
                      <a:r>
                        <a:rPr lang="en-US" sz="1800" b="0" i="0" u="none" strike="noStrike" dirty="0">
                          <a:solidFill>
                            <a:srgbClr val="76933C"/>
                          </a:solidFill>
                          <a:effectLst/>
                          <a:latin typeface="Calibri"/>
                        </a:rPr>
                        <a:t>Control</a:t>
                      </a:r>
                    </a:p>
                  </a:txBody>
                  <a:tcPr marL="12700" marR="12700" marT="12700" marB="0" anchor="b">
                    <a:lnL>
                      <a:noFill/>
                    </a:lnL>
                    <a:lnR>
                      <a:noFill/>
                    </a:lnR>
                    <a:lnT w="6350" cap="flat" cmpd="sng" algn="ctr">
                      <a:solidFill>
                        <a:srgbClr val="9BBB59"/>
                      </a:solidFill>
                      <a:prstDash val="solid"/>
                      <a:round/>
                      <a:headEnd type="none" w="med" len="med"/>
                      <a:tailEnd type="none" w="med" len="med"/>
                    </a:lnT>
                    <a:lnB>
                      <a:noFill/>
                    </a:lnB>
                    <a:solidFill>
                      <a:srgbClr val="EBF1DE"/>
                    </a:solidFill>
                  </a:tcPr>
                </a:tc>
                <a:tc>
                  <a:txBody>
                    <a:bodyPr/>
                    <a:lstStyle/>
                    <a:p>
                      <a:pPr algn="ctr" fontAlgn="b"/>
                      <a:r>
                        <a:rPr lang="en-US" sz="1800" b="0" i="0" u="none" strike="noStrike" dirty="0">
                          <a:solidFill>
                            <a:srgbClr val="76933C"/>
                          </a:solidFill>
                          <a:effectLst/>
                          <a:latin typeface="Calibri"/>
                        </a:rPr>
                        <a:t>6</a:t>
                      </a:r>
                    </a:p>
                  </a:txBody>
                  <a:tcPr marL="12700" marR="12700" marT="12700" marB="0" anchor="b">
                    <a:lnL>
                      <a:noFill/>
                    </a:lnL>
                    <a:lnR>
                      <a:noFill/>
                    </a:lnR>
                    <a:lnT w="6350" cap="flat" cmpd="sng" algn="ctr">
                      <a:solidFill>
                        <a:srgbClr val="9BBB59"/>
                      </a:solidFill>
                      <a:prstDash val="solid"/>
                      <a:round/>
                      <a:headEnd type="none" w="med" len="med"/>
                      <a:tailEnd type="none" w="med" len="med"/>
                    </a:lnT>
                    <a:lnB>
                      <a:noFill/>
                    </a:lnB>
                    <a:solidFill>
                      <a:srgbClr val="EBF1DE"/>
                    </a:solidFill>
                  </a:tcPr>
                </a:tc>
                <a:tc>
                  <a:txBody>
                    <a:bodyPr/>
                    <a:lstStyle/>
                    <a:p>
                      <a:pPr algn="ctr" fontAlgn="b"/>
                      <a:r>
                        <a:rPr lang="en-US" sz="1800" b="0" i="0" u="none" strike="noStrike" dirty="0">
                          <a:solidFill>
                            <a:srgbClr val="76933C"/>
                          </a:solidFill>
                          <a:effectLst/>
                          <a:latin typeface="Calibri"/>
                        </a:rPr>
                        <a:t>64.8</a:t>
                      </a:r>
                    </a:p>
                  </a:txBody>
                  <a:tcPr marL="12700" marR="12700" marT="12700" marB="0" anchor="b">
                    <a:lnL>
                      <a:noFill/>
                    </a:lnL>
                    <a:lnR>
                      <a:noFill/>
                    </a:lnR>
                    <a:lnT w="6350" cap="flat" cmpd="sng" algn="ctr">
                      <a:solidFill>
                        <a:srgbClr val="9BBB59"/>
                      </a:solidFill>
                      <a:prstDash val="solid"/>
                      <a:round/>
                      <a:headEnd type="none" w="med" len="med"/>
                      <a:tailEnd type="none" w="med" len="med"/>
                    </a:lnT>
                    <a:lnB>
                      <a:noFill/>
                    </a:lnB>
                    <a:solidFill>
                      <a:srgbClr val="EBF1DE"/>
                    </a:solidFill>
                  </a:tcPr>
                </a:tc>
                <a:tc>
                  <a:txBody>
                    <a:bodyPr/>
                    <a:lstStyle/>
                    <a:p>
                      <a:pPr algn="ctr" fontAlgn="b"/>
                      <a:r>
                        <a:rPr lang="en-US" sz="1800" b="0" i="0" u="none" strike="noStrike" dirty="0">
                          <a:solidFill>
                            <a:srgbClr val="76933C"/>
                          </a:solidFill>
                          <a:effectLst/>
                          <a:latin typeface="Calibri"/>
                        </a:rPr>
                        <a:t>9.82</a:t>
                      </a:r>
                    </a:p>
                  </a:txBody>
                  <a:tcPr marL="12700" marR="12700" marT="12700" marB="0" anchor="b">
                    <a:lnL>
                      <a:noFill/>
                    </a:lnL>
                    <a:lnR>
                      <a:noFill/>
                    </a:lnR>
                    <a:lnT w="6350" cap="flat" cmpd="sng" algn="ctr">
                      <a:solidFill>
                        <a:srgbClr val="9BBB59"/>
                      </a:solidFill>
                      <a:prstDash val="solid"/>
                      <a:round/>
                      <a:headEnd type="none" w="med" len="med"/>
                      <a:tailEnd type="none" w="med" len="med"/>
                    </a:lnT>
                    <a:lnB>
                      <a:noFill/>
                    </a:lnB>
                    <a:solidFill>
                      <a:srgbClr val="EBF1DE"/>
                    </a:solidFill>
                  </a:tcPr>
                </a:tc>
                <a:tc>
                  <a:txBody>
                    <a:bodyPr/>
                    <a:lstStyle/>
                    <a:p>
                      <a:pPr algn="ctr" fontAlgn="b"/>
                      <a:r>
                        <a:rPr lang="en-US" sz="1800" b="0" i="0" u="none" strike="noStrike" dirty="0">
                          <a:solidFill>
                            <a:srgbClr val="76933C"/>
                          </a:solidFill>
                          <a:effectLst/>
                          <a:latin typeface="Calibri"/>
                        </a:rPr>
                        <a:t>101.1</a:t>
                      </a:r>
                    </a:p>
                  </a:txBody>
                  <a:tcPr marL="12700" marR="12700" marT="12700" marB="0" anchor="b">
                    <a:lnL>
                      <a:noFill/>
                    </a:lnL>
                    <a:lnR>
                      <a:noFill/>
                    </a:lnR>
                    <a:lnT w="6350" cap="flat" cmpd="sng" algn="ctr">
                      <a:solidFill>
                        <a:srgbClr val="9BBB59"/>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1"/>
                  </a:ext>
                </a:extLst>
              </a:tr>
              <a:tr h="801493">
                <a:tc>
                  <a:txBody>
                    <a:bodyPr/>
                    <a:lstStyle/>
                    <a:p>
                      <a:pPr algn="l" fontAlgn="b"/>
                      <a:r>
                        <a:rPr lang="en-US" sz="1800" b="0" i="0" u="none" strike="noStrike" dirty="0">
                          <a:solidFill>
                            <a:srgbClr val="76933C"/>
                          </a:solidFill>
                          <a:effectLst/>
                          <a:latin typeface="Calibri"/>
                        </a:rPr>
                        <a:t>Dietician</a:t>
                      </a:r>
                    </a:p>
                  </a:txBody>
                  <a:tcPr marL="12700" marR="12700" marT="12700" marB="0" anchor="b">
                    <a:lnL>
                      <a:noFill/>
                    </a:lnL>
                    <a:lnR>
                      <a:noFill/>
                    </a:lnR>
                    <a:lnT>
                      <a:noFill/>
                    </a:lnT>
                    <a:lnB>
                      <a:noFill/>
                    </a:lnB>
                  </a:tcPr>
                </a:tc>
                <a:tc>
                  <a:txBody>
                    <a:bodyPr/>
                    <a:lstStyle/>
                    <a:p>
                      <a:pPr algn="ctr" fontAlgn="b"/>
                      <a:r>
                        <a:rPr lang="en-US" sz="1800" b="0" i="0" u="none" strike="noStrike" dirty="0">
                          <a:solidFill>
                            <a:srgbClr val="76933C"/>
                          </a:solidFill>
                          <a:effectLst/>
                          <a:latin typeface="Calibri"/>
                        </a:rPr>
                        <a:t>7</a:t>
                      </a:r>
                    </a:p>
                  </a:txBody>
                  <a:tcPr marL="12700" marR="12700" marT="12700" marB="0" anchor="b">
                    <a:lnL>
                      <a:noFill/>
                    </a:lnL>
                    <a:lnR>
                      <a:noFill/>
                    </a:lnR>
                    <a:lnT>
                      <a:noFill/>
                    </a:lnT>
                    <a:lnB>
                      <a:noFill/>
                    </a:lnB>
                  </a:tcPr>
                </a:tc>
                <a:tc>
                  <a:txBody>
                    <a:bodyPr/>
                    <a:lstStyle/>
                    <a:p>
                      <a:pPr algn="ctr" fontAlgn="b"/>
                      <a:r>
                        <a:rPr lang="en-US" sz="1800" b="0" i="0" u="none" strike="noStrike" dirty="0">
                          <a:solidFill>
                            <a:srgbClr val="76933C"/>
                          </a:solidFill>
                          <a:effectLst/>
                          <a:latin typeface="Calibri"/>
                        </a:rPr>
                        <a:t>59.3</a:t>
                      </a:r>
                    </a:p>
                  </a:txBody>
                  <a:tcPr marL="12700" marR="12700" marT="12700" marB="0" anchor="b">
                    <a:lnL>
                      <a:noFill/>
                    </a:lnL>
                    <a:lnR>
                      <a:noFill/>
                    </a:lnR>
                    <a:lnT>
                      <a:noFill/>
                    </a:lnT>
                    <a:lnB>
                      <a:noFill/>
                    </a:lnB>
                  </a:tcPr>
                </a:tc>
                <a:tc>
                  <a:txBody>
                    <a:bodyPr/>
                    <a:lstStyle/>
                    <a:p>
                      <a:pPr algn="ctr" fontAlgn="b"/>
                      <a:r>
                        <a:rPr lang="en-US" sz="1800" b="0" i="0" u="none" strike="noStrike">
                          <a:solidFill>
                            <a:srgbClr val="76933C"/>
                          </a:solidFill>
                          <a:effectLst/>
                          <a:latin typeface="Calibri"/>
                        </a:rPr>
                        <a:t>11.83</a:t>
                      </a:r>
                    </a:p>
                  </a:txBody>
                  <a:tcPr marL="12700" marR="12700" marT="12700" marB="0" anchor="b">
                    <a:lnL>
                      <a:noFill/>
                    </a:lnL>
                    <a:lnR>
                      <a:noFill/>
                    </a:lnR>
                    <a:lnT>
                      <a:noFill/>
                    </a:lnT>
                    <a:lnB>
                      <a:noFill/>
                    </a:lnB>
                  </a:tcPr>
                </a:tc>
                <a:tc>
                  <a:txBody>
                    <a:bodyPr/>
                    <a:lstStyle/>
                    <a:p>
                      <a:pPr algn="ctr" fontAlgn="b"/>
                      <a:r>
                        <a:rPr lang="en-US" sz="1800" b="0" i="0" u="none" strike="noStrike" dirty="0">
                          <a:solidFill>
                            <a:srgbClr val="76933C"/>
                          </a:solidFill>
                          <a:effectLst/>
                          <a:latin typeface="Calibri"/>
                        </a:rPr>
                        <a:t>84.3</a:t>
                      </a:r>
                    </a:p>
                  </a:txBody>
                  <a:tcPr marL="12700" marR="12700" marT="12700" marB="0" anchor="b">
                    <a:lnL>
                      <a:noFill/>
                    </a:lnL>
                    <a:lnR>
                      <a:noFill/>
                    </a:lnR>
                    <a:lnT>
                      <a:noFill/>
                    </a:lnT>
                    <a:lnB>
                      <a:noFill/>
                    </a:lnB>
                  </a:tcPr>
                </a:tc>
                <a:extLst>
                  <a:ext uri="{0D108BD9-81ED-4DB2-BD59-A6C34878D82A}">
                    <a16:rowId xmlns:a16="http://schemas.microsoft.com/office/drawing/2014/main" val="10002"/>
                  </a:ext>
                </a:extLst>
              </a:tr>
              <a:tr h="801493">
                <a:tc>
                  <a:txBody>
                    <a:bodyPr/>
                    <a:lstStyle/>
                    <a:p>
                      <a:pPr algn="l" fontAlgn="b"/>
                      <a:r>
                        <a:rPr lang="en-US" sz="1800" b="0" i="0" u="none" strike="noStrike">
                          <a:solidFill>
                            <a:srgbClr val="76933C"/>
                          </a:solidFill>
                          <a:effectLst/>
                          <a:latin typeface="Calibri"/>
                        </a:rPr>
                        <a:t>Pharmacist</a:t>
                      </a:r>
                    </a:p>
                  </a:txBody>
                  <a:tcPr marL="12700" marR="12700" marT="12700" marB="0" anchor="b">
                    <a:lnL>
                      <a:noFill/>
                    </a:lnL>
                    <a:lnR>
                      <a:noFill/>
                    </a:lnR>
                    <a:lnT>
                      <a:noFill/>
                    </a:lnT>
                    <a:lnB>
                      <a:noFill/>
                    </a:lnB>
                    <a:solidFill>
                      <a:srgbClr val="EBF1DE"/>
                    </a:solidFill>
                  </a:tcPr>
                </a:tc>
                <a:tc>
                  <a:txBody>
                    <a:bodyPr/>
                    <a:lstStyle/>
                    <a:p>
                      <a:pPr algn="ctr" fontAlgn="b"/>
                      <a:r>
                        <a:rPr lang="en-US" sz="1800" b="0" i="0" u="none" strike="noStrike" dirty="0">
                          <a:solidFill>
                            <a:srgbClr val="76933C"/>
                          </a:solidFill>
                          <a:effectLst/>
                          <a:latin typeface="Calibri"/>
                        </a:rPr>
                        <a:t>9</a:t>
                      </a:r>
                    </a:p>
                  </a:txBody>
                  <a:tcPr marL="12700" marR="12700" marT="12700" marB="0" anchor="b">
                    <a:lnL>
                      <a:noFill/>
                    </a:lnL>
                    <a:lnR>
                      <a:noFill/>
                    </a:lnR>
                    <a:lnT>
                      <a:noFill/>
                    </a:lnT>
                    <a:lnB>
                      <a:noFill/>
                    </a:lnB>
                    <a:solidFill>
                      <a:srgbClr val="EBF1DE"/>
                    </a:solidFill>
                  </a:tcPr>
                </a:tc>
                <a:tc>
                  <a:txBody>
                    <a:bodyPr/>
                    <a:lstStyle/>
                    <a:p>
                      <a:pPr algn="ctr" fontAlgn="b"/>
                      <a:r>
                        <a:rPr lang="en-US" sz="1800" b="0" i="0" u="none" strike="noStrike" dirty="0">
                          <a:solidFill>
                            <a:srgbClr val="76933C"/>
                          </a:solidFill>
                          <a:effectLst/>
                          <a:latin typeface="Calibri"/>
                        </a:rPr>
                        <a:t>54.3</a:t>
                      </a:r>
                    </a:p>
                  </a:txBody>
                  <a:tcPr marL="12700" marR="12700" marT="12700" marB="0" anchor="b">
                    <a:lnL>
                      <a:noFill/>
                    </a:lnL>
                    <a:lnR>
                      <a:noFill/>
                    </a:lnR>
                    <a:lnT>
                      <a:noFill/>
                    </a:lnT>
                    <a:lnB>
                      <a:noFill/>
                    </a:lnB>
                    <a:solidFill>
                      <a:srgbClr val="EBF1DE"/>
                    </a:solidFill>
                  </a:tcPr>
                </a:tc>
                <a:tc>
                  <a:txBody>
                    <a:bodyPr/>
                    <a:lstStyle/>
                    <a:p>
                      <a:pPr algn="ctr" fontAlgn="b"/>
                      <a:r>
                        <a:rPr lang="en-US" sz="1800" b="0" i="0" u="none" strike="noStrike" dirty="0">
                          <a:solidFill>
                            <a:srgbClr val="76933C"/>
                          </a:solidFill>
                          <a:effectLst/>
                          <a:latin typeface="Calibri"/>
                        </a:rPr>
                        <a:t>11.99</a:t>
                      </a:r>
                    </a:p>
                  </a:txBody>
                  <a:tcPr marL="12700" marR="12700" marT="12700" marB="0" anchor="b">
                    <a:lnL>
                      <a:noFill/>
                    </a:lnL>
                    <a:lnR>
                      <a:noFill/>
                    </a:lnR>
                    <a:lnT>
                      <a:noFill/>
                    </a:lnT>
                    <a:lnB>
                      <a:noFill/>
                    </a:lnB>
                    <a:solidFill>
                      <a:srgbClr val="EBF1DE"/>
                    </a:solidFill>
                  </a:tcPr>
                </a:tc>
                <a:tc>
                  <a:txBody>
                    <a:bodyPr/>
                    <a:lstStyle/>
                    <a:p>
                      <a:pPr algn="ctr" fontAlgn="b"/>
                      <a:r>
                        <a:rPr lang="en-US" sz="1800" b="0" i="0" u="none" strike="noStrike" dirty="0">
                          <a:solidFill>
                            <a:srgbClr val="76933C"/>
                          </a:solidFill>
                          <a:effectLst/>
                          <a:latin typeface="Calibri"/>
                        </a:rPr>
                        <a:t>91.1</a:t>
                      </a:r>
                    </a:p>
                  </a:txBody>
                  <a:tcPr marL="12700" marR="12700" marT="12700" marB="0" anchor="b">
                    <a:lnL>
                      <a:noFill/>
                    </a:lnL>
                    <a:lnR>
                      <a:noFill/>
                    </a:lnR>
                    <a:lnT>
                      <a:noFill/>
                    </a:lnT>
                    <a:lnB>
                      <a:noFill/>
                    </a:lnB>
                    <a:solidFill>
                      <a:srgbClr val="EBF1DE"/>
                    </a:solidFill>
                  </a:tcPr>
                </a:tc>
                <a:extLst>
                  <a:ext uri="{0D108BD9-81ED-4DB2-BD59-A6C34878D82A}">
                    <a16:rowId xmlns:a16="http://schemas.microsoft.com/office/drawing/2014/main" val="10003"/>
                  </a:ext>
                </a:extLst>
              </a:tr>
              <a:tr h="801493">
                <a:tc>
                  <a:txBody>
                    <a:bodyPr/>
                    <a:lstStyle/>
                    <a:p>
                      <a:pPr algn="l" fontAlgn="b"/>
                      <a:r>
                        <a:rPr lang="en-US" sz="1800" b="0" i="0" u="none" strike="noStrike" dirty="0">
                          <a:solidFill>
                            <a:srgbClr val="76933C"/>
                          </a:solidFill>
                          <a:effectLst/>
                          <a:latin typeface="Calibri"/>
                        </a:rPr>
                        <a:t>p Value</a:t>
                      </a:r>
                    </a:p>
                  </a:txBody>
                  <a:tcPr marL="12700" marR="12700" marT="12700" marB="0" anchor="b">
                    <a:lnL>
                      <a:noFill/>
                    </a:lnL>
                    <a:lnR>
                      <a:noFill/>
                    </a:lnR>
                    <a:lnT>
                      <a:noFill/>
                    </a:lnT>
                    <a:lnB w="6350" cap="flat" cmpd="sng" algn="ctr">
                      <a:solidFill>
                        <a:srgbClr val="9BBB59"/>
                      </a:solidFill>
                      <a:prstDash val="solid"/>
                      <a:round/>
                      <a:headEnd type="none" w="med" len="med"/>
                      <a:tailEnd type="none" w="med" len="med"/>
                    </a:lnB>
                  </a:tcPr>
                </a:tc>
                <a:tc>
                  <a:txBody>
                    <a:bodyPr/>
                    <a:lstStyle/>
                    <a:p>
                      <a:pPr algn="ctr" fontAlgn="b"/>
                      <a:endParaRPr lang="en-US" sz="1800" b="0" i="0" u="none" strike="noStrike" dirty="0">
                        <a:solidFill>
                          <a:srgbClr val="76933C"/>
                        </a:solidFill>
                        <a:effectLst/>
                        <a:latin typeface="Calibri"/>
                      </a:endParaRPr>
                    </a:p>
                  </a:txBody>
                  <a:tcPr marL="12700" marR="12700" marT="12700" marB="0" anchor="b">
                    <a:lnL>
                      <a:noFill/>
                    </a:lnL>
                    <a:lnR>
                      <a:noFill/>
                    </a:lnR>
                    <a:lnT>
                      <a:noFill/>
                    </a:lnT>
                    <a:lnB w="6350" cap="flat" cmpd="sng" algn="ctr">
                      <a:solidFill>
                        <a:srgbClr val="9BBB59"/>
                      </a:solidFill>
                      <a:prstDash val="solid"/>
                      <a:round/>
                      <a:headEnd type="none" w="med" len="med"/>
                      <a:tailEnd type="none" w="med" len="med"/>
                    </a:lnB>
                  </a:tcPr>
                </a:tc>
                <a:tc>
                  <a:txBody>
                    <a:bodyPr/>
                    <a:lstStyle/>
                    <a:p>
                      <a:pPr algn="ctr" fontAlgn="b"/>
                      <a:r>
                        <a:rPr lang="en-US" sz="1800" b="0" i="0" u="none" strike="noStrike">
                          <a:solidFill>
                            <a:srgbClr val="76933C"/>
                          </a:solidFill>
                          <a:effectLst/>
                          <a:latin typeface="Calibri"/>
                        </a:rPr>
                        <a:t>0.18</a:t>
                      </a:r>
                    </a:p>
                  </a:txBody>
                  <a:tcPr marL="12700" marR="12700" marT="12700" marB="0" anchor="b">
                    <a:lnL>
                      <a:noFill/>
                    </a:lnL>
                    <a:lnR>
                      <a:noFill/>
                    </a:lnR>
                    <a:lnT>
                      <a:noFill/>
                    </a:lnT>
                    <a:lnB w="6350" cap="flat" cmpd="sng" algn="ctr">
                      <a:solidFill>
                        <a:srgbClr val="9BBB59"/>
                      </a:solidFill>
                      <a:prstDash val="solid"/>
                      <a:round/>
                      <a:headEnd type="none" w="med" len="med"/>
                      <a:tailEnd type="none" w="med" len="med"/>
                    </a:lnB>
                  </a:tcPr>
                </a:tc>
                <a:tc>
                  <a:txBody>
                    <a:bodyPr/>
                    <a:lstStyle/>
                    <a:p>
                      <a:pPr algn="ctr" fontAlgn="b"/>
                      <a:r>
                        <a:rPr lang="en-US" sz="1800" b="0" i="0" u="none" strike="noStrike" dirty="0">
                          <a:solidFill>
                            <a:srgbClr val="76933C"/>
                          </a:solidFill>
                          <a:effectLst/>
                          <a:latin typeface="Calibri"/>
                        </a:rPr>
                        <a:t>0.14</a:t>
                      </a:r>
                    </a:p>
                  </a:txBody>
                  <a:tcPr marL="12700" marR="12700" marT="12700" marB="0" anchor="b">
                    <a:lnL>
                      <a:noFill/>
                    </a:lnL>
                    <a:lnR>
                      <a:noFill/>
                    </a:lnR>
                    <a:lnT>
                      <a:noFill/>
                    </a:lnT>
                    <a:lnB w="6350" cap="flat" cmpd="sng" algn="ctr">
                      <a:solidFill>
                        <a:srgbClr val="9BBB59"/>
                      </a:solidFill>
                      <a:prstDash val="solid"/>
                      <a:round/>
                      <a:headEnd type="none" w="med" len="med"/>
                      <a:tailEnd type="none" w="med" len="med"/>
                    </a:lnB>
                  </a:tcPr>
                </a:tc>
                <a:tc>
                  <a:txBody>
                    <a:bodyPr/>
                    <a:lstStyle/>
                    <a:p>
                      <a:pPr algn="ctr" fontAlgn="b"/>
                      <a:r>
                        <a:rPr lang="en-US" sz="1800" b="0" i="0" u="none" strike="noStrike" dirty="0">
                          <a:solidFill>
                            <a:srgbClr val="76933C"/>
                          </a:solidFill>
                          <a:effectLst/>
                          <a:latin typeface="Calibri"/>
                        </a:rPr>
                        <a:t>0.34</a:t>
                      </a:r>
                    </a:p>
                  </a:txBody>
                  <a:tcPr marL="12700" marR="12700" marT="12700" marB="0" anchor="b">
                    <a:lnL>
                      <a:noFill/>
                    </a:lnL>
                    <a:lnR>
                      <a:noFill/>
                    </a:lnR>
                    <a:lnT>
                      <a:noFill/>
                    </a:lnT>
                    <a:lnB w="635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7845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58637-3411-4E22-83A8-41912A37A418}"/>
              </a:ext>
            </a:extLst>
          </p:cNvPr>
          <p:cNvSpPr>
            <a:spLocks noGrp="1"/>
          </p:cNvSpPr>
          <p:nvPr>
            <p:ph type="title"/>
          </p:nvPr>
        </p:nvSpPr>
        <p:spPr>
          <a:xfrm>
            <a:off x="-26670" y="-703997"/>
            <a:ext cx="10058400" cy="1450757"/>
          </a:xfrm>
        </p:spPr>
        <p:txBody>
          <a:bodyPr/>
          <a:lstStyle/>
          <a:p>
            <a:r>
              <a:rPr lang="en-US" dirty="0"/>
              <a:t>Results</a:t>
            </a:r>
          </a:p>
        </p:txBody>
      </p:sp>
      <p:sp>
        <p:nvSpPr>
          <p:cNvPr id="4" name="Date Placeholder 3">
            <a:extLst>
              <a:ext uri="{FF2B5EF4-FFF2-40B4-BE49-F238E27FC236}">
                <a16:creationId xmlns:a16="http://schemas.microsoft.com/office/drawing/2014/main" id="{FA2768BE-970B-4FAB-8D22-97AF005A985E}"/>
              </a:ext>
            </a:extLst>
          </p:cNvPr>
          <p:cNvSpPr>
            <a:spLocks noGrp="1"/>
          </p:cNvSpPr>
          <p:nvPr>
            <p:ph type="dt" sz="half" idx="10"/>
          </p:nvPr>
        </p:nvSpPr>
        <p:spPr/>
        <p:txBody>
          <a:bodyPr/>
          <a:lstStyle/>
          <a:p>
            <a:r>
              <a:rPr lang="en-US"/>
              <a:t>Rocky Mountain Research Forum</a:t>
            </a:r>
            <a:endParaRPr lang="en-US" dirty="0"/>
          </a:p>
        </p:txBody>
      </p:sp>
      <p:graphicFrame>
        <p:nvGraphicFramePr>
          <p:cNvPr id="6" name="Chart 5">
            <a:extLst>
              <a:ext uri="{FF2B5EF4-FFF2-40B4-BE49-F238E27FC236}">
                <a16:creationId xmlns:a16="http://schemas.microsoft.com/office/drawing/2014/main" id="{01B81F8A-06B2-4C02-A91B-10B3E6BDEC15}"/>
              </a:ext>
            </a:extLst>
          </p:cNvPr>
          <p:cNvGraphicFramePr>
            <a:graphicFrameLocks/>
          </p:cNvGraphicFramePr>
          <p:nvPr>
            <p:extLst>
              <p:ext uri="{D42A27DB-BD31-4B8C-83A1-F6EECF244321}">
                <p14:modId xmlns:p14="http://schemas.microsoft.com/office/powerpoint/2010/main" val="1778579106"/>
              </p:ext>
            </p:extLst>
          </p:nvPr>
        </p:nvGraphicFramePr>
        <p:xfrm>
          <a:off x="1790700" y="243602"/>
          <a:ext cx="8260080" cy="57522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C236904-4BAC-4187-B6B0-7E93C031E21D}"/>
              </a:ext>
            </a:extLst>
          </p:cNvPr>
          <p:cNvSpPr txBox="1"/>
          <p:nvPr/>
        </p:nvSpPr>
        <p:spPr>
          <a:xfrm>
            <a:off x="2895600" y="4984305"/>
            <a:ext cx="6781799" cy="646331"/>
          </a:xfrm>
          <a:prstGeom prst="rect">
            <a:avLst/>
          </a:prstGeom>
          <a:solidFill>
            <a:schemeClr val="lt1">
              <a:alpha val="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t>     </a:t>
            </a:r>
            <a:r>
              <a:rPr lang="en-US" sz="1600" dirty="0"/>
              <a:t>Control                     Dietician</a:t>
            </a:r>
            <a:r>
              <a:rPr lang="en-US" sz="1600" baseline="0" dirty="0"/>
              <a:t>                  Pharmacist</a:t>
            </a:r>
          </a:p>
          <a:p>
            <a:r>
              <a:rPr lang="en-US" sz="1600" dirty="0"/>
              <a:t>       (n=6)                          (n=9)                          (n=7)</a:t>
            </a:r>
          </a:p>
        </p:txBody>
      </p:sp>
      <p:sp>
        <p:nvSpPr>
          <p:cNvPr id="8" name="TextBox 7">
            <a:extLst>
              <a:ext uri="{FF2B5EF4-FFF2-40B4-BE49-F238E27FC236}">
                <a16:creationId xmlns:a16="http://schemas.microsoft.com/office/drawing/2014/main" id="{FF068143-EBF5-4E26-8716-CEB6ABE4507E}"/>
              </a:ext>
            </a:extLst>
          </p:cNvPr>
          <p:cNvSpPr txBox="1"/>
          <p:nvPr/>
        </p:nvSpPr>
        <p:spPr>
          <a:xfrm>
            <a:off x="2141220" y="5771415"/>
            <a:ext cx="6886826" cy="646331"/>
          </a:xfrm>
          <a:prstGeom prst="rect">
            <a:avLst/>
          </a:prstGeom>
          <a:noFill/>
        </p:spPr>
        <p:txBody>
          <a:bodyPr wrap="square" rtlCol="0">
            <a:spAutoFit/>
          </a:bodyPr>
          <a:lstStyle/>
          <a:p>
            <a:r>
              <a:rPr lang="en-US" i="1" dirty="0"/>
              <a:t>Figure 1: Graph of initial A1c, 3-month follow up A1c, and mean A1c change based on intervention. One-way ANOVA: p=0.468.  </a:t>
            </a:r>
          </a:p>
        </p:txBody>
      </p:sp>
    </p:spTree>
    <p:extLst>
      <p:ext uri="{BB962C8B-B14F-4D97-AF65-F5344CB8AC3E}">
        <p14:creationId xmlns:p14="http://schemas.microsoft.com/office/powerpoint/2010/main" val="1161378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5443C-175C-41AE-B02D-AC2A863DB631}"/>
              </a:ext>
            </a:extLst>
          </p:cNvPr>
          <p:cNvSpPr>
            <a:spLocks noGrp="1"/>
          </p:cNvSpPr>
          <p:nvPr>
            <p:ph type="title"/>
          </p:nvPr>
        </p:nvSpPr>
        <p:spPr/>
        <p:txBody>
          <a:bodyPr/>
          <a:lstStyle/>
          <a:p>
            <a:r>
              <a:rPr lang="en-US" dirty="0"/>
              <a:t>Results with group comparison</a:t>
            </a:r>
          </a:p>
        </p:txBody>
      </p:sp>
      <p:sp>
        <p:nvSpPr>
          <p:cNvPr id="3" name="Content Placeholder 2">
            <a:extLst>
              <a:ext uri="{FF2B5EF4-FFF2-40B4-BE49-F238E27FC236}">
                <a16:creationId xmlns:a16="http://schemas.microsoft.com/office/drawing/2014/main" id="{107A2FC8-4983-4B81-8BA6-9C351E70A162}"/>
              </a:ext>
            </a:extLst>
          </p:cNvPr>
          <p:cNvSpPr>
            <a:spLocks noGrp="1"/>
          </p:cNvSpPr>
          <p:nvPr>
            <p:ph idx="1"/>
          </p:nvPr>
        </p:nvSpPr>
        <p:spPr>
          <a:xfrm>
            <a:off x="2333415" y="2086892"/>
            <a:ext cx="10058400" cy="4023360"/>
          </a:xfrm>
        </p:spPr>
        <p:txBody>
          <a:bodyPr>
            <a:normAutofit/>
          </a:bodyPr>
          <a:lstStyle/>
          <a:p>
            <a:r>
              <a:rPr lang="en-US" sz="3600" dirty="0"/>
              <a:t>-control vs. dietician (p=0.25)</a:t>
            </a:r>
          </a:p>
          <a:p>
            <a:r>
              <a:rPr lang="en-US" sz="3600" dirty="0"/>
              <a:t>-control vs. pharmacist (p=0.61)</a:t>
            </a:r>
          </a:p>
          <a:p>
            <a:r>
              <a:rPr lang="en-US" sz="3600" dirty="0"/>
              <a:t>-dietician vs. pharmacist (p=0.49).</a:t>
            </a:r>
          </a:p>
          <a:p>
            <a:endParaRPr lang="en-US" sz="3600" dirty="0"/>
          </a:p>
        </p:txBody>
      </p:sp>
      <p:sp>
        <p:nvSpPr>
          <p:cNvPr id="4" name="Date Placeholder 3">
            <a:extLst>
              <a:ext uri="{FF2B5EF4-FFF2-40B4-BE49-F238E27FC236}">
                <a16:creationId xmlns:a16="http://schemas.microsoft.com/office/drawing/2014/main" id="{CEA638DE-8D3D-4A0E-9280-ED61B853CDF2}"/>
              </a:ext>
            </a:extLst>
          </p:cNvPr>
          <p:cNvSpPr>
            <a:spLocks noGrp="1"/>
          </p:cNvSpPr>
          <p:nvPr>
            <p:ph type="dt" sz="half" idx="10"/>
          </p:nvPr>
        </p:nvSpPr>
        <p:spPr/>
        <p:txBody>
          <a:bodyPr/>
          <a:lstStyle/>
          <a:p>
            <a:r>
              <a:rPr lang="en-US"/>
              <a:t>Rocky Mountain Research Forum</a:t>
            </a:r>
            <a:endParaRPr lang="en-US" dirty="0"/>
          </a:p>
        </p:txBody>
      </p:sp>
    </p:spTree>
    <p:extLst>
      <p:ext uri="{BB962C8B-B14F-4D97-AF65-F5344CB8AC3E}">
        <p14:creationId xmlns:p14="http://schemas.microsoft.com/office/powerpoint/2010/main" val="3299183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58637-3411-4E22-83A8-41912A37A418}"/>
              </a:ext>
            </a:extLst>
          </p:cNvPr>
          <p:cNvSpPr>
            <a:spLocks noGrp="1"/>
          </p:cNvSpPr>
          <p:nvPr>
            <p:ph type="title"/>
          </p:nvPr>
        </p:nvSpPr>
        <p:spPr>
          <a:xfrm>
            <a:off x="1097280" y="286603"/>
            <a:ext cx="10058400" cy="1450757"/>
          </a:xfrm>
        </p:spPr>
        <p:txBody>
          <a:bodyPr/>
          <a:lstStyle/>
          <a:p>
            <a:r>
              <a:rPr lang="en-US" dirty="0"/>
              <a:t>Results</a:t>
            </a:r>
          </a:p>
        </p:txBody>
      </p:sp>
      <p:sp>
        <p:nvSpPr>
          <p:cNvPr id="4" name="Date Placeholder 3">
            <a:extLst>
              <a:ext uri="{FF2B5EF4-FFF2-40B4-BE49-F238E27FC236}">
                <a16:creationId xmlns:a16="http://schemas.microsoft.com/office/drawing/2014/main" id="{FA2768BE-970B-4FAB-8D22-97AF005A985E}"/>
              </a:ext>
            </a:extLst>
          </p:cNvPr>
          <p:cNvSpPr>
            <a:spLocks noGrp="1"/>
          </p:cNvSpPr>
          <p:nvPr>
            <p:ph type="dt" sz="half" idx="10"/>
          </p:nvPr>
        </p:nvSpPr>
        <p:spPr/>
        <p:txBody>
          <a:bodyPr/>
          <a:lstStyle/>
          <a:p>
            <a:r>
              <a:rPr lang="en-US"/>
              <a:t>Rocky Mountain Research Forum</a:t>
            </a:r>
            <a:endParaRPr lang="en-US" dirty="0"/>
          </a:p>
        </p:txBody>
      </p:sp>
      <p:graphicFrame>
        <p:nvGraphicFramePr>
          <p:cNvPr id="6" name="Chart 5">
            <a:extLst>
              <a:ext uri="{FF2B5EF4-FFF2-40B4-BE49-F238E27FC236}">
                <a16:creationId xmlns:a16="http://schemas.microsoft.com/office/drawing/2014/main" id="{01B81F8A-06B2-4C02-A91B-10B3E6BDEC15}"/>
              </a:ext>
            </a:extLst>
          </p:cNvPr>
          <p:cNvGraphicFramePr>
            <a:graphicFrameLocks/>
          </p:cNvGraphicFramePr>
          <p:nvPr/>
        </p:nvGraphicFramePr>
        <p:xfrm>
          <a:off x="5886450" y="990600"/>
          <a:ext cx="6347538" cy="491489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C236904-4BAC-4187-B6B0-7E93C031E21D}"/>
              </a:ext>
            </a:extLst>
          </p:cNvPr>
          <p:cNvSpPr txBox="1"/>
          <p:nvPr/>
        </p:nvSpPr>
        <p:spPr>
          <a:xfrm>
            <a:off x="6817207" y="5060328"/>
            <a:ext cx="3790950" cy="646331"/>
          </a:xfrm>
          <a:prstGeom prst="rect">
            <a:avLst/>
          </a:prstGeom>
          <a:solidFill>
            <a:schemeClr val="lt1">
              <a:alpha val="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t>     </a:t>
            </a:r>
            <a:r>
              <a:rPr lang="en-US" sz="1200" dirty="0"/>
              <a:t>Control                     Dietician</a:t>
            </a:r>
            <a:r>
              <a:rPr lang="en-US" sz="1200" baseline="0" dirty="0"/>
              <a:t>                  Pharmacist</a:t>
            </a:r>
          </a:p>
          <a:p>
            <a:r>
              <a:rPr lang="en-US" sz="1200" dirty="0"/>
              <a:t>       (n=6)                          (n=9)                          (n=7)</a:t>
            </a:r>
          </a:p>
        </p:txBody>
      </p:sp>
      <p:sp>
        <p:nvSpPr>
          <p:cNvPr id="8" name="TextBox 7">
            <a:extLst>
              <a:ext uri="{FF2B5EF4-FFF2-40B4-BE49-F238E27FC236}">
                <a16:creationId xmlns:a16="http://schemas.microsoft.com/office/drawing/2014/main" id="{FF068143-EBF5-4E26-8716-CEB6ABE4507E}"/>
              </a:ext>
            </a:extLst>
          </p:cNvPr>
          <p:cNvSpPr txBox="1"/>
          <p:nvPr/>
        </p:nvSpPr>
        <p:spPr>
          <a:xfrm>
            <a:off x="5848350" y="5758518"/>
            <a:ext cx="6886826" cy="646331"/>
          </a:xfrm>
          <a:prstGeom prst="rect">
            <a:avLst/>
          </a:prstGeom>
          <a:noFill/>
        </p:spPr>
        <p:txBody>
          <a:bodyPr wrap="square" rtlCol="0">
            <a:spAutoFit/>
          </a:bodyPr>
          <a:lstStyle/>
          <a:p>
            <a:r>
              <a:rPr lang="en-US" dirty="0"/>
              <a:t>Figure 1: Graph of initial A1c, 3-month follow up A1c, and mean A1c change based on intervention. One-way ANOVA: p=0.468.  </a:t>
            </a:r>
          </a:p>
        </p:txBody>
      </p:sp>
      <p:pic>
        <p:nvPicPr>
          <p:cNvPr id="11" name="Picture 5">
            <a:extLst>
              <a:ext uri="{FF2B5EF4-FFF2-40B4-BE49-F238E27FC236}">
                <a16:creationId xmlns:a16="http://schemas.microsoft.com/office/drawing/2014/main" id="{F2E5912F-7E30-4FCB-B042-C6D85E06A81C}"/>
              </a:ext>
            </a:extLst>
          </p:cNvPr>
          <p:cNvPicPr>
            <a:picLocks noChangeAspect="1"/>
          </p:cNvPicPr>
          <p:nvPr/>
        </p:nvPicPr>
        <p:blipFill>
          <a:blip r:embed="rId4"/>
          <a:stretch>
            <a:fillRect/>
          </a:stretch>
        </p:blipFill>
        <p:spPr>
          <a:xfrm>
            <a:off x="226375" y="2123068"/>
            <a:ext cx="4903824" cy="2791831"/>
          </a:xfrm>
          <a:prstGeom prst="rect">
            <a:avLst/>
          </a:prstGeom>
        </p:spPr>
      </p:pic>
      <p:sp>
        <p:nvSpPr>
          <p:cNvPr id="5" name="Arrow: Down 4">
            <a:extLst>
              <a:ext uri="{FF2B5EF4-FFF2-40B4-BE49-F238E27FC236}">
                <a16:creationId xmlns:a16="http://schemas.microsoft.com/office/drawing/2014/main" id="{CC693BEB-77BF-4FAE-9137-B976DE18ABDA}"/>
              </a:ext>
            </a:extLst>
          </p:cNvPr>
          <p:cNvSpPr/>
          <p:nvPr/>
        </p:nvSpPr>
        <p:spPr>
          <a:xfrm rot="7997900">
            <a:off x="2584912" y="4231653"/>
            <a:ext cx="762000" cy="1657350"/>
          </a:xfrm>
          <a:prstGeom prst="downArrow">
            <a:avLst/>
          </a:prstGeom>
          <a:noFill/>
          <a:ln w="952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A8B5BED6-E137-483C-A713-40AE7361FC97}"/>
              </a:ext>
            </a:extLst>
          </p:cNvPr>
          <p:cNvSpPr/>
          <p:nvPr/>
        </p:nvSpPr>
        <p:spPr>
          <a:xfrm rot="7997900">
            <a:off x="8046370" y="4403607"/>
            <a:ext cx="762000" cy="1657350"/>
          </a:xfrm>
          <a:prstGeom prst="downArrow">
            <a:avLst/>
          </a:prstGeom>
          <a:noFill/>
          <a:ln w="952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861C410-4BBD-45F1-BE94-E5514364B749}"/>
              </a:ext>
            </a:extLst>
          </p:cNvPr>
          <p:cNvSpPr/>
          <p:nvPr/>
        </p:nvSpPr>
        <p:spPr>
          <a:xfrm>
            <a:off x="3792205" y="3557083"/>
            <a:ext cx="1299894" cy="481517"/>
          </a:xfrm>
          <a:prstGeom prst="ellipse">
            <a:avLst/>
          </a:prstGeom>
          <a:noFill/>
          <a:ln w="952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699AF7B-9E52-4A04-94AC-0211F00E8726}"/>
              </a:ext>
            </a:extLst>
          </p:cNvPr>
          <p:cNvSpPr txBox="1"/>
          <p:nvPr/>
        </p:nvSpPr>
        <p:spPr>
          <a:xfrm>
            <a:off x="298026" y="5720833"/>
            <a:ext cx="6886826" cy="369332"/>
          </a:xfrm>
          <a:prstGeom prst="rect">
            <a:avLst/>
          </a:prstGeom>
          <a:noFill/>
        </p:spPr>
        <p:txBody>
          <a:bodyPr wrap="square" rtlCol="0">
            <a:spAutoFit/>
          </a:bodyPr>
          <a:lstStyle/>
          <a:p>
            <a:r>
              <a:rPr lang="en-US" dirty="0"/>
              <a:t>Heng et. al improvement in A1c</a:t>
            </a:r>
          </a:p>
        </p:txBody>
      </p:sp>
    </p:spTree>
    <p:extLst>
      <p:ext uri="{BB962C8B-B14F-4D97-AF65-F5344CB8AC3E}">
        <p14:creationId xmlns:p14="http://schemas.microsoft.com/office/powerpoint/2010/main" val="168306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33480"/>
            <a:ext cx="10058400" cy="736584"/>
          </a:xfrm>
        </p:spPr>
        <p:txBody>
          <a:bodyPr/>
          <a:lstStyle/>
          <a:p>
            <a:r>
              <a:rPr lang="en-US" dirty="0"/>
              <a:t>Statistics </a:t>
            </a:r>
          </a:p>
        </p:txBody>
      </p:sp>
      <p:sp>
        <p:nvSpPr>
          <p:cNvPr id="4" name="Date Placeholder 3"/>
          <p:cNvSpPr>
            <a:spLocks noGrp="1"/>
          </p:cNvSpPr>
          <p:nvPr>
            <p:ph type="dt" sz="half" idx="10"/>
          </p:nvPr>
        </p:nvSpPr>
        <p:spPr/>
        <p:txBody>
          <a:bodyPr/>
          <a:lstStyle/>
          <a:p>
            <a:r>
              <a:rPr lang="en-US"/>
              <a:t>Rocky Mountain Research Forum</a:t>
            </a:r>
            <a:endParaRPr lang="en-US" dirty="0"/>
          </a:p>
        </p:txBody>
      </p:sp>
      <p:sp>
        <p:nvSpPr>
          <p:cNvPr id="8" name="TextBox 7"/>
          <p:cNvSpPr txBox="1"/>
          <p:nvPr/>
        </p:nvSpPr>
        <p:spPr>
          <a:xfrm>
            <a:off x="1097280" y="1619584"/>
            <a:ext cx="9221338" cy="4524315"/>
          </a:xfrm>
          <a:prstGeom prst="rect">
            <a:avLst/>
          </a:prstGeom>
          <a:noFill/>
        </p:spPr>
        <p:txBody>
          <a:bodyPr wrap="square" rtlCol="0">
            <a:spAutoFit/>
          </a:bodyPr>
          <a:lstStyle/>
          <a:p>
            <a:endParaRPr lang="en-US" sz="2400" i="1" dirty="0"/>
          </a:p>
          <a:p>
            <a:r>
              <a:rPr lang="en-US" sz="2400" i="1" dirty="0">
                <a:sym typeface="Wingdings" panose="05000000000000000000" pitchFamily="2" charset="2"/>
              </a:rPr>
              <a:t>	</a:t>
            </a:r>
            <a:endParaRPr lang="en-US" sz="2400" dirty="0"/>
          </a:p>
          <a:p>
            <a:r>
              <a:rPr lang="en-US" sz="2400" dirty="0"/>
              <a:t>One-way ANOVA testing to analyze mean A1c change that showed a p-value of 0.468</a:t>
            </a:r>
          </a:p>
          <a:p>
            <a:endParaRPr lang="en-US" sz="2400" dirty="0"/>
          </a:p>
          <a:p>
            <a:r>
              <a:rPr lang="en-US" sz="2400" dirty="0"/>
              <a:t>T-test analysis was used for mean A1c change between groups and demonstrated: </a:t>
            </a:r>
          </a:p>
          <a:p>
            <a:r>
              <a:rPr lang="en-US" sz="2400" dirty="0"/>
              <a:t>-control vs. dietician (p=0.25)</a:t>
            </a:r>
          </a:p>
          <a:p>
            <a:r>
              <a:rPr lang="en-US" sz="2400" dirty="0"/>
              <a:t>-control vs. pharmacist (p=0.61)</a:t>
            </a:r>
          </a:p>
          <a:p>
            <a:r>
              <a:rPr lang="en-US" sz="2400" dirty="0"/>
              <a:t>-dietician vs. pharmacist (p=0.49).</a:t>
            </a:r>
          </a:p>
          <a:p>
            <a:endParaRPr lang="en-US" sz="2400" dirty="0"/>
          </a:p>
          <a:p>
            <a:endParaRPr lang="en-US" sz="2400" dirty="0"/>
          </a:p>
        </p:txBody>
      </p:sp>
    </p:spTree>
    <p:extLst>
      <p:ext uri="{BB962C8B-B14F-4D97-AF65-F5344CB8AC3E}">
        <p14:creationId xmlns:p14="http://schemas.microsoft.com/office/powerpoint/2010/main" val="797694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F33AB-5917-4360-B85E-6CE1CCD537A9}"/>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EA1D1F43-075B-4C24-9EE8-F461033DD842}"/>
              </a:ext>
            </a:extLst>
          </p:cNvPr>
          <p:cNvSpPr>
            <a:spLocks noGrp="1"/>
          </p:cNvSpPr>
          <p:nvPr>
            <p:ph idx="1"/>
          </p:nvPr>
        </p:nvSpPr>
        <p:spPr>
          <a:xfrm>
            <a:off x="1097280" y="2245783"/>
            <a:ext cx="10058400" cy="4614051"/>
          </a:xfrm>
        </p:spPr>
        <p:txBody>
          <a:bodyPr>
            <a:normAutofit/>
          </a:bodyPr>
          <a:lstStyle/>
          <a:p>
            <a:r>
              <a:rPr lang="en-US" sz="2800" dirty="0"/>
              <a:t>-Limited primarily by low power n</a:t>
            </a:r>
          </a:p>
          <a:p>
            <a:r>
              <a:rPr lang="en-US" sz="2800" dirty="0"/>
              <a:t>-A1c collected “too early” before 3 months being from intervention</a:t>
            </a:r>
          </a:p>
          <a:p>
            <a:r>
              <a:rPr lang="en-US" sz="2800" dirty="0"/>
              <a:t>-Research team selected intervention TYPE (not blinded) based on assessed area of most need for a patient</a:t>
            </a:r>
          </a:p>
          <a:p>
            <a:r>
              <a:rPr lang="en-US" sz="2800" dirty="0"/>
              <a:t>-Non-homogenous group; possible effect from age?</a:t>
            </a:r>
          </a:p>
          <a:p>
            <a:r>
              <a:rPr lang="en-US" sz="2800" dirty="0"/>
              <a:t>-Limited to patients with A1c &gt;9%</a:t>
            </a:r>
          </a:p>
          <a:p>
            <a:r>
              <a:rPr lang="en-US" sz="2800" dirty="0"/>
              <a:t>-More likely to obtain more motivated individuals to attend diabetes clinic, and who follow-up with a dietician/pharmacist</a:t>
            </a:r>
          </a:p>
        </p:txBody>
      </p:sp>
      <p:sp>
        <p:nvSpPr>
          <p:cNvPr id="4" name="Date Placeholder 3">
            <a:extLst>
              <a:ext uri="{FF2B5EF4-FFF2-40B4-BE49-F238E27FC236}">
                <a16:creationId xmlns:a16="http://schemas.microsoft.com/office/drawing/2014/main" id="{BE1D657A-F9E9-41A3-B59A-26D4D6A7ADE9}"/>
              </a:ext>
            </a:extLst>
          </p:cNvPr>
          <p:cNvSpPr>
            <a:spLocks noGrp="1"/>
          </p:cNvSpPr>
          <p:nvPr>
            <p:ph type="dt" sz="half" idx="10"/>
          </p:nvPr>
        </p:nvSpPr>
        <p:spPr/>
        <p:txBody>
          <a:bodyPr/>
          <a:lstStyle/>
          <a:p>
            <a:r>
              <a:rPr lang="en-US"/>
              <a:t>Rocky Mountain Research Forum</a:t>
            </a:r>
            <a:endParaRPr lang="en-US" dirty="0"/>
          </a:p>
        </p:txBody>
      </p:sp>
    </p:spTree>
    <p:extLst>
      <p:ext uri="{BB962C8B-B14F-4D97-AF65-F5344CB8AC3E}">
        <p14:creationId xmlns:p14="http://schemas.microsoft.com/office/powerpoint/2010/main" val="19006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A03C7-C0D0-4791-93AC-145FECE29AD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805FC75-0F2E-4E25-843B-8A49CBC4939D}"/>
              </a:ext>
            </a:extLst>
          </p:cNvPr>
          <p:cNvSpPr>
            <a:spLocks noGrp="1"/>
          </p:cNvSpPr>
          <p:nvPr>
            <p:ph idx="1"/>
          </p:nvPr>
        </p:nvSpPr>
        <p:spPr>
          <a:xfrm>
            <a:off x="1097280" y="1788584"/>
            <a:ext cx="10058400" cy="4288366"/>
          </a:xfrm>
        </p:spPr>
        <p:txBody>
          <a:bodyPr>
            <a:normAutofit fontScale="92500" lnSpcReduction="10000"/>
          </a:bodyPr>
          <a:lstStyle/>
          <a:p>
            <a:pPr marL="0" indent="0">
              <a:buNone/>
            </a:pPr>
            <a:endParaRPr lang="en-US" sz="2400" dirty="0"/>
          </a:p>
          <a:p>
            <a:r>
              <a:rPr lang="en-US" sz="2400" dirty="0"/>
              <a:t>-Inconclusive, but encouraging!</a:t>
            </a:r>
          </a:p>
          <a:p>
            <a:r>
              <a:rPr lang="en-US" sz="2400" dirty="0"/>
              <a:t>-Implementation of a multidisciplinary team approach appears effective and leads to increased patient satisfaction, but furthermore appears potentiated by follow-up visits with individual specialist team members (though not significant)</a:t>
            </a:r>
          </a:p>
          <a:p>
            <a:pPr marL="0" indent="0">
              <a:buNone/>
            </a:pPr>
            <a:r>
              <a:rPr lang="en-US" sz="2400" dirty="0"/>
              <a:t>-Further research is needed!</a:t>
            </a:r>
          </a:p>
          <a:p>
            <a:pPr marL="0" indent="0">
              <a:buNone/>
            </a:pPr>
            <a:r>
              <a:rPr lang="en-US" sz="2400" dirty="0"/>
              <a:t>	-No statistical significance has been documented or noted to truly confirm this, secondary to a very small n</a:t>
            </a:r>
          </a:p>
          <a:p>
            <a:pPr marL="0" indent="0">
              <a:buNone/>
            </a:pPr>
            <a:r>
              <a:rPr lang="en-US" sz="2400" dirty="0"/>
              <a:t>	-No statistical analysis has been made between diabetes clinic and traditional PCP follow-up; this will need to be evaluated</a:t>
            </a:r>
          </a:p>
          <a:p>
            <a:pPr marL="0" indent="0">
              <a:buNone/>
            </a:pPr>
            <a:r>
              <a:rPr lang="en-US" sz="2400" dirty="0"/>
              <a:t>	-Larger n needed, perhaps with subcategorization of A1c ranges</a:t>
            </a:r>
          </a:p>
        </p:txBody>
      </p:sp>
      <p:sp>
        <p:nvSpPr>
          <p:cNvPr id="4" name="Date Placeholder 3">
            <a:extLst>
              <a:ext uri="{FF2B5EF4-FFF2-40B4-BE49-F238E27FC236}">
                <a16:creationId xmlns:a16="http://schemas.microsoft.com/office/drawing/2014/main" id="{D342A302-ACC9-4E2A-8B52-72EA5CE5FA87}"/>
              </a:ext>
            </a:extLst>
          </p:cNvPr>
          <p:cNvSpPr>
            <a:spLocks noGrp="1"/>
          </p:cNvSpPr>
          <p:nvPr>
            <p:ph type="dt" sz="half" idx="10"/>
          </p:nvPr>
        </p:nvSpPr>
        <p:spPr/>
        <p:txBody>
          <a:bodyPr/>
          <a:lstStyle/>
          <a:p>
            <a:r>
              <a:rPr lang="en-US" dirty="0"/>
              <a:t>Rocky Mountain Research Forum</a:t>
            </a:r>
          </a:p>
        </p:txBody>
      </p:sp>
    </p:spTree>
    <p:extLst>
      <p:ext uri="{BB962C8B-B14F-4D97-AF65-F5344CB8AC3E}">
        <p14:creationId xmlns:p14="http://schemas.microsoft.com/office/powerpoint/2010/main" val="3908220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438D-1CB4-4CB7-82B7-C0190D047B8D}"/>
              </a:ext>
            </a:extLst>
          </p:cNvPr>
          <p:cNvSpPr>
            <a:spLocks noGrp="1"/>
          </p:cNvSpPr>
          <p:nvPr>
            <p:ph type="title"/>
          </p:nvPr>
        </p:nvSpPr>
        <p:spPr/>
        <p:txBody>
          <a:bodyPr/>
          <a:lstStyle/>
          <a:p>
            <a:r>
              <a:rPr lang="en-US" dirty="0"/>
              <a:t>Future goals</a:t>
            </a:r>
          </a:p>
        </p:txBody>
      </p:sp>
      <p:sp>
        <p:nvSpPr>
          <p:cNvPr id="3" name="Content Placeholder 2">
            <a:extLst>
              <a:ext uri="{FF2B5EF4-FFF2-40B4-BE49-F238E27FC236}">
                <a16:creationId xmlns:a16="http://schemas.microsoft.com/office/drawing/2014/main" id="{24AEA8D0-DBD3-4233-8D08-CE2F0BC857A7}"/>
              </a:ext>
            </a:extLst>
          </p:cNvPr>
          <p:cNvSpPr>
            <a:spLocks noGrp="1"/>
          </p:cNvSpPr>
          <p:nvPr>
            <p:ph idx="1"/>
          </p:nvPr>
        </p:nvSpPr>
        <p:spPr>
          <a:xfrm>
            <a:off x="1116330" y="1845734"/>
            <a:ext cx="10058400" cy="4023360"/>
          </a:xfrm>
        </p:spPr>
        <p:txBody>
          <a:bodyPr>
            <a:normAutofit lnSpcReduction="10000"/>
          </a:bodyPr>
          <a:lstStyle/>
          <a:p>
            <a:r>
              <a:rPr lang="en-US" sz="2400" dirty="0"/>
              <a:t>-Increase time period for A1C follow-up and long-term consequences of interventions with compliance</a:t>
            </a:r>
          </a:p>
          <a:p>
            <a:pPr lvl="1"/>
            <a:r>
              <a:rPr lang="en-US" sz="2200" dirty="0"/>
              <a:t>Likely need much more than 3 months to demonstrate improvement in A1c measure!</a:t>
            </a:r>
          </a:p>
          <a:p>
            <a:r>
              <a:rPr lang="en-US" sz="2400" dirty="0"/>
              <a:t>-Increase total sample size of patients</a:t>
            </a:r>
          </a:p>
          <a:p>
            <a:r>
              <a:rPr lang="en-US" sz="2400" dirty="0"/>
              <a:t>-Compare standards of care to our clinic’s current DM clinic models</a:t>
            </a:r>
          </a:p>
          <a:p>
            <a:r>
              <a:rPr lang="en-US" sz="2400" dirty="0"/>
              <a:t>-evaluation comparing traditional PCP clinic vs. diabetes clinic vs. “diabetes clinic PLUS”</a:t>
            </a:r>
          </a:p>
          <a:p>
            <a:r>
              <a:rPr lang="en-US" sz="2400" dirty="0"/>
              <a:t>-standardize current diabetes clinic follow-up visits with PCP and multidisciplinary team</a:t>
            </a:r>
          </a:p>
          <a:p>
            <a:r>
              <a:rPr lang="en-US" sz="2400" dirty="0"/>
              <a:t>-Integrate more specialists (podiatry, ophthalmology, dentistry, psych?)</a:t>
            </a:r>
          </a:p>
        </p:txBody>
      </p:sp>
      <p:sp>
        <p:nvSpPr>
          <p:cNvPr id="4" name="Date Placeholder 3">
            <a:extLst>
              <a:ext uri="{FF2B5EF4-FFF2-40B4-BE49-F238E27FC236}">
                <a16:creationId xmlns:a16="http://schemas.microsoft.com/office/drawing/2014/main" id="{6F4E9FD3-7888-41DD-B7BC-1106D2B28655}"/>
              </a:ext>
            </a:extLst>
          </p:cNvPr>
          <p:cNvSpPr>
            <a:spLocks noGrp="1"/>
          </p:cNvSpPr>
          <p:nvPr>
            <p:ph type="dt" sz="half" idx="10"/>
          </p:nvPr>
        </p:nvSpPr>
        <p:spPr/>
        <p:txBody>
          <a:bodyPr/>
          <a:lstStyle/>
          <a:p>
            <a:r>
              <a:rPr lang="en-US"/>
              <a:t>Rocky Mountain Research Forum</a:t>
            </a:r>
            <a:endParaRPr lang="en-US" dirty="0"/>
          </a:p>
        </p:txBody>
      </p:sp>
    </p:spTree>
    <p:extLst>
      <p:ext uri="{BB962C8B-B14F-4D97-AF65-F5344CB8AC3E}">
        <p14:creationId xmlns:p14="http://schemas.microsoft.com/office/powerpoint/2010/main" val="2106001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Answers</a:t>
            </a:r>
          </a:p>
        </p:txBody>
      </p:sp>
      <p:sp>
        <p:nvSpPr>
          <p:cNvPr id="4" name="Date Placeholder 3"/>
          <p:cNvSpPr>
            <a:spLocks noGrp="1"/>
          </p:cNvSpPr>
          <p:nvPr>
            <p:ph type="dt" sz="half" idx="10"/>
          </p:nvPr>
        </p:nvSpPr>
        <p:spPr/>
        <p:txBody>
          <a:bodyPr/>
          <a:lstStyle/>
          <a:p>
            <a:r>
              <a:rPr lang="en-US"/>
              <a:t>Rocky Mountain Research Forum</a:t>
            </a:r>
            <a:endParaRPr lang="en-US" dirty="0"/>
          </a:p>
        </p:txBody>
      </p:sp>
    </p:spTree>
    <p:extLst>
      <p:ext uri="{BB962C8B-B14F-4D97-AF65-F5344CB8AC3E}">
        <p14:creationId xmlns:p14="http://schemas.microsoft.com/office/powerpoint/2010/main" val="3288088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Sofia Davies</a:t>
            </a:r>
          </a:p>
          <a:p>
            <a:pPr marL="0" indent="0">
              <a:buNone/>
            </a:pPr>
            <a:r>
              <a:rPr lang="en-US" dirty="0"/>
              <a:t>SofiaDavies@centura.org</a:t>
            </a:r>
          </a:p>
        </p:txBody>
      </p:sp>
      <p:sp>
        <p:nvSpPr>
          <p:cNvPr id="4" name="Date Placeholder 3"/>
          <p:cNvSpPr>
            <a:spLocks noGrp="1"/>
          </p:cNvSpPr>
          <p:nvPr>
            <p:ph type="dt" sz="half" idx="10"/>
          </p:nvPr>
        </p:nvSpPr>
        <p:spPr/>
        <p:txBody>
          <a:bodyPr/>
          <a:lstStyle/>
          <a:p>
            <a:r>
              <a:rPr lang="en-US"/>
              <a:t>Rocky Mountain Research Forum</a:t>
            </a:r>
            <a:endParaRPr lang="en-US" dirty="0"/>
          </a:p>
        </p:txBody>
      </p:sp>
    </p:spTree>
    <p:extLst>
      <p:ext uri="{BB962C8B-B14F-4D97-AF65-F5344CB8AC3E}">
        <p14:creationId xmlns:p14="http://schemas.microsoft.com/office/powerpoint/2010/main" val="64335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10058400" cy="1450757"/>
          </a:xfrm>
        </p:spPr>
        <p:txBody>
          <a:bodyPr/>
          <a:lstStyle/>
          <a:p>
            <a:r>
              <a:rPr lang="en-US" dirty="0"/>
              <a:t>Objectives</a:t>
            </a:r>
          </a:p>
        </p:txBody>
      </p:sp>
      <p:sp>
        <p:nvSpPr>
          <p:cNvPr id="3" name="Content Placeholder 2"/>
          <p:cNvSpPr>
            <a:spLocks noGrp="1"/>
          </p:cNvSpPr>
          <p:nvPr>
            <p:ph idx="1"/>
          </p:nvPr>
        </p:nvSpPr>
        <p:spPr>
          <a:xfrm>
            <a:off x="1097280" y="1943590"/>
            <a:ext cx="10058400" cy="4881319"/>
          </a:xfrm>
        </p:spPr>
        <p:txBody>
          <a:bodyPr vert="horz" lIns="0" tIns="45720" rIns="0" bIns="45720" rtlCol="0" anchor="t">
            <a:normAutofit/>
          </a:bodyPr>
          <a:lstStyle/>
          <a:p>
            <a:pPr marL="0" indent="0">
              <a:buNone/>
            </a:pPr>
            <a:r>
              <a:rPr lang="en-US" sz="2400" dirty="0"/>
              <a:t>By the end of this presentation, participants will be able to…</a:t>
            </a:r>
          </a:p>
          <a:p>
            <a:pPr>
              <a:buFont typeface="+mj-lt"/>
              <a:buAutoNum type="arabicPeriod"/>
            </a:pPr>
            <a:r>
              <a:rPr lang="en-US" sz="2400" dirty="0"/>
              <a:t>Understand the methods behind diabetes clinic introduced by residents to our family medicine (FM) clinics from November 2018 to present</a:t>
            </a:r>
          </a:p>
          <a:p>
            <a:pPr>
              <a:buFont typeface="+mj-lt"/>
              <a:buAutoNum type="arabicPeriod"/>
            </a:pPr>
            <a:r>
              <a:rPr lang="en-US" sz="2400" dirty="0"/>
              <a:t>Understand how the methods behind diabetes clinic differs from traditional primary care physician evaluation and management of diabetes</a:t>
            </a:r>
          </a:p>
          <a:p>
            <a:pPr>
              <a:buFont typeface="+mj-lt"/>
              <a:buAutoNum type="arabicPeriod"/>
            </a:pPr>
            <a:r>
              <a:rPr lang="en-US" sz="2400" dirty="0"/>
              <a:t>Evaluate the efficacy of a multidisciplinary approach model to diabetic care in an outpatient setting</a:t>
            </a:r>
          </a:p>
          <a:p>
            <a:pPr>
              <a:buFont typeface="+mj-lt"/>
              <a:buAutoNum type="arabicPeriod"/>
            </a:pPr>
            <a:r>
              <a:rPr lang="en-US" sz="2400" dirty="0"/>
              <a:t>Understand the rationale behind implementation of further pharmacy and nutrition follow-up into a pre-established diabetes clinic</a:t>
            </a:r>
          </a:p>
          <a:p>
            <a:pPr>
              <a:buFont typeface="+mj-lt"/>
              <a:buAutoNum type="arabicPeriod"/>
            </a:pPr>
            <a:r>
              <a:rPr lang="en-US" sz="2400" dirty="0"/>
              <a:t>Be able to identify the primary goal of our quality intervention study this year</a:t>
            </a:r>
          </a:p>
          <a:p>
            <a:pPr>
              <a:buFont typeface="+mj-lt"/>
              <a:buAutoNum type="arabicPeriod"/>
            </a:pPr>
            <a:endParaRPr lang="en-US" sz="2400" dirty="0"/>
          </a:p>
        </p:txBody>
      </p:sp>
      <p:sp>
        <p:nvSpPr>
          <p:cNvPr id="5" name="Date Placeholder 3">
            <a:extLst>
              <a:ext uri="{FF2B5EF4-FFF2-40B4-BE49-F238E27FC236}">
                <a16:creationId xmlns:a16="http://schemas.microsoft.com/office/drawing/2014/main" id="{E2DB42C0-DF94-4C8E-96C3-339C003E0C71}"/>
              </a:ext>
            </a:extLst>
          </p:cNvPr>
          <p:cNvSpPr>
            <a:spLocks noGrp="1"/>
          </p:cNvSpPr>
          <p:nvPr>
            <p:ph type="dt" sz="half" idx="10"/>
          </p:nvPr>
        </p:nvSpPr>
        <p:spPr>
          <a:xfrm>
            <a:off x="1097280" y="6459785"/>
            <a:ext cx="2472271" cy="365125"/>
          </a:xfrm>
        </p:spPr>
        <p:txBody>
          <a:bodyPr/>
          <a:lstStyle/>
          <a:p>
            <a:r>
              <a:rPr lang="en-US" dirty="0"/>
              <a:t>Rocky Mountain Research Forum</a:t>
            </a:r>
          </a:p>
        </p:txBody>
      </p:sp>
    </p:spTree>
    <p:extLst>
      <p:ext uri="{BB962C8B-B14F-4D97-AF65-F5344CB8AC3E}">
        <p14:creationId xmlns:p14="http://schemas.microsoft.com/office/powerpoint/2010/main" val="1998742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28FA9-96B9-432C-B7F5-C46EF43D2AC8}"/>
              </a:ext>
            </a:extLst>
          </p:cNvPr>
          <p:cNvSpPr>
            <a:spLocks noGrp="1"/>
          </p:cNvSpPr>
          <p:nvPr>
            <p:ph type="title"/>
          </p:nvPr>
        </p:nvSpPr>
        <p:spPr/>
        <p:txBody>
          <a:bodyPr/>
          <a:lstStyle/>
          <a:p>
            <a:r>
              <a:rPr lang="en-US">
                <a:cs typeface="Arial"/>
              </a:rPr>
              <a:t>Thank you!</a:t>
            </a:r>
            <a:endParaRPr lang="en-US" dirty="0">
              <a:cs typeface="Arial"/>
            </a:endParaRPr>
          </a:p>
        </p:txBody>
      </p:sp>
      <p:sp>
        <p:nvSpPr>
          <p:cNvPr id="4" name="Footer Placeholder 3">
            <a:extLst>
              <a:ext uri="{FF2B5EF4-FFF2-40B4-BE49-F238E27FC236}">
                <a16:creationId xmlns:a16="http://schemas.microsoft.com/office/drawing/2014/main" id="{7E025EC3-3CF9-462D-9F56-E1766766EB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E7E17C-8515-4E0E-8546-D61A9AB19B20}"/>
              </a:ext>
            </a:extLst>
          </p:cNvPr>
          <p:cNvSpPr>
            <a:spLocks noGrp="1"/>
          </p:cNvSpPr>
          <p:nvPr>
            <p:ph type="sldNum" sz="quarter" idx="12"/>
          </p:nvPr>
        </p:nvSpPr>
        <p:spPr/>
        <p:txBody>
          <a:bodyPr/>
          <a:lstStyle/>
          <a:p>
            <a:fld id="{0D6EDCF3-A578-4313-A0EC-ECF7F0F334A8}" type="slidenum">
              <a:rPr lang="en-US" smtClean="0"/>
              <a:t>20</a:t>
            </a:fld>
            <a:endParaRPr lang="en-US"/>
          </a:p>
        </p:txBody>
      </p:sp>
    </p:spTree>
    <p:extLst>
      <p:ext uri="{BB962C8B-B14F-4D97-AF65-F5344CB8AC3E}">
        <p14:creationId xmlns:p14="http://schemas.microsoft.com/office/powerpoint/2010/main" val="930898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097280" y="1845734"/>
            <a:ext cx="10058400" cy="859366"/>
          </a:xfrm>
        </p:spPr>
        <p:txBody>
          <a:bodyPr/>
          <a:lstStyle/>
          <a:p>
            <a:r>
              <a:rPr lang="en-US" dirty="0">
                <a:ea typeface="+mj-lt"/>
                <a:cs typeface="+mj-lt"/>
              </a:rPr>
              <a:t>Integrated Diabetes Clinic; </a:t>
            </a:r>
            <a:r>
              <a:rPr lang="en-US" dirty="0">
                <a:cs typeface="Arial"/>
              </a:rPr>
              <a:t>Emily Aquila, DO PGY-2, Peter Heng, MD PGY-2, Jeremy Vollmer, DO PGY-2</a:t>
            </a:r>
          </a:p>
          <a:p>
            <a:endParaRPr lang="en-US" dirty="0"/>
          </a:p>
        </p:txBody>
      </p:sp>
      <p:sp>
        <p:nvSpPr>
          <p:cNvPr id="4" name="Date Placeholder 3"/>
          <p:cNvSpPr>
            <a:spLocks noGrp="1"/>
          </p:cNvSpPr>
          <p:nvPr>
            <p:ph type="dt" sz="half" idx="10"/>
          </p:nvPr>
        </p:nvSpPr>
        <p:spPr/>
        <p:txBody>
          <a:bodyPr/>
          <a:lstStyle/>
          <a:p>
            <a:r>
              <a:rPr lang="en-US"/>
              <a:t>Rocky Mountain Research Forum</a:t>
            </a:r>
            <a:endParaRPr lang="en-US" dirty="0"/>
          </a:p>
        </p:txBody>
      </p:sp>
    </p:spTree>
    <p:extLst>
      <p:ext uri="{BB962C8B-B14F-4D97-AF65-F5344CB8AC3E}">
        <p14:creationId xmlns:p14="http://schemas.microsoft.com/office/powerpoint/2010/main" val="3243459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D3A2-4E7C-4964-87A6-986D003F3438}"/>
              </a:ext>
            </a:extLst>
          </p:cNvPr>
          <p:cNvSpPr>
            <a:spLocks noGrp="1"/>
          </p:cNvSpPr>
          <p:nvPr>
            <p:ph type="title"/>
          </p:nvPr>
        </p:nvSpPr>
        <p:spPr/>
        <p:txBody>
          <a:bodyPr/>
          <a:lstStyle/>
          <a:p>
            <a:r>
              <a:rPr lang="en-US" dirty="0"/>
              <a:t>And it works!</a:t>
            </a:r>
          </a:p>
        </p:txBody>
      </p:sp>
      <p:sp>
        <p:nvSpPr>
          <p:cNvPr id="4" name="Footer Placeholder 3">
            <a:extLst>
              <a:ext uri="{FF2B5EF4-FFF2-40B4-BE49-F238E27FC236}">
                <a16:creationId xmlns:a16="http://schemas.microsoft.com/office/drawing/2014/main" id="{D19D4D21-D27B-4AC9-A8A7-0A137F661CE8}"/>
              </a:ext>
            </a:extLst>
          </p:cNvPr>
          <p:cNvSpPr>
            <a:spLocks noGrp="1"/>
          </p:cNvSpPr>
          <p:nvPr>
            <p:ph type="ftr" sz="quarter" idx="11"/>
          </p:nvPr>
        </p:nvSpPr>
        <p:spPr/>
        <p:txBody>
          <a:bodyPr/>
          <a:lstStyle/>
          <a:p>
            <a:r>
              <a:rPr lang="en-US" sz="1600" dirty="0"/>
              <a:t>Slide from </a:t>
            </a:r>
            <a:r>
              <a:rPr lang="en-US" sz="1600" dirty="0" err="1"/>
              <a:t>heng</a:t>
            </a:r>
            <a:r>
              <a:rPr lang="en-US" sz="1600" dirty="0"/>
              <a:t> et al., 2019 For reference only</a:t>
            </a:r>
            <a:endParaRPr lang="en-US" dirty="0"/>
          </a:p>
        </p:txBody>
      </p:sp>
      <p:sp>
        <p:nvSpPr>
          <p:cNvPr id="5" name="Slide Number Placeholder 4">
            <a:extLst>
              <a:ext uri="{FF2B5EF4-FFF2-40B4-BE49-F238E27FC236}">
                <a16:creationId xmlns:a16="http://schemas.microsoft.com/office/drawing/2014/main" id="{1BDC52B2-AB22-4C77-B772-95FEE1D2992E}"/>
              </a:ext>
            </a:extLst>
          </p:cNvPr>
          <p:cNvSpPr>
            <a:spLocks noGrp="1"/>
          </p:cNvSpPr>
          <p:nvPr>
            <p:ph type="sldNum" sz="quarter" idx="12"/>
          </p:nvPr>
        </p:nvSpPr>
        <p:spPr/>
        <p:txBody>
          <a:bodyPr/>
          <a:lstStyle/>
          <a:p>
            <a:fld id="{0D6EDCF3-A578-4313-A0EC-ECF7F0F334A8}" type="slidenum">
              <a:rPr lang="en-US" smtClean="0"/>
              <a:t>22</a:t>
            </a:fld>
            <a:endParaRPr lang="en-US"/>
          </a:p>
        </p:txBody>
      </p:sp>
      <p:pic>
        <p:nvPicPr>
          <p:cNvPr id="10" name="Picture 10" descr="A screenshot of a cell phone&#10;&#10;Description generated with very high confidence">
            <a:extLst>
              <a:ext uri="{FF2B5EF4-FFF2-40B4-BE49-F238E27FC236}">
                <a16:creationId xmlns:a16="http://schemas.microsoft.com/office/drawing/2014/main" id="{C6225147-95CD-4041-928F-761189D12236}"/>
              </a:ext>
            </a:extLst>
          </p:cNvPr>
          <p:cNvPicPr>
            <a:picLocks noGrp="1" noChangeAspect="1"/>
          </p:cNvPicPr>
          <p:nvPr>
            <p:ph idx="1"/>
          </p:nvPr>
        </p:nvPicPr>
        <p:blipFill>
          <a:blip r:embed="rId3"/>
          <a:stretch>
            <a:fillRect/>
          </a:stretch>
        </p:blipFill>
        <p:spPr>
          <a:xfrm>
            <a:off x="231310" y="1737360"/>
            <a:ext cx="6932084" cy="3900156"/>
          </a:xfrm>
          <a:prstGeom prst="rect">
            <a:avLst/>
          </a:prstGeom>
        </p:spPr>
      </p:pic>
      <p:sp>
        <p:nvSpPr>
          <p:cNvPr id="12" name="TextBox 11">
            <a:extLst>
              <a:ext uri="{FF2B5EF4-FFF2-40B4-BE49-F238E27FC236}">
                <a16:creationId xmlns:a16="http://schemas.microsoft.com/office/drawing/2014/main" id="{9F121045-2B1B-4E12-A717-F762836B6D4B}"/>
              </a:ext>
            </a:extLst>
          </p:cNvPr>
          <p:cNvSpPr txBox="1"/>
          <p:nvPr/>
        </p:nvSpPr>
        <p:spPr>
          <a:xfrm>
            <a:off x="7163394" y="1737360"/>
            <a:ext cx="4986866"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Question 1: How comfortable are you managing diabetes as a whole?</a:t>
            </a:r>
          </a:p>
          <a:p>
            <a:endParaRPr lang="en-US" dirty="0">
              <a:cs typeface="Arial"/>
            </a:endParaRPr>
          </a:p>
          <a:p>
            <a:endParaRPr lang="en-US" dirty="0">
              <a:cs typeface="Arial"/>
            </a:endParaRPr>
          </a:p>
          <a:p>
            <a:r>
              <a:rPr lang="en-US" dirty="0">
                <a:cs typeface="Arial"/>
              </a:rPr>
              <a:t>Question 2: How comfortable do you feel with your knowledge of your diabetes medications and how they work?</a:t>
            </a:r>
          </a:p>
          <a:p>
            <a:endParaRPr lang="en-US" dirty="0">
              <a:cs typeface="Arial"/>
            </a:endParaRPr>
          </a:p>
          <a:p>
            <a:endParaRPr lang="en-US" dirty="0">
              <a:cs typeface="Arial"/>
            </a:endParaRPr>
          </a:p>
          <a:p>
            <a:r>
              <a:rPr lang="en-US" dirty="0">
                <a:cs typeface="Arial"/>
              </a:rPr>
              <a:t>Question 3: How comfortable are you following a diabetic diet?</a:t>
            </a:r>
          </a:p>
          <a:p>
            <a:endParaRPr lang="en-US" dirty="0">
              <a:cs typeface="Arial"/>
            </a:endParaRPr>
          </a:p>
          <a:p>
            <a:endParaRPr lang="en-US" dirty="0">
              <a:cs typeface="Arial"/>
            </a:endParaRPr>
          </a:p>
          <a:p>
            <a:r>
              <a:rPr lang="en-US" dirty="0">
                <a:cs typeface="Arial"/>
              </a:rPr>
              <a:t>Question 4: How comfortable do you feel checking your blood sugar?</a:t>
            </a:r>
          </a:p>
          <a:p>
            <a:endParaRPr lang="en-US" dirty="0">
              <a:cs typeface="Arial"/>
            </a:endParaRPr>
          </a:p>
          <a:p>
            <a:endParaRPr lang="en-US" dirty="0">
              <a:cs typeface="Arial"/>
            </a:endParaRPr>
          </a:p>
          <a:p>
            <a:endParaRPr lang="en-US" dirty="0">
              <a:cs typeface="Arial"/>
            </a:endParaRPr>
          </a:p>
          <a:p>
            <a:endParaRPr lang="en-US" dirty="0">
              <a:cs typeface="Arial"/>
            </a:endParaRPr>
          </a:p>
        </p:txBody>
      </p:sp>
      <p:sp>
        <p:nvSpPr>
          <p:cNvPr id="13" name="TextBox 12">
            <a:extLst>
              <a:ext uri="{FF2B5EF4-FFF2-40B4-BE49-F238E27FC236}">
                <a16:creationId xmlns:a16="http://schemas.microsoft.com/office/drawing/2014/main" id="{AD504A74-6F7F-4F71-AD38-F959FAA56E5D}"/>
              </a:ext>
            </a:extLst>
          </p:cNvPr>
          <p:cNvSpPr txBox="1"/>
          <p:nvPr/>
        </p:nvSpPr>
        <p:spPr>
          <a:xfrm>
            <a:off x="1321859" y="5565775"/>
            <a:ext cx="715645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28 participants completed Pre clinic surveys</a:t>
            </a:r>
          </a:p>
          <a:p>
            <a:r>
              <a:rPr lang="en-US">
                <a:ea typeface="+mn-lt"/>
                <a:cs typeface="+mn-lt"/>
              </a:rPr>
              <a:t>26 participants completed Post clinic surveys</a:t>
            </a:r>
          </a:p>
        </p:txBody>
      </p:sp>
    </p:spTree>
    <p:extLst>
      <p:ext uri="{BB962C8B-B14F-4D97-AF65-F5344CB8AC3E}">
        <p14:creationId xmlns:p14="http://schemas.microsoft.com/office/powerpoint/2010/main" val="1212028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5EC64-1C2D-4964-80B6-710998EA23A9}"/>
              </a:ext>
            </a:extLst>
          </p:cNvPr>
          <p:cNvSpPr>
            <a:spLocks noGrp="1"/>
          </p:cNvSpPr>
          <p:nvPr>
            <p:ph type="title"/>
          </p:nvPr>
        </p:nvSpPr>
        <p:spPr/>
        <p:txBody>
          <a:bodyPr/>
          <a:lstStyle/>
          <a:p>
            <a:r>
              <a:rPr lang="en-US" dirty="0"/>
              <a:t>And more from our patients!</a:t>
            </a:r>
          </a:p>
        </p:txBody>
      </p:sp>
      <p:sp>
        <p:nvSpPr>
          <p:cNvPr id="5" name="Slide Number Placeholder 4">
            <a:extLst>
              <a:ext uri="{FF2B5EF4-FFF2-40B4-BE49-F238E27FC236}">
                <a16:creationId xmlns:a16="http://schemas.microsoft.com/office/drawing/2014/main" id="{3D6FB6B7-E01B-49C0-B140-AFCF39C9A97A}"/>
              </a:ext>
            </a:extLst>
          </p:cNvPr>
          <p:cNvSpPr>
            <a:spLocks noGrp="1"/>
          </p:cNvSpPr>
          <p:nvPr>
            <p:ph type="sldNum" sz="quarter" idx="12"/>
          </p:nvPr>
        </p:nvSpPr>
        <p:spPr/>
        <p:txBody>
          <a:bodyPr/>
          <a:lstStyle/>
          <a:p>
            <a:fld id="{0D6EDCF3-A578-4313-A0EC-ECF7F0F334A8}" type="slidenum">
              <a:rPr lang="en-US" smtClean="0"/>
              <a:t>23</a:t>
            </a:fld>
            <a:endParaRPr lang="en-US"/>
          </a:p>
        </p:txBody>
      </p:sp>
      <p:sp>
        <p:nvSpPr>
          <p:cNvPr id="11" name="Content Placeholder 10">
            <a:extLst>
              <a:ext uri="{FF2B5EF4-FFF2-40B4-BE49-F238E27FC236}">
                <a16:creationId xmlns:a16="http://schemas.microsoft.com/office/drawing/2014/main" id="{5F258E94-D3DE-4284-AC8F-99BCD0F7BF9C}"/>
              </a:ext>
            </a:extLst>
          </p:cNvPr>
          <p:cNvSpPr>
            <a:spLocks noGrp="1"/>
          </p:cNvSpPr>
          <p:nvPr>
            <p:ph idx="1"/>
          </p:nvPr>
        </p:nvSpPr>
        <p:spPr>
          <a:xfrm>
            <a:off x="260604" y="1981199"/>
            <a:ext cx="11731752" cy="3926961"/>
          </a:xfrm>
        </p:spPr>
        <p:txBody>
          <a:bodyPr vert="horz" lIns="91440" tIns="45720" rIns="91440" bIns="45720" rtlCol="0" anchor="t">
            <a:noAutofit/>
          </a:bodyPr>
          <a:lstStyle/>
          <a:p>
            <a:pPr marL="0" indent="0">
              <a:buNone/>
            </a:pPr>
            <a:r>
              <a:rPr lang="en-US" dirty="0"/>
              <a:t>“It was pretty good because I was pretty clueless when I went in. And now I actually know what I am doing”</a:t>
            </a:r>
            <a:endParaRPr lang="en-US" dirty="0">
              <a:cs typeface="Arial"/>
            </a:endParaRPr>
          </a:p>
          <a:p>
            <a:pPr marL="0" indent="0">
              <a:buNone/>
            </a:pPr>
            <a:endParaRPr lang="en-US" dirty="0">
              <a:cs typeface="Arial"/>
            </a:endParaRPr>
          </a:p>
          <a:p>
            <a:pPr marL="0" indent="0">
              <a:buNone/>
            </a:pPr>
            <a:r>
              <a:rPr lang="en-US" dirty="0"/>
              <a:t>“I enjoyed it and it was a really good idea”</a:t>
            </a:r>
            <a:endParaRPr lang="en-US" dirty="0">
              <a:cs typeface="Arial"/>
            </a:endParaRPr>
          </a:p>
          <a:p>
            <a:pPr marL="0" indent="0">
              <a:buNone/>
            </a:pPr>
            <a:endParaRPr lang="en-US" dirty="0">
              <a:cs typeface="Arial"/>
            </a:endParaRPr>
          </a:p>
          <a:p>
            <a:pPr marL="0" indent="0">
              <a:buNone/>
            </a:pPr>
            <a:r>
              <a:rPr lang="en-US" dirty="0"/>
              <a:t>“I think it is fine meeting with pharmacy and dietary is always a good thing. Setting goals is a positive and something to work towards”</a:t>
            </a:r>
            <a:endParaRPr lang="en-US" dirty="0">
              <a:cs typeface="Arial"/>
            </a:endParaRPr>
          </a:p>
          <a:p>
            <a:pPr marL="0" indent="0">
              <a:buNone/>
            </a:pPr>
            <a:endParaRPr lang="en-US" dirty="0">
              <a:cs typeface="Arial"/>
            </a:endParaRPr>
          </a:p>
          <a:p>
            <a:pPr marL="0" indent="0">
              <a:buNone/>
            </a:pPr>
            <a:r>
              <a:rPr lang="en-US" dirty="0"/>
              <a:t>“They all call me and take good care”</a:t>
            </a:r>
            <a:endParaRPr lang="en-US" dirty="0">
              <a:cs typeface="Arial"/>
            </a:endParaRPr>
          </a:p>
          <a:p>
            <a:pPr marL="0" indent="0">
              <a:buNone/>
            </a:pPr>
            <a:endParaRPr lang="en-US" dirty="0">
              <a:cs typeface="Arial"/>
            </a:endParaRPr>
          </a:p>
          <a:p>
            <a:pPr marL="0" indent="0">
              <a:buNone/>
            </a:pPr>
            <a:r>
              <a:rPr lang="en-US" dirty="0"/>
              <a:t>“They do everything they are supposed to be doing. They are good”</a:t>
            </a:r>
            <a:endParaRPr lang="en-US" dirty="0">
              <a:cs typeface="Arial"/>
            </a:endParaRPr>
          </a:p>
          <a:p>
            <a:endParaRPr lang="en-US" sz="1800" dirty="0"/>
          </a:p>
        </p:txBody>
      </p:sp>
      <p:sp>
        <p:nvSpPr>
          <p:cNvPr id="6" name="Footer Placeholder 3">
            <a:extLst>
              <a:ext uri="{FF2B5EF4-FFF2-40B4-BE49-F238E27FC236}">
                <a16:creationId xmlns:a16="http://schemas.microsoft.com/office/drawing/2014/main" id="{F4CC83C7-D0E3-47A5-93D1-40BA9A49AD44}"/>
              </a:ext>
            </a:extLst>
          </p:cNvPr>
          <p:cNvSpPr>
            <a:spLocks noGrp="1"/>
          </p:cNvSpPr>
          <p:nvPr>
            <p:ph type="ftr" sz="quarter" idx="11"/>
          </p:nvPr>
        </p:nvSpPr>
        <p:spPr>
          <a:xfrm>
            <a:off x="3686175" y="6459538"/>
            <a:ext cx="4822825" cy="365125"/>
          </a:xfrm>
        </p:spPr>
        <p:txBody>
          <a:bodyPr/>
          <a:lstStyle/>
          <a:p>
            <a:r>
              <a:rPr lang="en-US" sz="1600" dirty="0"/>
              <a:t>Slide from </a:t>
            </a:r>
            <a:r>
              <a:rPr lang="en-US" sz="1600" dirty="0" err="1"/>
              <a:t>heng</a:t>
            </a:r>
            <a:r>
              <a:rPr lang="en-US" sz="1600" dirty="0"/>
              <a:t> et al., 2019 For reference only</a:t>
            </a:r>
            <a:endParaRPr lang="en-US" dirty="0"/>
          </a:p>
        </p:txBody>
      </p:sp>
    </p:spTree>
    <p:extLst>
      <p:ext uri="{BB962C8B-B14F-4D97-AF65-F5344CB8AC3E}">
        <p14:creationId xmlns:p14="http://schemas.microsoft.com/office/powerpoint/2010/main" val="61235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1097280" y="1845734"/>
            <a:ext cx="10058400" cy="4269316"/>
          </a:xfrm>
        </p:spPr>
        <p:txBody>
          <a:bodyPr vert="horz" lIns="0" tIns="45720" rIns="0" bIns="45720" rtlCol="0" anchor="t">
            <a:normAutofit/>
          </a:bodyPr>
          <a:lstStyle/>
          <a:p>
            <a:pPr marL="0" indent="0">
              <a:buNone/>
            </a:pPr>
            <a:endParaRPr lang="en-US" sz="3600" dirty="0">
              <a:solidFill>
                <a:srgbClr val="FF0000"/>
              </a:solidFill>
              <a:cs typeface="Calibri"/>
            </a:endParaRPr>
          </a:p>
          <a:p>
            <a:pPr marL="383540" lvl="1"/>
            <a:r>
              <a:rPr lang="en-US" sz="3200" dirty="0">
                <a:solidFill>
                  <a:schemeClr val="tx1"/>
                </a:solidFill>
              </a:rPr>
              <a:t>Populations served by our residency clinics</a:t>
            </a:r>
            <a:endParaRPr lang="en-US" sz="3200" dirty="0">
              <a:solidFill>
                <a:schemeClr val="tx1"/>
              </a:solidFill>
              <a:cs typeface="Calibri"/>
            </a:endParaRPr>
          </a:p>
          <a:p>
            <a:pPr marL="566420" lvl="2"/>
            <a:r>
              <a:rPr lang="en-US" sz="2400" dirty="0">
                <a:solidFill>
                  <a:schemeClr val="tx1"/>
                </a:solidFill>
              </a:rPr>
              <a:t>Low socioeconomic status</a:t>
            </a:r>
            <a:endParaRPr lang="en-US" sz="2400" dirty="0">
              <a:solidFill>
                <a:schemeClr val="tx1"/>
              </a:solidFill>
              <a:cs typeface="Calibri"/>
            </a:endParaRPr>
          </a:p>
          <a:p>
            <a:pPr marL="566420" lvl="2"/>
            <a:r>
              <a:rPr lang="en-US" sz="2400" dirty="0">
                <a:solidFill>
                  <a:schemeClr val="tx1"/>
                </a:solidFill>
                <a:cs typeface="Calibri"/>
              </a:rPr>
              <a:t>Poor follow up rate</a:t>
            </a:r>
          </a:p>
          <a:p>
            <a:pPr marL="566420" lvl="2"/>
            <a:r>
              <a:rPr lang="en-US" sz="2400" dirty="0">
                <a:solidFill>
                  <a:schemeClr val="tx1"/>
                </a:solidFill>
                <a:cs typeface="Calibri"/>
              </a:rPr>
              <a:t>Limited health literacy, including understanding of diabetes, healthy nutrition and medications</a:t>
            </a:r>
          </a:p>
          <a:p>
            <a:pPr marL="566420" lvl="2"/>
            <a:r>
              <a:rPr lang="en-US" sz="2400" dirty="0">
                <a:solidFill>
                  <a:schemeClr val="tx1"/>
                </a:solidFill>
              </a:rPr>
              <a:t>High hemoglobin A1C</a:t>
            </a:r>
            <a:endParaRPr lang="en-US" sz="2400" dirty="0">
              <a:solidFill>
                <a:schemeClr val="tx1"/>
              </a:solidFill>
              <a:cs typeface="Calibri"/>
            </a:endParaRPr>
          </a:p>
          <a:p>
            <a:pPr marL="383540" lvl="1">
              <a:buFontTx/>
              <a:buChar char="-"/>
            </a:pPr>
            <a:r>
              <a:rPr lang="en-US" sz="3200" dirty="0">
                <a:solidFill>
                  <a:schemeClr val="tx1"/>
                </a:solidFill>
              </a:rPr>
              <a:t>Diabetes clinic vs. standard of care?</a:t>
            </a:r>
            <a:endParaRPr lang="en-US" sz="3200" dirty="0">
              <a:solidFill>
                <a:schemeClr val="tx1"/>
              </a:solidFill>
              <a:cs typeface="Calibri"/>
            </a:endParaRPr>
          </a:p>
          <a:p>
            <a:pPr marL="566420" lvl="2">
              <a:buFontTx/>
              <a:buChar char="-"/>
            </a:pPr>
            <a:endParaRPr lang="en-US" sz="2400" dirty="0">
              <a:solidFill>
                <a:schemeClr val="tx1"/>
              </a:solidFill>
              <a:cs typeface="Calibri"/>
            </a:endParaRPr>
          </a:p>
          <a:p>
            <a:pPr marL="566420" lvl="2">
              <a:buFontTx/>
              <a:buChar char="-"/>
            </a:pPr>
            <a:endParaRPr lang="en-US" sz="2400" dirty="0">
              <a:solidFill>
                <a:srgbClr val="FF0000"/>
              </a:solidFill>
              <a:cs typeface="Calibri"/>
            </a:endParaRPr>
          </a:p>
        </p:txBody>
      </p:sp>
      <p:sp>
        <p:nvSpPr>
          <p:cNvPr id="4" name="Date Placeholder 3"/>
          <p:cNvSpPr>
            <a:spLocks noGrp="1"/>
          </p:cNvSpPr>
          <p:nvPr>
            <p:ph type="dt" sz="half" idx="10"/>
          </p:nvPr>
        </p:nvSpPr>
        <p:spPr/>
        <p:txBody>
          <a:bodyPr/>
          <a:lstStyle/>
          <a:p>
            <a:r>
              <a:rPr lang="en-US" dirty="0"/>
              <a:t>Rocky Mountain Research Forum</a:t>
            </a:r>
          </a:p>
        </p:txBody>
      </p:sp>
    </p:spTree>
    <p:extLst>
      <p:ext uri="{BB962C8B-B14F-4D97-AF65-F5344CB8AC3E}">
        <p14:creationId xmlns:p14="http://schemas.microsoft.com/office/powerpoint/2010/main" val="289530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C1DAC03-513E-49BA-8DB3-D09D7D38A34E}"/>
              </a:ext>
            </a:extLst>
          </p:cNvPr>
          <p:cNvSpPr>
            <a:spLocks noGrp="1"/>
          </p:cNvSpPr>
          <p:nvPr>
            <p:ph type="dt" sz="half" idx="10"/>
          </p:nvPr>
        </p:nvSpPr>
        <p:spPr/>
        <p:txBody>
          <a:bodyPr/>
          <a:lstStyle/>
          <a:p>
            <a:r>
              <a:rPr lang="en-US"/>
              <a:t>Rocky Mountain Research Forum</a:t>
            </a:r>
            <a:endParaRPr lang="en-US" dirty="0"/>
          </a:p>
        </p:txBody>
      </p:sp>
      <p:sp>
        <p:nvSpPr>
          <p:cNvPr id="5" name="Content Placeholder 2">
            <a:extLst>
              <a:ext uri="{FF2B5EF4-FFF2-40B4-BE49-F238E27FC236}">
                <a16:creationId xmlns:a16="http://schemas.microsoft.com/office/drawing/2014/main" id="{CDEB7572-FD39-4638-85A5-F125B4820359}"/>
              </a:ext>
            </a:extLst>
          </p:cNvPr>
          <p:cNvSpPr>
            <a:spLocks noGrp="1"/>
          </p:cNvSpPr>
          <p:nvPr>
            <p:ph idx="1"/>
          </p:nvPr>
        </p:nvSpPr>
        <p:spPr>
          <a:xfrm>
            <a:off x="228600" y="1845797"/>
            <a:ext cx="11731752" cy="4621164"/>
          </a:xfrm>
        </p:spPr>
        <p:txBody>
          <a:bodyPr vert="horz" lIns="91440" tIns="45720" rIns="91440" bIns="45720" rtlCol="0" anchor="t">
            <a:normAutofit/>
          </a:bodyPr>
          <a:lstStyle/>
          <a:p>
            <a:r>
              <a:rPr lang="en-US" dirty="0">
                <a:solidFill>
                  <a:schemeClr val="tx1"/>
                </a:solidFill>
              </a:rPr>
              <a:t>-Held twice monthly at 2 of our 3 clinics; 4 total diabetes clinics per month</a:t>
            </a:r>
          </a:p>
          <a:p>
            <a:r>
              <a:rPr lang="en-US" dirty="0">
                <a:solidFill>
                  <a:schemeClr val="tx1"/>
                </a:solidFill>
                <a:cs typeface="Arial"/>
              </a:rPr>
              <a:t>-Diabetes clinic note template in Epic outlining essential standardized questions and health maintenance for patients</a:t>
            </a:r>
            <a:endParaRPr lang="en-US" dirty="0">
              <a:solidFill>
                <a:schemeClr val="tx1"/>
              </a:solidFill>
            </a:endParaRPr>
          </a:p>
          <a:p>
            <a:r>
              <a:rPr lang="en-US" dirty="0">
                <a:solidFill>
                  <a:schemeClr val="tx1"/>
                </a:solidFill>
              </a:rPr>
              <a:t>-Baseline </a:t>
            </a:r>
            <a:r>
              <a:rPr lang="en-US" dirty="0" err="1">
                <a:solidFill>
                  <a:schemeClr val="tx1"/>
                </a:solidFill>
              </a:rPr>
              <a:t>hgb</a:t>
            </a:r>
            <a:r>
              <a:rPr lang="en-US" dirty="0">
                <a:solidFill>
                  <a:schemeClr val="tx1"/>
                </a:solidFill>
              </a:rPr>
              <a:t> A1c is obtained if they have not been obtained within 3 months</a:t>
            </a:r>
            <a:endParaRPr lang="en-US" dirty="0">
              <a:solidFill>
                <a:schemeClr val="tx1"/>
              </a:solidFill>
              <a:cs typeface="Calibri"/>
            </a:endParaRPr>
          </a:p>
          <a:p>
            <a:r>
              <a:rPr lang="en-US" dirty="0">
                <a:solidFill>
                  <a:schemeClr val="tx1"/>
                </a:solidFill>
              </a:rPr>
              <a:t>-Seen by physician</a:t>
            </a:r>
          </a:p>
          <a:p>
            <a:r>
              <a:rPr lang="en-US" dirty="0">
                <a:solidFill>
                  <a:schemeClr val="tx1"/>
                </a:solidFill>
              </a:rPr>
              <a:t>-Seen by pharmacist</a:t>
            </a:r>
          </a:p>
          <a:p>
            <a:r>
              <a:rPr lang="en-US" dirty="0">
                <a:solidFill>
                  <a:schemeClr val="tx1"/>
                </a:solidFill>
              </a:rPr>
              <a:t>-Seen by diabetic educator</a:t>
            </a:r>
          </a:p>
          <a:p>
            <a:r>
              <a:rPr lang="en-US" dirty="0">
                <a:solidFill>
                  <a:schemeClr val="tx1"/>
                </a:solidFill>
              </a:rPr>
              <a:t>-Pharmacist with follow up calls to adjust insulin based on patient daily blood sugar reading</a:t>
            </a:r>
          </a:p>
          <a:p>
            <a:r>
              <a:rPr lang="en-US" dirty="0">
                <a:solidFill>
                  <a:schemeClr val="tx1"/>
                </a:solidFill>
              </a:rPr>
              <a:t>-Physician follow-up visits</a:t>
            </a:r>
            <a:endParaRPr lang="en-US" dirty="0">
              <a:solidFill>
                <a:schemeClr val="tx1"/>
              </a:solidFill>
              <a:cs typeface="Calibri"/>
            </a:endParaRPr>
          </a:p>
          <a:p>
            <a:r>
              <a:rPr lang="en-US" dirty="0">
                <a:solidFill>
                  <a:schemeClr val="tx1"/>
                </a:solidFill>
              </a:rPr>
              <a:t>-Pre and post DM clinic survey</a:t>
            </a:r>
            <a:endParaRPr lang="en-US" dirty="0">
              <a:solidFill>
                <a:schemeClr val="tx1"/>
              </a:solidFill>
              <a:cs typeface="Calibri"/>
            </a:endParaRPr>
          </a:p>
        </p:txBody>
      </p:sp>
      <p:sp>
        <p:nvSpPr>
          <p:cNvPr id="6" name="Title 1">
            <a:extLst>
              <a:ext uri="{FF2B5EF4-FFF2-40B4-BE49-F238E27FC236}">
                <a16:creationId xmlns:a16="http://schemas.microsoft.com/office/drawing/2014/main" id="{6C5D7937-A7EF-43C3-8F63-886BA3A95AB2}"/>
              </a:ext>
            </a:extLst>
          </p:cNvPr>
          <p:cNvSpPr>
            <a:spLocks noGrp="1"/>
          </p:cNvSpPr>
          <p:nvPr>
            <p:ph type="title"/>
          </p:nvPr>
        </p:nvSpPr>
        <p:spPr>
          <a:xfrm>
            <a:off x="1097280" y="286603"/>
            <a:ext cx="10058400" cy="1450757"/>
          </a:xfrm>
        </p:spPr>
        <p:txBody>
          <a:bodyPr/>
          <a:lstStyle/>
          <a:p>
            <a:r>
              <a:rPr lang="en-US" dirty="0"/>
              <a:t>Diabetes Clinic</a:t>
            </a:r>
          </a:p>
        </p:txBody>
      </p:sp>
    </p:spTree>
    <p:extLst>
      <p:ext uri="{BB962C8B-B14F-4D97-AF65-F5344CB8AC3E}">
        <p14:creationId xmlns:p14="http://schemas.microsoft.com/office/powerpoint/2010/main" val="357623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BD455-4601-4F93-80A0-602D76180AAA}"/>
              </a:ext>
            </a:extLst>
          </p:cNvPr>
          <p:cNvSpPr>
            <a:spLocks noGrp="1"/>
          </p:cNvSpPr>
          <p:nvPr>
            <p:ph type="title"/>
          </p:nvPr>
        </p:nvSpPr>
        <p:spPr/>
        <p:txBody>
          <a:bodyPr/>
          <a:lstStyle/>
          <a:p>
            <a:pPr algn="ctr"/>
            <a:r>
              <a:rPr lang="en-US" dirty="0"/>
              <a:t>A1c improvement Chart </a:t>
            </a:r>
            <a:br>
              <a:rPr lang="en-US" dirty="0"/>
            </a:br>
            <a:r>
              <a:rPr lang="en-US" dirty="0"/>
              <a:t>2018-2019 DM clinic</a:t>
            </a:r>
          </a:p>
        </p:txBody>
      </p:sp>
      <p:sp>
        <p:nvSpPr>
          <p:cNvPr id="4" name="Footer Placeholder 3">
            <a:extLst>
              <a:ext uri="{FF2B5EF4-FFF2-40B4-BE49-F238E27FC236}">
                <a16:creationId xmlns:a16="http://schemas.microsoft.com/office/drawing/2014/main" id="{CDB34401-B4A1-4065-A491-4F091C1A4465}"/>
              </a:ext>
            </a:extLst>
          </p:cNvPr>
          <p:cNvSpPr>
            <a:spLocks noGrp="1"/>
          </p:cNvSpPr>
          <p:nvPr>
            <p:ph type="ftr" sz="quarter" idx="11"/>
          </p:nvPr>
        </p:nvSpPr>
        <p:spPr>
          <a:xfrm>
            <a:off x="2014455" y="5869234"/>
            <a:ext cx="8534400" cy="533401"/>
          </a:xfrm>
        </p:spPr>
        <p:txBody>
          <a:bodyPr/>
          <a:lstStyle/>
          <a:p>
            <a:r>
              <a:rPr lang="en-US" sz="2000" i="1" dirty="0">
                <a:solidFill>
                  <a:schemeClr val="tx1">
                    <a:lumMod val="95000"/>
                    <a:lumOff val="5000"/>
                  </a:schemeClr>
                </a:solidFill>
              </a:rPr>
              <a:t>Obtained from Heng et al. 2019 Shark Tank Data and Presentation</a:t>
            </a:r>
          </a:p>
        </p:txBody>
      </p:sp>
      <p:sp>
        <p:nvSpPr>
          <p:cNvPr id="5" name="Slide Number Placeholder 4">
            <a:extLst>
              <a:ext uri="{FF2B5EF4-FFF2-40B4-BE49-F238E27FC236}">
                <a16:creationId xmlns:a16="http://schemas.microsoft.com/office/drawing/2014/main" id="{1903BC4B-5176-4D17-AB53-01DD1228BA0B}"/>
              </a:ext>
            </a:extLst>
          </p:cNvPr>
          <p:cNvSpPr>
            <a:spLocks noGrp="1"/>
          </p:cNvSpPr>
          <p:nvPr>
            <p:ph type="sldNum" sz="quarter" idx="12"/>
          </p:nvPr>
        </p:nvSpPr>
        <p:spPr/>
        <p:txBody>
          <a:bodyPr/>
          <a:lstStyle/>
          <a:p>
            <a:fld id="{0D6EDCF3-A578-4313-A0EC-ECF7F0F334A8}" type="slidenum">
              <a:rPr lang="en-US" smtClean="0"/>
              <a:t>5</a:t>
            </a:fld>
            <a:endParaRPr lang="en-US"/>
          </a:p>
        </p:txBody>
      </p:sp>
      <p:pic>
        <p:nvPicPr>
          <p:cNvPr id="3" name="Picture 5">
            <a:extLst>
              <a:ext uri="{FF2B5EF4-FFF2-40B4-BE49-F238E27FC236}">
                <a16:creationId xmlns:a16="http://schemas.microsoft.com/office/drawing/2014/main" id="{6A4C14F8-60C3-4B85-BE88-4BD8291840C6}"/>
              </a:ext>
            </a:extLst>
          </p:cNvPr>
          <p:cNvPicPr>
            <a:picLocks noChangeAspect="1"/>
          </p:cNvPicPr>
          <p:nvPr/>
        </p:nvPicPr>
        <p:blipFill>
          <a:blip r:embed="rId3"/>
          <a:stretch>
            <a:fillRect/>
          </a:stretch>
        </p:blipFill>
        <p:spPr>
          <a:xfrm>
            <a:off x="5380120" y="1570894"/>
            <a:ext cx="6807648" cy="3875711"/>
          </a:xfrm>
          <a:prstGeom prst="rect">
            <a:avLst/>
          </a:prstGeom>
        </p:spPr>
      </p:pic>
      <p:pic>
        <p:nvPicPr>
          <p:cNvPr id="9" name="Picture 9">
            <a:extLst>
              <a:ext uri="{FF2B5EF4-FFF2-40B4-BE49-F238E27FC236}">
                <a16:creationId xmlns:a16="http://schemas.microsoft.com/office/drawing/2014/main" id="{4617416F-6A04-4053-A60F-B109142A0786}"/>
              </a:ext>
            </a:extLst>
          </p:cNvPr>
          <p:cNvPicPr>
            <a:picLocks noChangeAspect="1"/>
          </p:cNvPicPr>
          <p:nvPr/>
        </p:nvPicPr>
        <p:blipFill>
          <a:blip r:embed="rId4"/>
          <a:stretch>
            <a:fillRect/>
          </a:stretch>
        </p:blipFill>
        <p:spPr>
          <a:xfrm>
            <a:off x="-95250" y="1570894"/>
            <a:ext cx="6205455" cy="3875711"/>
          </a:xfrm>
          <a:prstGeom prst="rect">
            <a:avLst/>
          </a:prstGeom>
        </p:spPr>
      </p:pic>
    </p:spTree>
    <p:extLst>
      <p:ext uri="{BB962C8B-B14F-4D97-AF65-F5344CB8AC3E}">
        <p14:creationId xmlns:p14="http://schemas.microsoft.com/office/powerpoint/2010/main" val="233277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188F7-39B0-4BF8-A83E-2719354BFD7F}"/>
              </a:ext>
            </a:extLst>
          </p:cNvPr>
          <p:cNvSpPr>
            <a:spLocks noGrp="1"/>
          </p:cNvSpPr>
          <p:nvPr>
            <p:ph type="title"/>
          </p:nvPr>
        </p:nvSpPr>
        <p:spPr/>
        <p:txBody>
          <a:bodyPr/>
          <a:lstStyle/>
          <a:p>
            <a:r>
              <a:rPr lang="en-US" dirty="0"/>
              <a:t>One step further…</a:t>
            </a:r>
          </a:p>
        </p:txBody>
      </p:sp>
      <p:sp>
        <p:nvSpPr>
          <p:cNvPr id="3" name="Content Placeholder 2">
            <a:extLst>
              <a:ext uri="{FF2B5EF4-FFF2-40B4-BE49-F238E27FC236}">
                <a16:creationId xmlns:a16="http://schemas.microsoft.com/office/drawing/2014/main" id="{4D89B9D9-A825-4941-A9C1-7A5EC04696AA}"/>
              </a:ext>
            </a:extLst>
          </p:cNvPr>
          <p:cNvSpPr>
            <a:spLocks noGrp="1"/>
          </p:cNvSpPr>
          <p:nvPr>
            <p:ph idx="1"/>
          </p:nvPr>
        </p:nvSpPr>
        <p:spPr>
          <a:xfrm>
            <a:off x="1097280" y="1845733"/>
            <a:ext cx="10058400" cy="4725663"/>
          </a:xfrm>
        </p:spPr>
        <p:txBody>
          <a:bodyPr>
            <a:normAutofit/>
          </a:bodyPr>
          <a:lstStyle/>
          <a:p>
            <a:pPr marL="0" indent="0">
              <a:buNone/>
            </a:pPr>
            <a:endParaRPr lang="en-US" sz="3200" dirty="0"/>
          </a:p>
          <a:p>
            <a:pPr marL="0" indent="0">
              <a:buNone/>
            </a:pPr>
            <a:endParaRPr lang="en-US" sz="3200" dirty="0"/>
          </a:p>
        </p:txBody>
      </p:sp>
      <p:sp>
        <p:nvSpPr>
          <p:cNvPr id="4" name="Date Placeholder 3">
            <a:extLst>
              <a:ext uri="{FF2B5EF4-FFF2-40B4-BE49-F238E27FC236}">
                <a16:creationId xmlns:a16="http://schemas.microsoft.com/office/drawing/2014/main" id="{CEAC85CF-5493-4445-8510-EBB2B6C7DCA0}"/>
              </a:ext>
            </a:extLst>
          </p:cNvPr>
          <p:cNvSpPr>
            <a:spLocks noGrp="1"/>
          </p:cNvSpPr>
          <p:nvPr>
            <p:ph type="dt" sz="half" idx="10"/>
          </p:nvPr>
        </p:nvSpPr>
        <p:spPr/>
        <p:txBody>
          <a:bodyPr/>
          <a:lstStyle/>
          <a:p>
            <a:r>
              <a:rPr lang="en-US"/>
              <a:t>Rocky Mountain Research Forum</a:t>
            </a:r>
            <a:endParaRPr lang="en-US" dirty="0"/>
          </a:p>
        </p:txBody>
      </p:sp>
    </p:spTree>
    <p:extLst>
      <p:ext uri="{BB962C8B-B14F-4D97-AF65-F5344CB8AC3E}">
        <p14:creationId xmlns:p14="http://schemas.microsoft.com/office/powerpoint/2010/main" val="1872896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79433-7E63-43F6-945E-62093D6BCBB8}"/>
              </a:ext>
            </a:extLst>
          </p:cNvPr>
          <p:cNvSpPr>
            <a:spLocks noGrp="1"/>
          </p:cNvSpPr>
          <p:nvPr>
            <p:ph type="title"/>
          </p:nvPr>
        </p:nvSpPr>
        <p:spPr/>
        <p:txBody>
          <a:bodyPr/>
          <a:lstStyle/>
          <a:p>
            <a:r>
              <a:rPr lang="en-US" dirty="0"/>
              <a:t>Aim &amp; Hypothesis </a:t>
            </a:r>
          </a:p>
        </p:txBody>
      </p:sp>
      <p:sp>
        <p:nvSpPr>
          <p:cNvPr id="3" name="Content Placeholder 2">
            <a:extLst>
              <a:ext uri="{FF2B5EF4-FFF2-40B4-BE49-F238E27FC236}">
                <a16:creationId xmlns:a16="http://schemas.microsoft.com/office/drawing/2014/main" id="{77F299A6-70E9-40B4-A95D-AEA499AE1674}"/>
              </a:ext>
            </a:extLst>
          </p:cNvPr>
          <p:cNvSpPr>
            <a:spLocks noGrp="1"/>
          </p:cNvSpPr>
          <p:nvPr>
            <p:ph idx="1"/>
          </p:nvPr>
        </p:nvSpPr>
        <p:spPr>
          <a:xfrm>
            <a:off x="1097280" y="2086892"/>
            <a:ext cx="10058400" cy="4023360"/>
          </a:xfrm>
        </p:spPr>
        <p:txBody>
          <a:bodyPr/>
          <a:lstStyle/>
          <a:p>
            <a:pPr marL="0" indent="0">
              <a:buNone/>
            </a:pPr>
            <a:r>
              <a:rPr lang="en-US" sz="2800" dirty="0"/>
              <a:t>Aim: To determine the effect of increased contact with a pharmacist or dietician on A1c control for patients with poorly controlled diabetes already enrolled in DM clinic.</a:t>
            </a:r>
          </a:p>
          <a:p>
            <a:pPr algn="ctr"/>
            <a:endParaRPr lang="en-US" sz="2800" dirty="0"/>
          </a:p>
          <a:p>
            <a:pPr algn="ctr"/>
            <a:r>
              <a:rPr lang="en-US" sz="2800" dirty="0"/>
              <a:t>Hypothesis: Pharmacist = Dietician &gt; Control</a:t>
            </a:r>
          </a:p>
          <a:p>
            <a:pPr algn="ctr"/>
            <a:endParaRPr lang="en-US" sz="2800" dirty="0"/>
          </a:p>
          <a:p>
            <a:pPr algn="ctr"/>
            <a:r>
              <a:rPr lang="en-US" sz="2800" dirty="0"/>
              <a:t> </a:t>
            </a:r>
            <a:endParaRPr lang="en-US" dirty="0"/>
          </a:p>
        </p:txBody>
      </p:sp>
      <p:sp>
        <p:nvSpPr>
          <p:cNvPr id="4" name="Date Placeholder 3">
            <a:extLst>
              <a:ext uri="{FF2B5EF4-FFF2-40B4-BE49-F238E27FC236}">
                <a16:creationId xmlns:a16="http://schemas.microsoft.com/office/drawing/2014/main" id="{CFDB02D8-2137-406B-A291-ABE3FD4B1AC3}"/>
              </a:ext>
            </a:extLst>
          </p:cNvPr>
          <p:cNvSpPr>
            <a:spLocks noGrp="1"/>
          </p:cNvSpPr>
          <p:nvPr>
            <p:ph type="dt" sz="half" idx="10"/>
          </p:nvPr>
        </p:nvSpPr>
        <p:spPr/>
        <p:txBody>
          <a:bodyPr/>
          <a:lstStyle/>
          <a:p>
            <a:r>
              <a:rPr lang="en-US"/>
              <a:t>Rocky Mountain Research Forum</a:t>
            </a:r>
            <a:endParaRPr lang="en-US" dirty="0"/>
          </a:p>
        </p:txBody>
      </p:sp>
    </p:spTree>
    <p:extLst>
      <p:ext uri="{BB962C8B-B14F-4D97-AF65-F5344CB8AC3E}">
        <p14:creationId xmlns:p14="http://schemas.microsoft.com/office/powerpoint/2010/main" val="39179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5CA5-6274-4332-9E13-2A712DA9E470}"/>
              </a:ext>
            </a:extLst>
          </p:cNvPr>
          <p:cNvSpPr>
            <a:spLocks noGrp="1"/>
          </p:cNvSpPr>
          <p:nvPr>
            <p:ph type="title"/>
          </p:nvPr>
        </p:nvSpPr>
        <p:spPr/>
        <p:txBody>
          <a:bodyPr/>
          <a:lstStyle/>
          <a:p>
            <a:r>
              <a:rPr lang="en-US" dirty="0"/>
              <a:t>Design and Methods</a:t>
            </a:r>
          </a:p>
        </p:txBody>
      </p:sp>
      <p:graphicFrame>
        <p:nvGraphicFramePr>
          <p:cNvPr id="5" name="Content Placeholder 4">
            <a:extLst>
              <a:ext uri="{FF2B5EF4-FFF2-40B4-BE49-F238E27FC236}">
                <a16:creationId xmlns:a16="http://schemas.microsoft.com/office/drawing/2014/main" id="{47B9EFEC-CDD9-49E6-839A-E553AF15B15C}"/>
              </a:ext>
            </a:extLst>
          </p:cNvPr>
          <p:cNvGraphicFramePr>
            <a:graphicFrameLocks noGrp="1"/>
          </p:cNvGraphicFramePr>
          <p:nvPr>
            <p:ph idx="1"/>
            <p:extLst>
              <p:ext uri="{D42A27DB-BD31-4B8C-83A1-F6EECF244321}">
                <p14:modId xmlns:p14="http://schemas.microsoft.com/office/powerpoint/2010/main" val="2391787181"/>
              </p:ext>
            </p:extLst>
          </p:nvPr>
        </p:nvGraphicFramePr>
        <p:xfrm>
          <a:off x="1096963" y="286603"/>
          <a:ext cx="10058400" cy="4267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69E4EFCE-53D5-4C4B-9EC6-6A560692CDCE}"/>
              </a:ext>
            </a:extLst>
          </p:cNvPr>
          <p:cNvSpPr>
            <a:spLocks noGrp="1"/>
          </p:cNvSpPr>
          <p:nvPr>
            <p:ph type="dt" sz="half" idx="10"/>
          </p:nvPr>
        </p:nvSpPr>
        <p:spPr/>
        <p:txBody>
          <a:bodyPr/>
          <a:lstStyle/>
          <a:p>
            <a:r>
              <a:rPr lang="en-US"/>
              <a:t>Rocky Mountain Research Forum</a:t>
            </a:r>
            <a:endParaRPr lang="en-US" dirty="0"/>
          </a:p>
        </p:txBody>
      </p:sp>
      <p:sp>
        <p:nvSpPr>
          <p:cNvPr id="6" name="Right Brace 5">
            <a:extLst>
              <a:ext uri="{FF2B5EF4-FFF2-40B4-BE49-F238E27FC236}">
                <a16:creationId xmlns:a16="http://schemas.microsoft.com/office/drawing/2014/main" id="{43132835-0023-4BDA-A91E-043CA2F8792A}"/>
              </a:ext>
            </a:extLst>
          </p:cNvPr>
          <p:cNvSpPr/>
          <p:nvPr/>
        </p:nvSpPr>
        <p:spPr>
          <a:xfrm rot="5400000">
            <a:off x="6781800" y="180182"/>
            <a:ext cx="857250" cy="676274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D2BBE041-1229-44C1-A010-6D908D2678E1}"/>
              </a:ext>
            </a:extLst>
          </p:cNvPr>
          <p:cNvSpPr txBox="1"/>
          <p:nvPr/>
        </p:nvSpPr>
        <p:spPr>
          <a:xfrm>
            <a:off x="6675919" y="4168418"/>
            <a:ext cx="1069011" cy="369332"/>
          </a:xfrm>
          <a:prstGeom prst="rect">
            <a:avLst/>
          </a:prstGeom>
          <a:noFill/>
        </p:spPr>
        <p:txBody>
          <a:bodyPr wrap="none" rtlCol="0">
            <a:spAutoFit/>
          </a:bodyPr>
          <a:lstStyle/>
          <a:p>
            <a:r>
              <a:rPr lang="en-US" dirty="0"/>
              <a:t>3 months</a:t>
            </a:r>
          </a:p>
        </p:txBody>
      </p:sp>
      <p:sp>
        <p:nvSpPr>
          <p:cNvPr id="8" name="Rectangle 7">
            <a:extLst>
              <a:ext uri="{FF2B5EF4-FFF2-40B4-BE49-F238E27FC236}">
                <a16:creationId xmlns:a16="http://schemas.microsoft.com/office/drawing/2014/main" id="{E9D87A34-F57E-4629-9875-E74CFB0D2F0B}"/>
              </a:ext>
            </a:extLst>
          </p:cNvPr>
          <p:cNvSpPr/>
          <p:nvPr/>
        </p:nvSpPr>
        <p:spPr>
          <a:xfrm>
            <a:off x="-381000" y="3709075"/>
            <a:ext cx="6477000" cy="2677656"/>
          </a:xfrm>
          <a:prstGeom prst="rect">
            <a:avLst/>
          </a:prstGeom>
        </p:spPr>
        <p:txBody>
          <a:bodyPr wrap="square">
            <a:spAutoFit/>
          </a:bodyPr>
          <a:lstStyle/>
          <a:p>
            <a:pPr lvl="1"/>
            <a:r>
              <a:rPr lang="en-US" sz="2400" dirty="0"/>
              <a:t>Management Control group:</a:t>
            </a:r>
          </a:p>
          <a:p>
            <a:pPr lvl="1"/>
            <a:r>
              <a:rPr lang="en-US" sz="2400" dirty="0"/>
              <a:t>-routine diabetes clinic care with routine 3-month follow up w medical provider</a:t>
            </a:r>
          </a:p>
          <a:p>
            <a:pPr lvl="1"/>
            <a:endParaRPr lang="en-US" sz="2400" dirty="0"/>
          </a:p>
          <a:p>
            <a:pPr lvl="1"/>
            <a:r>
              <a:rPr lang="en-US" sz="2400" dirty="0"/>
              <a:t>Management Interventional group: second on-site visit with multidisciplinary team member prior to their routine 3-month follow up visit</a:t>
            </a:r>
          </a:p>
        </p:txBody>
      </p:sp>
    </p:spTree>
    <p:extLst>
      <p:ext uri="{BB962C8B-B14F-4D97-AF65-F5344CB8AC3E}">
        <p14:creationId xmlns:p14="http://schemas.microsoft.com/office/powerpoint/2010/main" val="2583311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Demographics</a:t>
            </a:r>
          </a:p>
        </p:txBody>
      </p:sp>
      <p:sp>
        <p:nvSpPr>
          <p:cNvPr id="4" name="Date Placeholder 3"/>
          <p:cNvSpPr>
            <a:spLocks noGrp="1"/>
          </p:cNvSpPr>
          <p:nvPr>
            <p:ph type="dt" sz="half" idx="10"/>
          </p:nvPr>
        </p:nvSpPr>
        <p:spPr/>
        <p:txBody>
          <a:bodyPr/>
          <a:lstStyle/>
          <a:p>
            <a:r>
              <a:rPr lang="en-US"/>
              <a:t>Rocky Mountain Research Forum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87157355"/>
              </p:ext>
            </p:extLst>
          </p:nvPr>
        </p:nvGraphicFramePr>
        <p:xfrm>
          <a:off x="1325193" y="2369585"/>
          <a:ext cx="9541613" cy="2118830"/>
        </p:xfrm>
        <a:graphic>
          <a:graphicData uri="http://schemas.openxmlformats.org/drawingml/2006/table">
            <a:tbl>
              <a:tblPr/>
              <a:tblGrid>
                <a:gridCol w="6399981">
                  <a:extLst>
                    <a:ext uri="{9D8B030D-6E8A-4147-A177-3AD203B41FA5}">
                      <a16:colId xmlns:a16="http://schemas.microsoft.com/office/drawing/2014/main" val="20000"/>
                    </a:ext>
                  </a:extLst>
                </a:gridCol>
                <a:gridCol w="3141632">
                  <a:extLst>
                    <a:ext uri="{9D8B030D-6E8A-4147-A177-3AD203B41FA5}">
                      <a16:colId xmlns:a16="http://schemas.microsoft.com/office/drawing/2014/main" val="20001"/>
                    </a:ext>
                  </a:extLst>
                </a:gridCol>
              </a:tblGrid>
              <a:tr h="423766">
                <a:tc>
                  <a:txBody>
                    <a:bodyPr/>
                    <a:lstStyle/>
                    <a:p>
                      <a:pPr algn="l" fontAlgn="b"/>
                      <a:r>
                        <a:rPr lang="en-US" sz="2400" b="1" i="0" u="none" strike="noStrike" dirty="0">
                          <a:solidFill>
                            <a:srgbClr val="76933C"/>
                          </a:solidFill>
                          <a:effectLst/>
                          <a:latin typeface="Calibri"/>
                        </a:rPr>
                        <a:t>Group</a:t>
                      </a:r>
                    </a:p>
                  </a:txBody>
                  <a:tcPr marL="12700" marR="12700" marT="12700" marB="0" anchor="b">
                    <a:lnL>
                      <a:noFill/>
                    </a:lnL>
                    <a:lnR>
                      <a:noFill/>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tc>
                  <a:txBody>
                    <a:bodyPr/>
                    <a:lstStyle/>
                    <a:p>
                      <a:pPr algn="ctr" fontAlgn="b"/>
                      <a:r>
                        <a:rPr lang="en-US" sz="2400" b="1" i="0" u="none" strike="noStrike" dirty="0">
                          <a:solidFill>
                            <a:srgbClr val="76933C"/>
                          </a:solidFill>
                          <a:effectLst/>
                          <a:latin typeface="Calibri"/>
                        </a:rPr>
                        <a:t>Number</a:t>
                      </a:r>
                    </a:p>
                  </a:txBody>
                  <a:tcPr marL="12700" marR="12700" marT="12700" marB="0" anchor="b">
                    <a:lnL>
                      <a:noFill/>
                    </a:lnL>
                    <a:lnR>
                      <a:noFill/>
                    </a:lnR>
                    <a:lnT w="6350" cap="flat" cmpd="sng" algn="ctr">
                      <a:solidFill>
                        <a:srgbClr val="9BBB59"/>
                      </a:solidFill>
                      <a:prstDash val="solid"/>
                      <a:round/>
                      <a:headEnd type="none" w="med" len="med"/>
                      <a:tailEnd type="none" w="med" len="med"/>
                    </a:lnT>
                    <a:lnB w="635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10000"/>
                  </a:ext>
                </a:extLst>
              </a:tr>
              <a:tr h="423766">
                <a:tc>
                  <a:txBody>
                    <a:bodyPr/>
                    <a:lstStyle/>
                    <a:p>
                      <a:pPr algn="l" fontAlgn="b"/>
                      <a:r>
                        <a:rPr lang="en-US" sz="2400" b="0" i="0" u="none" strike="noStrike" dirty="0">
                          <a:solidFill>
                            <a:srgbClr val="76933C"/>
                          </a:solidFill>
                          <a:effectLst/>
                          <a:latin typeface="Calibri"/>
                        </a:rPr>
                        <a:t>Scheduled in clinic</a:t>
                      </a:r>
                    </a:p>
                  </a:txBody>
                  <a:tcPr marL="12700" marR="12700" marT="12700" marB="0" anchor="b">
                    <a:lnL>
                      <a:noFill/>
                    </a:lnL>
                    <a:lnR>
                      <a:noFill/>
                    </a:lnR>
                    <a:lnT w="6350" cap="flat" cmpd="sng" algn="ctr">
                      <a:solidFill>
                        <a:srgbClr val="9BBB59"/>
                      </a:solidFill>
                      <a:prstDash val="solid"/>
                      <a:round/>
                      <a:headEnd type="none" w="med" len="med"/>
                      <a:tailEnd type="none" w="med" len="med"/>
                    </a:lnT>
                    <a:lnB>
                      <a:noFill/>
                    </a:lnB>
                    <a:solidFill>
                      <a:srgbClr val="EBF1DE"/>
                    </a:solidFill>
                  </a:tcPr>
                </a:tc>
                <a:tc>
                  <a:txBody>
                    <a:bodyPr/>
                    <a:lstStyle/>
                    <a:p>
                      <a:pPr algn="ctr" fontAlgn="b"/>
                      <a:r>
                        <a:rPr lang="en-US" sz="2400" b="0" i="0" u="none" strike="noStrike" dirty="0">
                          <a:solidFill>
                            <a:srgbClr val="76933C"/>
                          </a:solidFill>
                          <a:effectLst/>
                          <a:latin typeface="Tahoma"/>
                        </a:rPr>
                        <a:t>96</a:t>
                      </a:r>
                    </a:p>
                  </a:txBody>
                  <a:tcPr marL="12700" marR="12700" marT="12700" marB="0" anchor="b">
                    <a:lnL>
                      <a:noFill/>
                    </a:lnL>
                    <a:lnR>
                      <a:noFill/>
                    </a:lnR>
                    <a:lnT w="6350" cap="flat" cmpd="sng" algn="ctr">
                      <a:solidFill>
                        <a:srgbClr val="9BBB59"/>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1"/>
                  </a:ext>
                </a:extLst>
              </a:tr>
              <a:tr h="423766">
                <a:tc>
                  <a:txBody>
                    <a:bodyPr/>
                    <a:lstStyle/>
                    <a:p>
                      <a:pPr algn="l" fontAlgn="b"/>
                      <a:r>
                        <a:rPr lang="en-US" sz="2400" b="0" i="0" u="none" strike="noStrike" dirty="0">
                          <a:solidFill>
                            <a:srgbClr val="76933C"/>
                          </a:solidFill>
                          <a:effectLst/>
                          <a:latin typeface="Calibri"/>
                        </a:rPr>
                        <a:t>Seen in clinic</a:t>
                      </a:r>
                    </a:p>
                  </a:txBody>
                  <a:tcPr marL="12700" marR="12700" marT="12700" marB="0" anchor="b">
                    <a:lnL>
                      <a:noFill/>
                    </a:lnL>
                    <a:lnR>
                      <a:noFill/>
                    </a:lnR>
                    <a:lnT>
                      <a:noFill/>
                    </a:lnT>
                    <a:lnB>
                      <a:noFill/>
                    </a:lnB>
                  </a:tcPr>
                </a:tc>
                <a:tc>
                  <a:txBody>
                    <a:bodyPr/>
                    <a:lstStyle/>
                    <a:p>
                      <a:pPr algn="ctr" fontAlgn="b"/>
                      <a:r>
                        <a:rPr lang="en-US" sz="2400" b="0" i="0" u="none" strike="noStrike" dirty="0">
                          <a:solidFill>
                            <a:srgbClr val="76933C"/>
                          </a:solidFill>
                          <a:effectLst/>
                          <a:latin typeface="Tahoma"/>
                        </a:rPr>
                        <a:t>68</a:t>
                      </a:r>
                    </a:p>
                  </a:txBody>
                  <a:tcPr marL="12700" marR="12700" marT="12700" marB="0" anchor="b">
                    <a:lnL>
                      <a:noFill/>
                    </a:lnL>
                    <a:lnR>
                      <a:noFill/>
                    </a:lnR>
                    <a:lnT>
                      <a:noFill/>
                    </a:lnT>
                    <a:lnB>
                      <a:noFill/>
                    </a:lnB>
                  </a:tcPr>
                </a:tc>
                <a:extLst>
                  <a:ext uri="{0D108BD9-81ED-4DB2-BD59-A6C34878D82A}">
                    <a16:rowId xmlns:a16="http://schemas.microsoft.com/office/drawing/2014/main" val="10002"/>
                  </a:ext>
                </a:extLst>
              </a:tr>
              <a:tr h="423766">
                <a:tc>
                  <a:txBody>
                    <a:bodyPr/>
                    <a:lstStyle/>
                    <a:p>
                      <a:pPr algn="l" fontAlgn="b"/>
                      <a:r>
                        <a:rPr lang="en-US" sz="2400" b="0" i="0" u="none" strike="noStrike" dirty="0">
                          <a:solidFill>
                            <a:srgbClr val="76933C"/>
                          </a:solidFill>
                          <a:effectLst/>
                          <a:latin typeface="Calibri"/>
                        </a:rPr>
                        <a:t>Included in study </a:t>
                      </a:r>
                    </a:p>
                  </a:txBody>
                  <a:tcPr marL="12700" marR="12700" marT="12700" marB="0" anchor="b">
                    <a:lnL>
                      <a:noFill/>
                    </a:lnL>
                    <a:lnR>
                      <a:noFill/>
                    </a:lnR>
                    <a:lnT>
                      <a:noFill/>
                    </a:lnT>
                    <a:lnB>
                      <a:noFill/>
                    </a:lnB>
                    <a:solidFill>
                      <a:srgbClr val="EBF1DE"/>
                    </a:solidFill>
                  </a:tcPr>
                </a:tc>
                <a:tc>
                  <a:txBody>
                    <a:bodyPr/>
                    <a:lstStyle/>
                    <a:p>
                      <a:pPr algn="ctr" fontAlgn="b"/>
                      <a:r>
                        <a:rPr lang="en-US" sz="2400" b="0" i="0" u="none" strike="noStrike" dirty="0">
                          <a:solidFill>
                            <a:srgbClr val="76933C"/>
                          </a:solidFill>
                          <a:effectLst/>
                          <a:latin typeface="Calibri"/>
                        </a:rPr>
                        <a:t>22</a:t>
                      </a:r>
                    </a:p>
                  </a:txBody>
                  <a:tcPr marL="12700" marR="12700" marT="12700" marB="0" anchor="b">
                    <a:lnL>
                      <a:noFill/>
                    </a:lnL>
                    <a:lnR>
                      <a:noFill/>
                    </a:lnR>
                    <a:lnT>
                      <a:noFill/>
                    </a:lnT>
                    <a:lnB>
                      <a:noFill/>
                    </a:lnB>
                    <a:solidFill>
                      <a:srgbClr val="EBF1DE"/>
                    </a:solidFill>
                  </a:tcPr>
                </a:tc>
                <a:extLst>
                  <a:ext uri="{0D108BD9-81ED-4DB2-BD59-A6C34878D82A}">
                    <a16:rowId xmlns:a16="http://schemas.microsoft.com/office/drawing/2014/main" val="10003"/>
                  </a:ext>
                </a:extLst>
              </a:tr>
              <a:tr h="423766">
                <a:tc>
                  <a:txBody>
                    <a:bodyPr/>
                    <a:lstStyle/>
                    <a:p>
                      <a:pPr algn="l" fontAlgn="b"/>
                      <a:r>
                        <a:rPr lang="en-US" sz="2400" b="0" i="0" u="none" strike="noStrike" dirty="0">
                          <a:solidFill>
                            <a:srgbClr val="76933C"/>
                          </a:solidFill>
                          <a:effectLst/>
                          <a:latin typeface="Calibri"/>
                        </a:rPr>
                        <a:t>Seen and Not Included in study</a:t>
                      </a:r>
                    </a:p>
                  </a:txBody>
                  <a:tcPr marL="12700" marR="12700" marT="12700" marB="0" anchor="b">
                    <a:lnL>
                      <a:noFill/>
                    </a:lnL>
                    <a:lnR>
                      <a:noFill/>
                    </a:lnR>
                    <a:lnT>
                      <a:noFill/>
                    </a:lnT>
                    <a:lnB w="6350" cap="flat" cmpd="sng" algn="ctr">
                      <a:solidFill>
                        <a:srgbClr val="9BBB59"/>
                      </a:solidFill>
                      <a:prstDash val="solid"/>
                      <a:round/>
                      <a:headEnd type="none" w="med" len="med"/>
                      <a:tailEnd type="none" w="med" len="med"/>
                    </a:lnB>
                  </a:tcPr>
                </a:tc>
                <a:tc>
                  <a:txBody>
                    <a:bodyPr/>
                    <a:lstStyle/>
                    <a:p>
                      <a:pPr algn="ctr" fontAlgn="b"/>
                      <a:r>
                        <a:rPr lang="en-US" sz="2400" b="0" i="0" u="none" strike="noStrike" dirty="0">
                          <a:solidFill>
                            <a:srgbClr val="76933C"/>
                          </a:solidFill>
                          <a:effectLst/>
                          <a:latin typeface="Calibri"/>
                        </a:rPr>
                        <a:t>46</a:t>
                      </a:r>
                    </a:p>
                  </a:txBody>
                  <a:tcPr marL="12700" marR="12700" marT="12700" marB="0" anchor="b">
                    <a:lnL>
                      <a:noFill/>
                    </a:lnL>
                    <a:lnR>
                      <a:noFill/>
                    </a:lnR>
                    <a:lnT>
                      <a:noFill/>
                    </a:lnT>
                    <a:lnB w="6350" cap="flat" cmpd="sng" algn="ctr">
                      <a:solidFill>
                        <a:srgbClr val="9BBB59"/>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TextBox 5"/>
          <p:cNvSpPr txBox="1"/>
          <p:nvPr/>
        </p:nvSpPr>
        <p:spPr>
          <a:xfrm>
            <a:off x="2171699" y="4920102"/>
            <a:ext cx="7848600" cy="400110"/>
          </a:xfrm>
          <a:prstGeom prst="rect">
            <a:avLst/>
          </a:prstGeom>
          <a:noFill/>
        </p:spPr>
        <p:txBody>
          <a:bodyPr wrap="square" rtlCol="0">
            <a:spAutoFit/>
          </a:bodyPr>
          <a:lstStyle/>
          <a:p>
            <a:r>
              <a:rPr lang="en-US" sz="2000" b="1" dirty="0">
                <a:solidFill>
                  <a:schemeClr val="accent1">
                    <a:lumMod val="50000"/>
                  </a:schemeClr>
                </a:solidFill>
              </a:rPr>
              <a:t>Table  2: Data on Diabetes Clinic patients over the duration of the study. </a:t>
            </a:r>
          </a:p>
        </p:txBody>
      </p:sp>
    </p:spTree>
    <p:extLst>
      <p:ext uri="{BB962C8B-B14F-4D97-AF65-F5344CB8AC3E}">
        <p14:creationId xmlns:p14="http://schemas.microsoft.com/office/powerpoint/2010/main" val="63542357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1939</TotalTime>
  <Words>3673</Words>
  <Application>Microsoft Office PowerPoint</Application>
  <PresentationFormat>Widescreen</PresentationFormat>
  <Paragraphs>269</Paragraphs>
  <Slides>23</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Georgia</vt:lpstr>
      <vt:lpstr>Tahoma</vt:lpstr>
      <vt:lpstr>Retrospect</vt:lpstr>
      <vt:lpstr>An Integrative Approach to Diabetes Care: Effect of Additional Contact with Dieticians and Pharmacists on A1c Control among Poorly Controlled Diabetics </vt:lpstr>
      <vt:lpstr>Objectives</vt:lpstr>
      <vt:lpstr>Background</vt:lpstr>
      <vt:lpstr>Diabetes Clinic</vt:lpstr>
      <vt:lpstr>A1c improvement Chart  2018-2019 DM clinic</vt:lpstr>
      <vt:lpstr>One step further…</vt:lpstr>
      <vt:lpstr>Aim &amp; Hypothesis </vt:lpstr>
      <vt:lpstr>Design and Methods</vt:lpstr>
      <vt:lpstr>Demographics</vt:lpstr>
      <vt:lpstr>Demographics</vt:lpstr>
      <vt:lpstr>Results</vt:lpstr>
      <vt:lpstr>Results with group comparison</vt:lpstr>
      <vt:lpstr>Results</vt:lpstr>
      <vt:lpstr>Statistics </vt:lpstr>
      <vt:lpstr>Limitations</vt:lpstr>
      <vt:lpstr>Conclusion</vt:lpstr>
      <vt:lpstr>Future goals</vt:lpstr>
      <vt:lpstr>Questions and Answers</vt:lpstr>
      <vt:lpstr>Contact Information</vt:lpstr>
      <vt:lpstr>Thank you!</vt:lpstr>
      <vt:lpstr>References</vt:lpstr>
      <vt:lpstr>And it works!</vt:lpstr>
      <vt:lpstr>And more from our patients!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Amelia Challender</dc:creator>
  <cp:lastModifiedBy>Mannat Singh</cp:lastModifiedBy>
  <cp:revision>101</cp:revision>
  <dcterms:created xsi:type="dcterms:W3CDTF">2016-03-16T22:02:35Z</dcterms:created>
  <dcterms:modified xsi:type="dcterms:W3CDTF">2020-05-13T06:06:26Z</dcterms:modified>
</cp:coreProperties>
</file>