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ECCC"/>
          </a:solidFill>
        </a:fill>
      </a:tcStyle>
    </a:wholeTbl>
    <a:band2H>
      <a:tcTxStyle b="def" i="def"/>
      <a:tcStyle>
        <a:tcBdr/>
        <a:fill>
          <a:solidFill>
            <a:srgbClr val="EFF6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E1D4"/>
          </a:solidFill>
        </a:fill>
      </a:tcStyle>
    </a:wholeTbl>
    <a:band2H>
      <a:tcTxStyle b="def" i="def"/>
      <a:tcStyle>
        <a:tcBdr/>
        <a:fill>
          <a:solidFill>
            <a:srgbClr val="E7F0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9FD"/>
          </a:solidFill>
        </a:fill>
      </a:tcStyle>
    </a:wholeTbl>
    <a:band2H>
      <a:tcTxStyle b="def" i="def"/>
      <a:tcStyle>
        <a:tcBdr/>
        <a:fill>
          <a:solidFill>
            <a:srgbClr val="E8F4F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8" name="Shape 108"/>
          <p:cNvSpPr/>
          <p:nvPr>
            <p:ph type="sldImg"/>
          </p:nvPr>
        </p:nvSpPr>
        <p:spPr>
          <a:xfrm>
            <a:off x="1143000" y="685800"/>
            <a:ext cx="4572000" cy="3429000"/>
          </a:xfrm>
          <a:prstGeom prst="rect">
            <a:avLst/>
          </a:prstGeom>
        </p:spPr>
        <p:txBody>
          <a:bodyPr/>
          <a:lstStyle/>
          <a:p>
            <a:pPr/>
          </a:p>
        </p:txBody>
      </p:sp>
      <p:sp>
        <p:nvSpPr>
          <p:cNvPr id="109" name="Shape 10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sp>
        <p:nvSpPr>
          <p:cNvPr id="14" name="Rectangle 6"/>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15" name="Rectangle 7"/>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16" name="Title Text"/>
          <p:cNvSpPr txBox="1"/>
          <p:nvPr>
            <p:ph type="title"/>
          </p:nvPr>
        </p:nvSpPr>
        <p:spPr>
          <a:xfrm>
            <a:off x="1097280" y="758951"/>
            <a:ext cx="10058401" cy="3566161"/>
          </a:xfrm>
          <a:prstGeom prst="rect">
            <a:avLst/>
          </a:prstGeom>
        </p:spPr>
        <p:txBody>
          <a:bodyPr/>
          <a:lstStyle>
            <a:lvl1pPr>
              <a:defRPr sz="8000">
                <a:solidFill>
                  <a:srgbClr val="262626"/>
                </a:solidFill>
              </a:defRPr>
            </a:lvl1pPr>
          </a:lstStyle>
          <a:p>
            <a:pPr/>
            <a:r>
              <a:t>Title Text</a:t>
            </a:r>
          </a:p>
        </p:txBody>
      </p:sp>
      <p:sp>
        <p:nvSpPr>
          <p:cNvPr id="17" name="Body Level One…"/>
          <p:cNvSpPr txBox="1"/>
          <p:nvPr>
            <p:ph type="body" sz="quarter" idx="1"/>
          </p:nvPr>
        </p:nvSpPr>
        <p:spPr>
          <a:xfrm>
            <a:off x="1100050" y="4455621"/>
            <a:ext cx="10058401" cy="1143001"/>
          </a:xfrm>
          <a:prstGeom prst="rect">
            <a:avLst/>
          </a:prstGeom>
        </p:spPr>
        <p:txBody>
          <a:bodyPr lIns="45719" tIns="45719" rIns="45719" bIns="45719"/>
          <a:lstStyle>
            <a:lvl1pPr marL="0" indent="0">
              <a:buClrTx/>
              <a:buSzTx/>
              <a:buFontTx/>
              <a:buNone/>
              <a:defRPr cap="all" spc="200" sz="2400">
                <a:solidFill>
                  <a:srgbClr val="455F51"/>
                </a:solidFill>
              </a:defRPr>
            </a:lvl1pPr>
            <a:lvl2pPr marL="0" indent="457200">
              <a:buClrTx/>
              <a:buSzTx/>
              <a:buFontTx/>
              <a:buNone/>
              <a:defRPr cap="all" spc="200" sz="2400">
                <a:solidFill>
                  <a:srgbClr val="455F51"/>
                </a:solidFill>
              </a:defRPr>
            </a:lvl2pPr>
            <a:lvl3pPr marL="0" indent="914400">
              <a:buClrTx/>
              <a:buSzTx/>
              <a:buFontTx/>
              <a:buNone/>
              <a:defRPr cap="all" spc="200" sz="2400">
                <a:solidFill>
                  <a:srgbClr val="455F51"/>
                </a:solidFill>
              </a:defRPr>
            </a:lvl3pPr>
            <a:lvl4pPr marL="0" indent="1371600">
              <a:buClrTx/>
              <a:buSzTx/>
              <a:buFontTx/>
              <a:buNone/>
              <a:defRPr cap="all" spc="200" sz="2400">
                <a:solidFill>
                  <a:srgbClr val="455F51"/>
                </a:solidFill>
              </a:defRPr>
            </a:lvl4pPr>
            <a:lvl5pPr marL="0" indent="1828800">
              <a:buClrTx/>
              <a:buSzTx/>
              <a:buFontTx/>
              <a:buNone/>
              <a:defRPr cap="all" spc="200" sz="2400">
                <a:solidFill>
                  <a:srgbClr val="455F51"/>
                </a:solidFill>
              </a:defRPr>
            </a:lvl5pPr>
          </a:lstStyle>
          <a:p>
            <a:pPr/>
            <a:r>
              <a:t>Body Level One</a:t>
            </a:r>
          </a:p>
          <a:p>
            <a:pPr lvl="1"/>
            <a:r>
              <a:t>Body Level Two</a:t>
            </a:r>
          </a:p>
          <a:p>
            <a:pPr lvl="2"/>
            <a:r>
              <a:t>Body Level Three</a:t>
            </a:r>
          </a:p>
          <a:p>
            <a:pPr lvl="3"/>
            <a:r>
              <a:t>Body Level Four</a:t>
            </a:r>
          </a:p>
          <a:p>
            <a:pPr lvl="4"/>
            <a:r>
              <a:t>Body Level Five</a:t>
            </a:r>
          </a:p>
        </p:txBody>
      </p:sp>
      <p:sp>
        <p:nvSpPr>
          <p:cNvPr id="18" name="Straight Connector 8"/>
          <p:cNvSpPr/>
          <p:nvPr/>
        </p:nvSpPr>
        <p:spPr>
          <a:xfrm>
            <a:off x="1207657" y="4343400"/>
            <a:ext cx="9875522" cy="0"/>
          </a:xfrm>
          <a:prstGeom prst="line">
            <a:avLst/>
          </a:prstGeom>
          <a:ln w="6350">
            <a:solidFill>
              <a:srgbClr val="808080"/>
            </a:solidFill>
          </a:ln>
        </p:spPr>
        <p:txBody>
          <a:bodyPr lIns="45719" rIns="45719"/>
          <a:lstStyle/>
          <a:p>
            <a:pPr/>
          </a:p>
        </p:txBody>
      </p:sp>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6" name="Title Text"/>
          <p:cNvSpPr txBox="1"/>
          <p:nvPr>
            <p:ph type="title"/>
          </p:nvPr>
        </p:nvSpPr>
        <p:spPr>
          <a:prstGeom prst="rect">
            <a:avLst/>
          </a:prstGeom>
        </p:spPr>
        <p:txBody>
          <a:bodyPr/>
          <a:lstStyle/>
          <a:p>
            <a:pPr/>
            <a:r>
              <a:t>Title Text</a:t>
            </a:r>
          </a:p>
        </p:txBody>
      </p:sp>
      <p:sp>
        <p:nvSpPr>
          <p:cNvPr id="27" name="Body Level One…"/>
          <p:cNvSpPr txBox="1"/>
          <p:nvPr>
            <p:ph type="body" idx="1"/>
          </p:nvPr>
        </p:nvSpPr>
        <p:spPr>
          <a:xfrm>
            <a:off x="1097280" y="1845734"/>
            <a:ext cx="10058401"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sp>
        <p:nvSpPr>
          <p:cNvPr id="35" name="Rectangle 6"/>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36" name="Rectangle 7"/>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37" name="Title Text"/>
          <p:cNvSpPr txBox="1"/>
          <p:nvPr>
            <p:ph type="title"/>
          </p:nvPr>
        </p:nvSpPr>
        <p:spPr>
          <a:xfrm>
            <a:off x="1097280" y="758951"/>
            <a:ext cx="10058401" cy="3566161"/>
          </a:xfrm>
          <a:prstGeom prst="rect">
            <a:avLst/>
          </a:prstGeom>
        </p:spPr>
        <p:txBody>
          <a:bodyPr/>
          <a:lstStyle>
            <a:lvl1pPr>
              <a:defRPr sz="8000">
                <a:solidFill>
                  <a:srgbClr val="262626"/>
                </a:solidFill>
              </a:defRPr>
            </a:lvl1pPr>
          </a:lstStyle>
          <a:p>
            <a:pPr/>
            <a:r>
              <a:t>Title Text</a:t>
            </a:r>
          </a:p>
        </p:txBody>
      </p:sp>
      <p:sp>
        <p:nvSpPr>
          <p:cNvPr id="38" name="Body Level One…"/>
          <p:cNvSpPr txBox="1"/>
          <p:nvPr>
            <p:ph type="body" sz="quarter" idx="1"/>
          </p:nvPr>
        </p:nvSpPr>
        <p:spPr>
          <a:xfrm>
            <a:off x="1097280" y="4453128"/>
            <a:ext cx="10058401" cy="1143001"/>
          </a:xfrm>
          <a:prstGeom prst="rect">
            <a:avLst/>
          </a:prstGeom>
        </p:spPr>
        <p:txBody>
          <a:bodyPr lIns="45719" tIns="45719" rIns="45719" bIns="45719"/>
          <a:lstStyle>
            <a:lvl1pPr marL="0" indent="0">
              <a:buClrTx/>
              <a:buSzTx/>
              <a:buFontTx/>
              <a:buNone/>
              <a:defRPr cap="all" spc="200" sz="2400">
                <a:solidFill>
                  <a:srgbClr val="455F51"/>
                </a:solidFill>
              </a:defRPr>
            </a:lvl1pPr>
            <a:lvl2pPr marL="0" indent="457200">
              <a:buClrTx/>
              <a:buSzTx/>
              <a:buFontTx/>
              <a:buNone/>
              <a:defRPr cap="all" spc="200" sz="2400">
                <a:solidFill>
                  <a:srgbClr val="455F51"/>
                </a:solidFill>
              </a:defRPr>
            </a:lvl2pPr>
            <a:lvl3pPr marL="0" indent="914400">
              <a:buClrTx/>
              <a:buSzTx/>
              <a:buFontTx/>
              <a:buNone/>
              <a:defRPr cap="all" spc="200" sz="2400">
                <a:solidFill>
                  <a:srgbClr val="455F51"/>
                </a:solidFill>
              </a:defRPr>
            </a:lvl3pPr>
            <a:lvl4pPr marL="0" indent="1371600">
              <a:buClrTx/>
              <a:buSzTx/>
              <a:buFontTx/>
              <a:buNone/>
              <a:defRPr cap="all" spc="200" sz="2400">
                <a:solidFill>
                  <a:srgbClr val="455F51"/>
                </a:solidFill>
              </a:defRPr>
            </a:lvl4pPr>
            <a:lvl5pPr marL="0" indent="1828800">
              <a:buClrTx/>
              <a:buSzTx/>
              <a:buFontTx/>
              <a:buNone/>
              <a:defRPr cap="all" spc="200" sz="2400">
                <a:solidFill>
                  <a:srgbClr val="455F51"/>
                </a:solidFill>
              </a:defRPr>
            </a:lvl5pPr>
          </a:lstStyle>
          <a:p>
            <a:pPr/>
            <a:r>
              <a:t>Body Level One</a:t>
            </a:r>
          </a:p>
          <a:p>
            <a:pPr lvl="1"/>
            <a:r>
              <a:t>Body Level Two</a:t>
            </a:r>
          </a:p>
          <a:p>
            <a:pPr lvl="2"/>
            <a:r>
              <a:t>Body Level Three</a:t>
            </a:r>
          </a:p>
          <a:p>
            <a:pPr lvl="3"/>
            <a:r>
              <a:t>Body Level Four</a:t>
            </a:r>
          </a:p>
          <a:p>
            <a:pPr lvl="4"/>
            <a:r>
              <a:t>Body Level Five</a:t>
            </a:r>
          </a:p>
        </p:txBody>
      </p:sp>
      <p:sp>
        <p:nvSpPr>
          <p:cNvPr id="39" name="Straight Connector 8"/>
          <p:cNvSpPr/>
          <p:nvPr/>
        </p:nvSpPr>
        <p:spPr>
          <a:xfrm>
            <a:off x="1207657" y="4343400"/>
            <a:ext cx="9875522" cy="0"/>
          </a:xfrm>
          <a:prstGeom prst="line">
            <a:avLst/>
          </a:prstGeom>
          <a:ln w="6350">
            <a:solidFill>
              <a:srgbClr val="808080"/>
            </a:solidFill>
          </a:ln>
        </p:spPr>
        <p:txBody>
          <a:bodyPr lIns="45719" rIns="45719"/>
          <a:lstStyle/>
          <a:p>
            <a:pP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half" idx="1"/>
          </p:nvPr>
        </p:nvSpPr>
        <p:spPr>
          <a:xfrm>
            <a:off x="1097277" y="1845734"/>
            <a:ext cx="4937761"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sz="quarter" idx="1"/>
          </p:nvPr>
        </p:nvSpPr>
        <p:spPr>
          <a:xfrm>
            <a:off x="1097280" y="1846052"/>
            <a:ext cx="4937760" cy="736283"/>
          </a:xfrm>
          <a:prstGeom prst="rect">
            <a:avLst/>
          </a:prstGeom>
        </p:spPr>
        <p:txBody>
          <a:bodyPr lIns="45719" tIns="45719" rIns="45719" bIns="45719" anchor="ctr"/>
          <a:lstStyle>
            <a:lvl1pPr marL="0" indent="0">
              <a:buClrTx/>
              <a:buSzTx/>
              <a:buFontTx/>
              <a:buNone/>
              <a:defRPr cap="all">
                <a:solidFill>
                  <a:srgbClr val="455F51"/>
                </a:solidFill>
              </a:defRPr>
            </a:lvl1pPr>
            <a:lvl2pPr marL="0" indent="457200">
              <a:buClrTx/>
              <a:buSzTx/>
              <a:buFontTx/>
              <a:buNone/>
              <a:defRPr cap="all">
                <a:solidFill>
                  <a:srgbClr val="455F51"/>
                </a:solidFill>
              </a:defRPr>
            </a:lvl2pPr>
            <a:lvl3pPr marL="0" indent="914400">
              <a:buClrTx/>
              <a:buSzTx/>
              <a:buFontTx/>
              <a:buNone/>
              <a:defRPr cap="all">
                <a:solidFill>
                  <a:srgbClr val="455F51"/>
                </a:solidFill>
              </a:defRPr>
            </a:lvl3pPr>
            <a:lvl4pPr marL="0" indent="1371600">
              <a:buClrTx/>
              <a:buSzTx/>
              <a:buFontTx/>
              <a:buNone/>
              <a:defRPr cap="all">
                <a:solidFill>
                  <a:srgbClr val="455F51"/>
                </a:solidFill>
              </a:defRPr>
            </a:lvl4pPr>
            <a:lvl5pPr marL="0" indent="1828800">
              <a:buClrTx/>
              <a:buSzTx/>
              <a:buFontTx/>
              <a:buNone/>
              <a:defRPr cap="all">
                <a:solidFill>
                  <a:srgbClr val="455F51"/>
                </a:solidFill>
              </a:defRPr>
            </a:lvl5pPr>
          </a:lstStyle>
          <a:p>
            <a:pPr/>
            <a:r>
              <a:t>Body Level One</a:t>
            </a:r>
          </a:p>
          <a:p>
            <a:pPr lvl="1"/>
            <a:r>
              <a:t>Body Level Two</a:t>
            </a:r>
          </a:p>
          <a:p>
            <a:pPr lvl="2"/>
            <a:r>
              <a:t>Body Level Three</a:t>
            </a:r>
          </a:p>
          <a:p>
            <a:pPr lvl="3"/>
            <a:r>
              <a:t>Body Level Four</a:t>
            </a:r>
          </a:p>
          <a:p>
            <a:pPr lvl="4"/>
            <a:r>
              <a:t>Body Level Five</a:t>
            </a:r>
          </a:p>
        </p:txBody>
      </p:sp>
      <p:sp>
        <p:nvSpPr>
          <p:cNvPr id="58" name="Text Placeholder 4"/>
          <p:cNvSpPr/>
          <p:nvPr>
            <p:ph type="body" sz="quarter" idx="13"/>
          </p:nvPr>
        </p:nvSpPr>
        <p:spPr>
          <a:xfrm>
            <a:off x="6217920" y="1846052"/>
            <a:ext cx="4937761" cy="736283"/>
          </a:xfrm>
          <a:prstGeom prst="rect">
            <a:avLst/>
          </a:prstGeom>
        </p:spPr>
        <p:txBody>
          <a:bodyPr lIns="45719" tIns="45719" rIns="45719" bIns="45719" anchor="ctr"/>
          <a:lstStyle/>
          <a:p>
            <a:pPr marL="0" indent="0">
              <a:buClrTx/>
              <a:buSzTx/>
              <a:buFontTx/>
              <a:buNone/>
              <a:defRPr cap="all">
                <a:solidFill>
                  <a:srgbClr val="455F51"/>
                </a:solidFill>
              </a:defRPr>
            </a:pP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6" name="Title Text"/>
          <p:cNvSpPr txBox="1"/>
          <p:nvPr>
            <p:ph type="title"/>
          </p:nvPr>
        </p:nvSpPr>
        <p:spPr>
          <a:prstGeom prst="rect">
            <a:avLst/>
          </a:prstGeom>
        </p:spPr>
        <p:txBody>
          <a:bodyPr/>
          <a:lstStyle/>
          <a:p>
            <a:pPr/>
            <a:r>
              <a:t>Title Text</a:t>
            </a:r>
          </a:p>
        </p:txBody>
      </p:sp>
      <p:sp>
        <p:nvSpPr>
          <p:cNvPr id="6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74" name="Rectangle 4"/>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75" name="Rectangle 5"/>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76" name="Rectangle 9"/>
          <p:cNvSpPr/>
          <p:nvPr/>
        </p:nvSpPr>
        <p:spPr>
          <a:xfrm>
            <a:off x="3176" y="6400800"/>
            <a:ext cx="12188826" cy="457200"/>
          </a:xfrm>
          <a:prstGeom prst="rect">
            <a:avLst/>
          </a:prstGeom>
          <a:solidFill>
            <a:schemeClr val="accent2"/>
          </a:solidFill>
          <a:ln w="12700">
            <a:miter lim="400000"/>
          </a:ln>
        </p:spPr>
        <p:txBody>
          <a:bodyPr lIns="45719" rIns="45719"/>
          <a:lstStyle/>
          <a:p>
            <a:pPr/>
          </a:p>
        </p:txBody>
      </p:sp>
      <p:sp>
        <p:nvSpPr>
          <p:cNvPr id="7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sp>
        <p:nvSpPr>
          <p:cNvPr id="84" name="Rectangle 7"/>
          <p:cNvSpPr/>
          <p:nvPr/>
        </p:nvSpPr>
        <p:spPr>
          <a:xfrm>
            <a:off x="15" y="0"/>
            <a:ext cx="4050793" cy="6858000"/>
          </a:xfrm>
          <a:prstGeom prst="rect">
            <a:avLst/>
          </a:prstGeom>
          <a:solidFill>
            <a:schemeClr val="accent2"/>
          </a:solidFill>
          <a:ln w="12700">
            <a:miter lim="400000"/>
          </a:ln>
        </p:spPr>
        <p:txBody>
          <a:bodyPr lIns="45719" rIns="45719"/>
          <a:lstStyle/>
          <a:p>
            <a:pPr/>
          </a:p>
        </p:txBody>
      </p:sp>
      <p:sp>
        <p:nvSpPr>
          <p:cNvPr id="85" name="Rectangle 8"/>
          <p:cNvSpPr/>
          <p:nvPr/>
        </p:nvSpPr>
        <p:spPr>
          <a:xfrm>
            <a:off x="4040070" y="0"/>
            <a:ext cx="64009" cy="6858000"/>
          </a:xfrm>
          <a:prstGeom prst="rect">
            <a:avLst/>
          </a:prstGeom>
          <a:solidFill>
            <a:schemeClr val="accent1"/>
          </a:solidFill>
          <a:ln w="12700">
            <a:miter lim="400000"/>
          </a:ln>
        </p:spPr>
        <p:txBody>
          <a:bodyPr lIns="45719" rIns="45719"/>
          <a:lstStyle/>
          <a:p>
            <a:pPr/>
          </a:p>
        </p:txBody>
      </p:sp>
      <p:sp>
        <p:nvSpPr>
          <p:cNvPr id="86" name="Title Text"/>
          <p:cNvSpPr txBox="1"/>
          <p:nvPr>
            <p:ph type="title"/>
          </p:nvPr>
        </p:nvSpPr>
        <p:spPr>
          <a:xfrm>
            <a:off x="457200" y="594359"/>
            <a:ext cx="3200400" cy="2286001"/>
          </a:xfrm>
          <a:prstGeom prst="rect">
            <a:avLst/>
          </a:prstGeom>
        </p:spPr>
        <p:txBody>
          <a:bodyPr/>
          <a:lstStyle>
            <a:lvl1pPr>
              <a:defRPr sz="3600">
                <a:solidFill>
                  <a:srgbClr val="FFFFFF"/>
                </a:solidFill>
              </a:defRPr>
            </a:lvl1pPr>
          </a:lstStyle>
          <a:p>
            <a:pPr/>
            <a:r>
              <a:t>Title Text</a:t>
            </a:r>
          </a:p>
        </p:txBody>
      </p:sp>
      <p:sp>
        <p:nvSpPr>
          <p:cNvPr id="87" name="Body Level One…"/>
          <p:cNvSpPr txBox="1"/>
          <p:nvPr>
            <p:ph type="body" idx="1"/>
          </p:nvPr>
        </p:nvSpPr>
        <p:spPr>
          <a:xfrm>
            <a:off x="4800600" y="731519"/>
            <a:ext cx="6492241" cy="525780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8" name="Text Placeholder 3"/>
          <p:cNvSpPr/>
          <p:nvPr>
            <p:ph type="body" sz="quarter" idx="13"/>
          </p:nvPr>
        </p:nvSpPr>
        <p:spPr>
          <a:xfrm>
            <a:off x="457200" y="2926079"/>
            <a:ext cx="3200400" cy="3379125"/>
          </a:xfrm>
          <a:prstGeom prst="rect">
            <a:avLst/>
          </a:prstGeom>
        </p:spPr>
        <p:txBody>
          <a:bodyPr lIns="45719" tIns="45719" rIns="45719" bIns="45719"/>
          <a:lstStyle/>
          <a:p>
            <a:pPr marL="0" indent="0">
              <a:buClrTx/>
              <a:buSzTx/>
              <a:buFontTx/>
              <a:buNone/>
              <a:defRPr sz="1500">
                <a:solidFill>
                  <a:srgbClr val="FFFFFF"/>
                </a:solidFill>
              </a:defRPr>
            </a:pPr>
          </a:p>
        </p:txBody>
      </p:sp>
      <p:sp>
        <p:nvSpPr>
          <p:cNvPr id="89" name="Slide Number"/>
          <p:cNvSpPr txBox="1"/>
          <p:nvPr>
            <p:ph type="sldNum" sz="quarter" idx="2"/>
          </p:nvPr>
        </p:nvSpPr>
        <p:spPr>
          <a:prstGeom prst="rect">
            <a:avLst/>
          </a:prstGeom>
        </p:spPr>
        <p:txBody>
          <a:bodyPr/>
          <a:lstStyle>
            <a:lvl1pPr>
              <a:defRPr>
                <a:solidFill>
                  <a:srgbClr val="455F5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96" name="Rectangle 7"/>
          <p:cNvSpPr/>
          <p:nvPr/>
        </p:nvSpPr>
        <p:spPr>
          <a:xfrm>
            <a:off x="0" y="4953000"/>
            <a:ext cx="12188825" cy="1905000"/>
          </a:xfrm>
          <a:prstGeom prst="rect">
            <a:avLst/>
          </a:prstGeom>
          <a:solidFill>
            <a:schemeClr val="accent2"/>
          </a:solidFill>
          <a:ln w="12700">
            <a:miter lim="400000"/>
          </a:ln>
        </p:spPr>
        <p:txBody>
          <a:bodyPr lIns="45719" rIns="45719"/>
          <a:lstStyle/>
          <a:p>
            <a:pPr/>
          </a:p>
        </p:txBody>
      </p:sp>
      <p:sp>
        <p:nvSpPr>
          <p:cNvPr id="97" name="Rectangle 8"/>
          <p:cNvSpPr/>
          <p:nvPr/>
        </p:nvSpPr>
        <p:spPr>
          <a:xfrm>
            <a:off x="14" y="4915075"/>
            <a:ext cx="12188826" cy="64009"/>
          </a:xfrm>
          <a:prstGeom prst="rect">
            <a:avLst/>
          </a:prstGeom>
          <a:solidFill>
            <a:schemeClr val="accent1"/>
          </a:solidFill>
          <a:ln w="12700">
            <a:miter lim="400000"/>
          </a:ln>
        </p:spPr>
        <p:txBody>
          <a:bodyPr lIns="45719" rIns="45719"/>
          <a:lstStyle/>
          <a:p>
            <a:pPr/>
          </a:p>
        </p:txBody>
      </p:sp>
      <p:sp>
        <p:nvSpPr>
          <p:cNvPr id="98" name="Title Text"/>
          <p:cNvSpPr txBox="1"/>
          <p:nvPr>
            <p:ph type="title"/>
          </p:nvPr>
        </p:nvSpPr>
        <p:spPr>
          <a:xfrm>
            <a:off x="1097280" y="5074920"/>
            <a:ext cx="10113645" cy="822961"/>
          </a:xfrm>
          <a:prstGeom prst="rect">
            <a:avLst/>
          </a:prstGeom>
        </p:spPr>
        <p:txBody>
          <a:bodyPr lIns="0" tIns="0" rIns="0" bIns="0"/>
          <a:lstStyle>
            <a:lvl1pPr>
              <a:defRPr sz="3600">
                <a:solidFill>
                  <a:srgbClr val="FFFFFF"/>
                </a:solidFill>
              </a:defRPr>
            </a:lvl1pPr>
          </a:lstStyle>
          <a:p>
            <a:pPr/>
            <a:r>
              <a:t>Title Text</a:t>
            </a:r>
          </a:p>
        </p:txBody>
      </p:sp>
      <p:sp>
        <p:nvSpPr>
          <p:cNvPr id="99" name="Picture Placeholder 2"/>
          <p:cNvSpPr/>
          <p:nvPr>
            <p:ph type="pic" idx="13"/>
          </p:nvPr>
        </p:nvSpPr>
        <p:spPr>
          <a:xfrm>
            <a:off x="14" y="0"/>
            <a:ext cx="12191987" cy="4915076"/>
          </a:xfrm>
          <a:prstGeom prst="rect">
            <a:avLst/>
          </a:prstGeom>
        </p:spPr>
        <p:txBody>
          <a:bodyPr lIns="91439" tIns="45719" rIns="91439" bIns="45719">
            <a:noAutofit/>
          </a:bodyPr>
          <a:lstStyle/>
          <a:p>
            <a:pPr/>
          </a:p>
        </p:txBody>
      </p:sp>
      <p:sp>
        <p:nvSpPr>
          <p:cNvPr id="100" name="Body Level One…"/>
          <p:cNvSpPr txBox="1"/>
          <p:nvPr>
            <p:ph type="body" sz="quarter" idx="1"/>
          </p:nvPr>
        </p:nvSpPr>
        <p:spPr>
          <a:xfrm>
            <a:off x="1097280" y="5907023"/>
            <a:ext cx="10113265" cy="594361"/>
          </a:xfrm>
          <a:prstGeom prst="rect">
            <a:avLst/>
          </a:prstGeom>
        </p:spPr>
        <p:txBody>
          <a:bodyPr/>
          <a:lstStyle>
            <a:lvl1pPr marL="0" indent="0">
              <a:spcBef>
                <a:spcPts val="600"/>
              </a:spcBef>
              <a:buClrTx/>
              <a:buSzTx/>
              <a:buFontTx/>
              <a:buNone/>
              <a:defRPr sz="1500">
                <a:solidFill>
                  <a:srgbClr val="FFFFFF"/>
                </a:solidFill>
              </a:defRPr>
            </a:lvl1pPr>
            <a:lvl2pPr marL="0" indent="457200">
              <a:spcBef>
                <a:spcPts val="600"/>
              </a:spcBef>
              <a:buClrTx/>
              <a:buSzTx/>
              <a:buFontTx/>
              <a:buNone/>
              <a:defRPr sz="1500">
                <a:solidFill>
                  <a:srgbClr val="FFFFFF"/>
                </a:solidFill>
              </a:defRPr>
            </a:lvl2pPr>
            <a:lvl3pPr marL="0" indent="914400">
              <a:spcBef>
                <a:spcPts val="600"/>
              </a:spcBef>
              <a:buClrTx/>
              <a:buSzTx/>
              <a:buFontTx/>
              <a:buNone/>
              <a:defRPr sz="1500">
                <a:solidFill>
                  <a:srgbClr val="FFFFFF"/>
                </a:solidFill>
              </a:defRPr>
            </a:lvl3pPr>
            <a:lvl4pPr marL="0" indent="1371600">
              <a:spcBef>
                <a:spcPts val="600"/>
              </a:spcBef>
              <a:buClrTx/>
              <a:buSzTx/>
              <a:buFontTx/>
              <a:buNone/>
              <a:defRPr sz="1500">
                <a:solidFill>
                  <a:srgbClr val="FFFFFF"/>
                </a:solidFill>
              </a:defRPr>
            </a:lvl4pPr>
            <a:lvl5pPr marL="0" indent="1828800">
              <a:spcBef>
                <a:spcPts val="600"/>
              </a:spcBef>
              <a:buClrTx/>
              <a:buSzTx/>
              <a:buFontTx/>
              <a:buNone/>
              <a:defRPr sz="15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101" name="Date Placeholder 3"/>
          <p:cNvSpPr txBox="1"/>
          <p:nvPr/>
        </p:nvSpPr>
        <p:spPr>
          <a:xfrm>
            <a:off x="625306" y="6500109"/>
            <a:ext cx="4180037" cy="284481"/>
          </a:xfrm>
          <a:prstGeom prst="rect">
            <a:avLst/>
          </a:prstGeom>
          <a:ln w="12700">
            <a:miter lim="400000"/>
          </a:ln>
          <a:extLst>
            <a:ext uri="{C572A759-6A51-4108-AA02-DFA0A04FC94B}">
              <ma14:wrappingTextBoxFlag xmlns:ma14="http://schemas.microsoft.com/office/mac/drawingml/2011/main" val="1"/>
            </a:ext>
          </a:extLst>
        </p:spPr>
        <p:txBody>
          <a:bodyPr lIns="34290" tIns="34290" rIns="34290" bIns="34290" anchor="ctr">
            <a:spAutoFit/>
          </a:bodyPr>
          <a:lstStyle>
            <a:lvl1pPr defTabSz="914400">
              <a:defRPr sz="1500">
                <a:solidFill>
                  <a:srgbClr val="FFFFFF"/>
                </a:solidFill>
                <a:latin typeface="Georgia"/>
                <a:ea typeface="Georgia"/>
                <a:cs typeface="Georgia"/>
                <a:sym typeface="Georgia"/>
              </a:defRPr>
            </a:lvl1pPr>
          </a:lstStyle>
          <a:p>
            <a:pPr/>
            <a:r>
              <a:t>Rocky Mountain Research Forum</a:t>
            </a:r>
          </a:p>
        </p:txBody>
      </p:sp>
      <p:sp>
        <p:nvSpPr>
          <p:cNvPr id="1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6"/>
          <p:cNvSpPr/>
          <p:nvPr/>
        </p:nvSpPr>
        <p:spPr>
          <a:xfrm>
            <a:off x="1" y="6400800"/>
            <a:ext cx="12192001" cy="457200"/>
          </a:xfrm>
          <a:prstGeom prst="rect">
            <a:avLst/>
          </a:prstGeom>
          <a:solidFill>
            <a:schemeClr val="accent2"/>
          </a:solidFill>
          <a:ln w="12700">
            <a:miter lim="400000"/>
          </a:ln>
        </p:spPr>
        <p:txBody>
          <a:bodyPr lIns="45719" rIns="45719"/>
          <a:lstStyle/>
          <a:p>
            <a:pPr/>
          </a:p>
        </p:txBody>
      </p:sp>
      <p:sp>
        <p:nvSpPr>
          <p:cNvPr id="3" name="Rectangle 8"/>
          <p:cNvSpPr/>
          <p:nvPr/>
        </p:nvSpPr>
        <p:spPr>
          <a:xfrm>
            <a:off x="14" y="6334316"/>
            <a:ext cx="12191987" cy="66485"/>
          </a:xfrm>
          <a:prstGeom prst="rect">
            <a:avLst/>
          </a:prstGeom>
          <a:solidFill>
            <a:schemeClr val="accent1"/>
          </a:solidFill>
          <a:ln w="12700">
            <a:miter lim="400000"/>
          </a:ln>
        </p:spPr>
        <p:txBody>
          <a:bodyPr lIns="45719" rIns="45719"/>
          <a:lstStyle/>
          <a:p>
            <a:pPr/>
          </a:p>
        </p:txBody>
      </p:sp>
      <p:sp>
        <p:nvSpPr>
          <p:cNvPr id="4" name="Straight Connector 9"/>
          <p:cNvSpPr/>
          <p:nvPr/>
        </p:nvSpPr>
        <p:spPr>
          <a:xfrm>
            <a:off x="1193532" y="1737845"/>
            <a:ext cx="9966960" cy="1"/>
          </a:xfrm>
          <a:prstGeom prst="line">
            <a:avLst/>
          </a:prstGeom>
          <a:ln w="6350">
            <a:solidFill>
              <a:srgbClr val="808080"/>
            </a:solidFill>
          </a:ln>
        </p:spPr>
        <p:txBody>
          <a:bodyPr lIns="45719" rIns="45719"/>
          <a:lstStyle/>
          <a:p>
            <a:pPr/>
          </a:p>
        </p:txBody>
      </p:sp>
      <p:sp>
        <p:nvSpPr>
          <p:cNvPr id="5" name="Title Text"/>
          <p:cNvSpPr txBox="1"/>
          <p:nvPr>
            <p:ph type="title"/>
          </p:nvPr>
        </p:nvSpPr>
        <p:spPr>
          <a:xfrm>
            <a:off x="1097280" y="286603"/>
            <a:ext cx="10058401" cy="1450757"/>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Title Text</a:t>
            </a:r>
          </a:p>
        </p:txBody>
      </p:sp>
      <p:sp>
        <p:nvSpPr>
          <p:cNvPr id="6" name="Body Level One…"/>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10979606" y="6528092"/>
            <a:ext cx="232878" cy="228512"/>
          </a:xfrm>
          <a:prstGeom prst="rect">
            <a:avLst/>
          </a:prstGeom>
          <a:ln w="12700">
            <a:miter lim="400000"/>
          </a:ln>
        </p:spPr>
        <p:txBody>
          <a:bodyPr wrap="none" lIns="45719" rIns="45719" anchor="ctr">
            <a:spAutoFit/>
          </a:bodyPr>
          <a:lstStyle>
            <a:lvl1pPr algn="r">
              <a:defRPr sz="10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1pPr>
      <a:lvl2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2pPr>
      <a:lvl3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3pPr>
      <a:lvl4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4pPr>
      <a:lvl5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5pPr>
      <a:lvl6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6pPr>
      <a:lvl7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7pPr>
      <a:lvl8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8pPr>
      <a:lvl9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mn-lt"/>
          <a:ea typeface="+mn-ea"/>
          <a:cs typeface="+mn-cs"/>
          <a:sym typeface="Calibri"/>
        </a:defRPr>
      </a:lvl9pPr>
    </p:titleStyle>
    <p:bodyStyle>
      <a:lvl1pPr marL="91439" marR="0" indent="-91439" algn="l" defTabSz="914400" rtl="0" latinLnBrk="0">
        <a:lnSpc>
          <a:spcPct val="90000"/>
        </a:lnSpc>
        <a:spcBef>
          <a:spcPts val="1200"/>
        </a:spcBef>
        <a:spcAft>
          <a:spcPts val="0"/>
        </a:spcAft>
        <a:buClr>
          <a:schemeClr val="accent1"/>
        </a:buClr>
        <a:buSzPct val="100000"/>
        <a:buFont typeface="Calibri"/>
        <a:buChar char=" "/>
        <a:tabLst/>
        <a:defRPr b="0" baseline="0" cap="none" i="0" spc="0" strike="noStrike" sz="2000" u="none">
          <a:solidFill>
            <a:srgbClr val="404040"/>
          </a:solidFill>
          <a:uFillTx/>
          <a:latin typeface="+mn-lt"/>
          <a:ea typeface="+mn-ea"/>
          <a:cs typeface="+mn-cs"/>
          <a:sym typeface="Calibri"/>
        </a:defRPr>
      </a:lvl1pPr>
      <a:lvl2pPr marL="404368" marR="0" indent="-203200"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2pPr>
      <a:lvl3pPr marL="645305" marR="0" indent="-261257"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3pPr>
      <a:lvl4pPr marL="828185" marR="0" indent="-261257"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4pPr>
      <a:lvl5pPr marL="1011065" marR="0" indent="-261257"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5pPr>
      <a:lvl6pPr marL="1197971" marR="0" indent="-326571"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6pPr>
      <a:lvl7pPr marL="1397971" marR="0" indent="-326571"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7pPr>
      <a:lvl8pPr marL="1597971" marR="0" indent="-326571"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8pPr>
      <a:lvl9pPr marL="1797971" marR="0" indent="-326571"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nita.mathews@cuanschutz.edu" TargetMode="External"/><Relationship Id="rId3" Type="http://schemas.openxmlformats.org/officeDocument/2006/relationships/hyperlink" Target="mailto:morgan.schiller@cuanschutz.edu" TargetMode="External"/><Relationship Id="rId4" Type="http://schemas.openxmlformats.org/officeDocument/2006/relationships/hyperlink" Target="mailto:john.weeks@cuanschutz.edu" TargetMode="External"/><Relationship Id="rId5" Type="http://schemas.openxmlformats.org/officeDocument/2006/relationships/hyperlink" Target="mailto:alicia.wong@cuanschutz.edu" TargetMode="External"/><Relationship Id="rId6" Type="http://schemas.openxmlformats.org/officeDocument/2006/relationships/hyperlink" Target="mailto:thomas.staff@cuanschutz.edu"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Title 1"/>
          <p:cNvSpPr txBox="1"/>
          <p:nvPr>
            <p:ph type="ctrTitle"/>
          </p:nvPr>
        </p:nvSpPr>
        <p:spPr>
          <a:xfrm>
            <a:off x="1097280" y="758951"/>
            <a:ext cx="10058401" cy="3566161"/>
          </a:xfrm>
          <a:prstGeom prst="rect">
            <a:avLst/>
          </a:prstGeom>
        </p:spPr>
        <p:txBody>
          <a:bodyPr/>
          <a:lstStyle/>
          <a:p>
            <a:pPr defTabSz="722376">
              <a:defRPr b="1" spc="-79" sz="6320"/>
            </a:pPr>
            <a:r>
              <a:t>Aligning Chronic Opioid Prescribing Practices at an FQHC with Current Guidelines:</a:t>
            </a:r>
          </a:p>
          <a:p>
            <a:pPr defTabSz="722376">
              <a:defRPr spc="-79" sz="6320"/>
            </a:pPr>
            <a:r>
              <a:t>A Quality Improvement Project</a:t>
            </a:r>
          </a:p>
        </p:txBody>
      </p:sp>
      <p:sp>
        <p:nvSpPr>
          <p:cNvPr id="112" name="Subtitle 2"/>
          <p:cNvSpPr txBox="1"/>
          <p:nvPr>
            <p:ph type="subTitle" sz="quarter" idx="1"/>
          </p:nvPr>
        </p:nvSpPr>
        <p:spPr>
          <a:prstGeom prst="rect">
            <a:avLst/>
          </a:prstGeom>
        </p:spPr>
        <p:txBody>
          <a:bodyPr/>
          <a:lstStyle/>
          <a:p>
            <a:pPr defTabSz="832104">
              <a:spcBef>
                <a:spcPts val="1000"/>
              </a:spcBef>
              <a:defRPr spc="182" sz="2184"/>
            </a:pPr>
            <a:r>
              <a:t>Anita mathews MD MPH, Morgan Schiller MD, John Weeks MD, Alicia wong Md mph, TJ Staff MD</a:t>
            </a:r>
          </a:p>
          <a:p>
            <a:pPr defTabSz="832104">
              <a:spcBef>
                <a:spcPts val="1000"/>
              </a:spcBef>
              <a:defRPr spc="182" sz="2184"/>
            </a:pPr>
            <a:r>
              <a:t>University of colorado family medicine - denver health track</a:t>
            </a:r>
          </a:p>
        </p:txBody>
      </p:sp>
      <p:sp>
        <p:nvSpPr>
          <p:cNvPr id="113" name="Date Placeholder 3"/>
          <p:cNvSpPr txBox="1"/>
          <p:nvPr/>
        </p:nvSpPr>
        <p:spPr>
          <a:xfrm>
            <a:off x="2392681" y="6539392"/>
            <a:ext cx="2517913"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Title 1"/>
          <p:cNvSpPr txBox="1"/>
          <p:nvPr>
            <p:ph type="title"/>
          </p:nvPr>
        </p:nvSpPr>
        <p:spPr>
          <a:prstGeom prst="rect">
            <a:avLst/>
          </a:prstGeom>
        </p:spPr>
        <p:txBody>
          <a:bodyPr/>
          <a:lstStyle/>
          <a:p>
            <a:pPr>
              <a:defRPr spc="-100"/>
            </a:pPr>
            <a:r>
              <a:t>Assessing Current Prescribing Practices:</a:t>
            </a:r>
          </a:p>
          <a:p>
            <a:pPr>
              <a:defRPr spc="-100"/>
            </a:pPr>
            <a:r>
              <a:t>Chart Reviews</a:t>
            </a:r>
          </a:p>
        </p:txBody>
      </p:sp>
      <p:sp>
        <p:nvSpPr>
          <p:cNvPr id="150" name="Content Placeholder 2"/>
          <p:cNvSpPr txBox="1"/>
          <p:nvPr>
            <p:ph type="body" idx="1"/>
          </p:nvPr>
        </p:nvSpPr>
        <p:spPr>
          <a:xfrm>
            <a:off x="1097280" y="2164737"/>
            <a:ext cx="10058401" cy="3950937"/>
          </a:xfrm>
          <a:prstGeom prst="rect">
            <a:avLst/>
          </a:prstGeom>
        </p:spPr>
        <p:txBody>
          <a:bodyPr/>
          <a:lstStyle/>
          <a:p>
            <a:pPr marL="0" indent="0">
              <a:buSzTx/>
              <a:buNone/>
              <a:defRPr sz="2400"/>
            </a:pPr>
            <a:r>
              <a:t>To correlate self-reported practices with patient care, our QI team conducted 77 chart reviews, notable for: </a:t>
            </a:r>
          </a:p>
          <a:p>
            <a:pPr lvl="1" marL="581526" indent="-200526">
              <a:buClrTx/>
              <a:buFontTx/>
              <a:buChar char="•"/>
              <a:defRPr sz="2400"/>
            </a:pPr>
            <a:r>
              <a:t>56% of charts with documentation about discussion of alternative analgesics</a:t>
            </a:r>
          </a:p>
          <a:p>
            <a:pPr lvl="1" marL="581526" indent="-200526">
              <a:buClrTx/>
              <a:buFontTx/>
              <a:buChar char="•"/>
              <a:defRPr sz="2400"/>
            </a:pPr>
            <a:r>
              <a:t>33% of charts with documentation of goals/duration of COT</a:t>
            </a:r>
          </a:p>
          <a:p>
            <a:pPr lvl="1" marL="581526" indent="-200526">
              <a:buClrTx/>
              <a:buFontTx/>
              <a:buChar char="•"/>
              <a:defRPr sz="2400"/>
            </a:pPr>
            <a:r>
              <a:t>44% of charts with documented discussion of risks/benefits of COT</a:t>
            </a:r>
          </a:p>
          <a:p>
            <a:pPr lvl="1" marL="581526" indent="-200526">
              <a:buClrTx/>
              <a:buFontTx/>
              <a:buChar char="•"/>
              <a:defRPr sz="2400"/>
            </a:pPr>
            <a:r>
              <a:t>91% of charts without use of Epic COT Flowsheet</a:t>
            </a:r>
          </a:p>
        </p:txBody>
      </p:sp>
      <p:sp>
        <p:nvSpPr>
          <p:cNvPr id="151"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5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5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50">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0"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itle 1"/>
          <p:cNvSpPr txBox="1"/>
          <p:nvPr>
            <p:ph type="title"/>
          </p:nvPr>
        </p:nvSpPr>
        <p:spPr>
          <a:prstGeom prst="rect">
            <a:avLst/>
          </a:prstGeom>
        </p:spPr>
        <p:txBody>
          <a:bodyPr/>
          <a:lstStyle>
            <a:lvl1pPr>
              <a:defRPr spc="-100"/>
            </a:lvl1pPr>
          </a:lstStyle>
          <a:p>
            <a:pPr/>
            <a:r>
              <a:t>Intervention: Epic Dot Phrase</a:t>
            </a:r>
          </a:p>
        </p:txBody>
      </p:sp>
      <p:sp>
        <p:nvSpPr>
          <p:cNvPr id="154" name="Content Placeholder 2"/>
          <p:cNvSpPr txBox="1"/>
          <p:nvPr>
            <p:ph type="body" idx="1"/>
          </p:nvPr>
        </p:nvSpPr>
        <p:spPr>
          <a:xfrm>
            <a:off x="1097280" y="1845734"/>
            <a:ext cx="10058401" cy="4023360"/>
          </a:xfrm>
          <a:prstGeom prst="rect">
            <a:avLst/>
          </a:prstGeom>
        </p:spPr>
        <p:txBody>
          <a:bodyPr/>
          <a:lstStyle/>
          <a:p>
            <a:pPr marL="0" indent="0">
              <a:buSzTx/>
              <a:buNone/>
              <a:defRPr sz="2400"/>
            </a:pPr>
            <a:r>
              <a:t>Considerations:</a:t>
            </a:r>
          </a:p>
          <a:p>
            <a:pPr lvl="1" marL="564815" indent="-183815">
              <a:buClrTx/>
              <a:buFontTx/>
              <a:buChar char="•"/>
              <a:defRPr sz="2400"/>
            </a:pPr>
            <a:r>
              <a:t>Based on survey data, most providers would appreciate a consistent form of documentation </a:t>
            </a:r>
          </a:p>
          <a:p>
            <a:pPr lvl="1" marL="564815" indent="-183815">
              <a:buClrTx/>
              <a:buFontTx/>
              <a:buChar char="•"/>
              <a:defRPr sz="2400"/>
            </a:pPr>
            <a:r>
              <a:t>Most providers are already accustomed to using an Epic dot phrase for standardized prenatal care that carries forward as part of the problem list</a:t>
            </a:r>
          </a:p>
          <a:p>
            <a:pPr lvl="1" marL="564815" indent="-183815">
              <a:buClrTx/>
              <a:buFontTx/>
              <a:buChar char="•"/>
              <a:defRPr sz="2400"/>
            </a:pPr>
            <a:r>
              <a:t>Given the majority of providers are not using the built-in COT flowsheet for documentation, a dot phrase seemed like a higher yield step in the right direction</a:t>
            </a:r>
            <a:br/>
          </a:p>
        </p:txBody>
      </p:sp>
      <p:sp>
        <p:nvSpPr>
          <p:cNvPr id="155"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itle 1"/>
          <p:cNvSpPr txBox="1"/>
          <p:nvPr>
            <p:ph type="title"/>
          </p:nvPr>
        </p:nvSpPr>
        <p:spPr>
          <a:prstGeom prst="rect">
            <a:avLst/>
          </a:prstGeom>
        </p:spPr>
        <p:txBody>
          <a:bodyPr/>
          <a:lstStyle>
            <a:lvl1pPr>
              <a:defRPr spc="-100"/>
            </a:lvl1pPr>
          </a:lstStyle>
          <a:p>
            <a:pPr/>
            <a:r>
              <a:t>Intervention: Epic Dot Phrase</a:t>
            </a:r>
          </a:p>
        </p:txBody>
      </p:sp>
      <p:sp>
        <p:nvSpPr>
          <p:cNvPr id="158" name="Content Placeholder 2"/>
          <p:cNvSpPr txBox="1"/>
          <p:nvPr>
            <p:ph type="body" sz="half" idx="1"/>
          </p:nvPr>
        </p:nvSpPr>
        <p:spPr>
          <a:xfrm>
            <a:off x="894172" y="1894747"/>
            <a:ext cx="4786940" cy="4285842"/>
          </a:xfrm>
          <a:prstGeom prst="rect">
            <a:avLst/>
          </a:prstGeom>
        </p:spPr>
        <p:txBody>
          <a:bodyPr/>
          <a:lstStyle/>
          <a:p>
            <a:pPr lvl="1" marL="564815" indent="-183815">
              <a:buClrTx/>
              <a:buFontTx/>
              <a:buChar char="•"/>
              <a:defRPr sz="2200"/>
            </a:pPr>
            <a:r>
              <a:t>“Chronic Prescription Opiate Use” </a:t>
            </a:r>
          </a:p>
          <a:p>
            <a:pPr lvl="1" marL="564815" indent="-183815">
              <a:buClrTx/>
              <a:buFontTx/>
              <a:buChar char="•"/>
              <a:defRPr sz="2200"/>
            </a:pPr>
            <a:r>
              <a:t>Prompts provider to calculate MME, consider alternative therapies</a:t>
            </a:r>
          </a:p>
          <a:p>
            <a:pPr lvl="1" marL="564815" indent="-183815">
              <a:buClrTx/>
              <a:buFontTx/>
              <a:buChar char="•"/>
              <a:defRPr sz="2200"/>
            </a:pPr>
            <a:r>
              <a:t>Approximates flowsheet assessment tool</a:t>
            </a:r>
          </a:p>
          <a:p>
            <a:pPr lvl="1" marL="564815" indent="-183815">
              <a:buClrTx/>
              <a:buFontTx/>
              <a:buChar char="•"/>
              <a:defRPr sz="2200"/>
            </a:pPr>
            <a:r>
              <a:t>Prompts provider to review PDMP, prescribe naloxone, order UDS</a:t>
            </a:r>
          </a:p>
          <a:p>
            <a:pPr lvl="1" marL="564815" indent="-183815">
              <a:buClrTx/>
              <a:buFontTx/>
              <a:buChar char="•"/>
              <a:defRPr sz="2200"/>
            </a:pPr>
            <a:r>
              <a:t>Carries forward as part of the Problem Overview and can be refreshed/updated as necessary</a:t>
            </a:r>
          </a:p>
        </p:txBody>
      </p:sp>
      <p:sp>
        <p:nvSpPr>
          <p:cNvPr id="159"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
        <p:nvSpPr>
          <p:cNvPr id="160" name="Content Placeholder 2"/>
          <p:cNvSpPr txBox="1"/>
          <p:nvPr/>
        </p:nvSpPr>
        <p:spPr>
          <a:xfrm>
            <a:off x="5777961" y="1821227"/>
            <a:ext cx="5380055" cy="4366561"/>
          </a:xfrm>
          <a:prstGeom prst="rect">
            <a:avLst/>
          </a:prstGeom>
          <a:solidFill>
            <a:schemeClr val="accent2"/>
          </a:solidFill>
          <a:ln w="15875">
            <a:solidFill>
              <a:srgbClr val="487828"/>
            </a:solidFill>
          </a:ln>
          <a:effectLst>
            <a:outerShdw sx="100000" sy="100000" kx="0" ky="0" algn="b" rotWithShape="0" blurRad="38100" dist="25400" dir="2700000">
              <a:srgbClr val="000000">
                <a:alpha val="60000"/>
              </a:srgbClr>
            </a:outerShdw>
          </a:effectLst>
          <a:extLst>
            <a:ext uri="{C572A759-6A51-4108-AA02-DFA0A04FC94B}">
              <ma14:wrappingTextBoxFlag xmlns:ma14="http://schemas.microsoft.com/office/mac/drawingml/2011/main" val="1"/>
            </a:ext>
          </a:extLst>
        </p:spPr>
        <p:txBody>
          <a:bodyPr lIns="0" tIns="0" rIns="0" bIns="0">
            <a:normAutofit fontScale="100000" lnSpcReduction="0"/>
          </a:bodyPr>
          <a:lstStyle/>
          <a:p>
            <a:pPr algn="ctr" defTabSz="379475">
              <a:defRPr sz="1992" u="sng">
                <a:solidFill>
                  <a:srgbClr val="FFFFFF"/>
                </a:solidFill>
              </a:defRPr>
            </a:pPr>
            <a:r>
              <a:rPr u="none"/>
              <a:t> </a:t>
            </a:r>
            <a:r>
              <a:rPr b="1"/>
              <a:t>Epic Dot Phrase</a:t>
            </a:r>
            <a:endParaRPr b="1"/>
          </a:p>
          <a:p>
            <a:pPr defTabSz="379475">
              <a:defRPr sz="1660">
                <a:solidFill>
                  <a:srgbClr val="FFFFFF"/>
                </a:solidFill>
              </a:defRPr>
            </a:pPr>
            <a:r>
              <a:rPr b="1"/>
              <a:t> </a:t>
            </a:r>
          </a:p>
          <a:p>
            <a:pPr defTabSz="379475">
              <a:defRPr sz="1660">
                <a:solidFill>
                  <a:srgbClr val="FFFFFF"/>
                </a:solidFill>
              </a:defRPr>
            </a:pPr>
            <a:r>
              <a:t> Indication: ***</a:t>
            </a:r>
          </a:p>
          <a:p>
            <a:pPr defTabSz="379475">
              <a:defRPr sz="1660">
                <a:solidFill>
                  <a:srgbClr val="FFFFFF"/>
                </a:solidFill>
              </a:defRPr>
            </a:pPr>
            <a:r>
              <a:t> *** Daily MME</a:t>
            </a:r>
          </a:p>
          <a:p>
            <a:pPr defTabSz="379475">
              <a:defRPr sz="1660">
                <a:solidFill>
                  <a:srgbClr val="FFFFFF"/>
                </a:solidFill>
              </a:defRPr>
            </a:pPr>
            <a:r>
              <a:t> Non-opiate modalities utilized (List): ***</a:t>
            </a:r>
          </a:p>
          <a:p>
            <a:pPr defTabSz="379475">
              <a:defRPr sz="1660">
                <a:solidFill>
                  <a:srgbClr val="FFFFFF"/>
                </a:solidFill>
              </a:defRPr>
            </a:pPr>
            <a:r>
              <a:t> Last refill: ***</a:t>
            </a:r>
          </a:p>
          <a:p>
            <a:pPr defTabSz="379475">
              <a:defRPr sz="1660">
                <a:solidFill>
                  <a:srgbClr val="FFFFFF"/>
                </a:solidFill>
              </a:defRPr>
            </a:pPr>
          </a:p>
          <a:p>
            <a:pPr defTabSz="379475">
              <a:defRPr sz="1660">
                <a:solidFill>
                  <a:srgbClr val="FFFFFF"/>
                </a:solidFill>
              </a:defRPr>
            </a:pPr>
            <a:r>
              <a:t> Pain is (drop down: better/same/worse)</a:t>
            </a:r>
          </a:p>
          <a:p>
            <a:pPr defTabSz="379475">
              <a:defRPr sz="1660">
                <a:solidFill>
                  <a:srgbClr val="FFFFFF"/>
                </a:solidFill>
              </a:defRPr>
            </a:pPr>
            <a:r>
              <a:t> Function is (drop down: better/same/worse)</a:t>
            </a:r>
          </a:p>
          <a:p>
            <a:pPr defTabSz="379475">
              <a:defRPr sz="1660">
                <a:solidFill>
                  <a:srgbClr val="FFFFFF"/>
                </a:solidFill>
              </a:defRPr>
            </a:pPr>
            <a:r>
              <a:t> Overall impression: patient (is/is not) benefitting  from COT</a:t>
            </a:r>
          </a:p>
          <a:p>
            <a:pPr defTabSz="379475">
              <a:defRPr sz="1660">
                <a:solidFill>
                  <a:srgbClr val="FFFFFF"/>
                </a:solidFill>
              </a:defRPr>
            </a:pPr>
            <a:r>
              <a:t> Refill/taper plan: ***</a:t>
            </a:r>
          </a:p>
          <a:p>
            <a:pPr defTabSz="379475">
              <a:defRPr sz="1660">
                <a:solidFill>
                  <a:srgbClr val="FFFFFF"/>
                </a:solidFill>
              </a:defRPr>
            </a:pPr>
          </a:p>
          <a:p>
            <a:pPr defTabSz="379475">
              <a:defRPr sz="1660">
                <a:solidFill>
                  <a:srgbClr val="FFFFFF"/>
                </a:solidFill>
              </a:defRPr>
            </a:pPr>
            <a:r>
              <a:t> PDMP last reviewed: (auto populates)</a:t>
            </a:r>
          </a:p>
          <a:p>
            <a:pPr defTabSz="379475">
              <a:defRPr sz="1660">
                <a:solidFill>
                  <a:srgbClr val="FFFFFF"/>
                </a:solidFill>
              </a:defRPr>
            </a:pPr>
            <a:r>
              <a:t> Active naloxone prescription: (Yes/No)</a:t>
            </a:r>
          </a:p>
          <a:p>
            <a:pPr defTabSz="379475">
              <a:defRPr sz="1660">
                <a:solidFill>
                  <a:srgbClr val="FFFFFF"/>
                </a:solidFill>
              </a:defRPr>
            </a:pPr>
            <a:r>
              <a:t> Pain contract: (Yes/No, date)</a:t>
            </a:r>
          </a:p>
          <a:p>
            <a:pPr defTabSz="379475">
              <a:defRPr sz="1660">
                <a:solidFill>
                  <a:srgbClr val="FFFFFF"/>
                </a:solidFill>
              </a:defRPr>
            </a:pPr>
          </a:p>
          <a:p>
            <a:pPr defTabSz="379475">
              <a:defRPr sz="1660">
                <a:solidFill>
                  <a:srgbClr val="FFFFFF"/>
                </a:solidFill>
              </a:defRPr>
            </a:pPr>
            <a:r>
              <a:t> Last Urine Drug screen (every 6mo): (auto populates)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itle 1"/>
          <p:cNvSpPr txBox="1"/>
          <p:nvPr>
            <p:ph type="title"/>
          </p:nvPr>
        </p:nvSpPr>
        <p:spPr>
          <a:prstGeom prst="rect">
            <a:avLst/>
          </a:prstGeom>
        </p:spPr>
        <p:txBody>
          <a:bodyPr/>
          <a:lstStyle/>
          <a:p>
            <a:pPr/>
            <a:r>
              <a:t>Findings</a:t>
            </a:r>
          </a:p>
        </p:txBody>
      </p:sp>
      <p:sp>
        <p:nvSpPr>
          <p:cNvPr id="163" name="Content Placeholder 2"/>
          <p:cNvSpPr txBox="1"/>
          <p:nvPr>
            <p:ph type="body" idx="1"/>
          </p:nvPr>
        </p:nvSpPr>
        <p:spPr>
          <a:xfrm>
            <a:off x="1147812" y="2206243"/>
            <a:ext cx="10058401" cy="3662851"/>
          </a:xfrm>
          <a:prstGeom prst="rect">
            <a:avLst/>
          </a:prstGeom>
        </p:spPr>
        <p:txBody>
          <a:bodyPr/>
          <a:lstStyle/>
          <a:p>
            <a:pPr marL="91440" indent="-91440">
              <a:defRPr sz="2400"/>
            </a:pPr>
            <a:r>
              <a:t>1) Prescribing practices differ widely between providers, and from national guidelines</a:t>
            </a:r>
          </a:p>
          <a:p>
            <a:pPr marL="91440" indent="-91440">
              <a:defRPr sz="2400"/>
            </a:pPr>
            <a:r>
              <a:t>2) Providers appreciate guidance/education in prescribing high risk medications like opiates</a:t>
            </a:r>
          </a:p>
          <a:p>
            <a:pPr marL="91440" indent="-91440">
              <a:defRPr sz="2400"/>
            </a:pPr>
            <a:r>
              <a:t>3) There is a deficiency of discussion about goals/duration of COT which may create unrealistic patient expectations about its efficacy</a:t>
            </a:r>
          </a:p>
        </p:txBody>
      </p:sp>
      <p:sp>
        <p:nvSpPr>
          <p:cNvPr id="164"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itle 1"/>
          <p:cNvSpPr txBox="1"/>
          <p:nvPr>
            <p:ph type="title"/>
          </p:nvPr>
        </p:nvSpPr>
        <p:spPr>
          <a:prstGeom prst="rect">
            <a:avLst/>
          </a:prstGeom>
        </p:spPr>
        <p:txBody>
          <a:bodyPr/>
          <a:lstStyle/>
          <a:p>
            <a:pPr/>
            <a:r>
              <a:t>Lessons Learned</a:t>
            </a:r>
          </a:p>
        </p:txBody>
      </p:sp>
      <p:sp>
        <p:nvSpPr>
          <p:cNvPr id="167" name="Content Placeholder 2"/>
          <p:cNvSpPr txBox="1"/>
          <p:nvPr>
            <p:ph type="body" idx="1"/>
          </p:nvPr>
        </p:nvSpPr>
        <p:spPr>
          <a:xfrm>
            <a:off x="1097280" y="2100323"/>
            <a:ext cx="10058401" cy="3768771"/>
          </a:xfrm>
          <a:prstGeom prst="rect">
            <a:avLst/>
          </a:prstGeom>
        </p:spPr>
        <p:txBody>
          <a:bodyPr/>
          <a:lstStyle/>
          <a:p>
            <a:pPr marL="91440" indent="-91440">
              <a:defRPr sz="2400"/>
            </a:pPr>
            <a:r>
              <a:t>1) It is challenging to collect data about prescribing practices — a chart review could be useful in many clinical settings</a:t>
            </a:r>
          </a:p>
          <a:p>
            <a:pPr marL="91440" indent="-91440">
              <a:defRPr sz="2400"/>
            </a:pPr>
            <a:r>
              <a:t>2) EMR tools are useful in assessing and implementing quality improvement</a:t>
            </a:r>
          </a:p>
          <a:p>
            <a:pPr marL="91440" indent="-91440">
              <a:defRPr sz="2400"/>
            </a:pPr>
            <a:r>
              <a:t>3) There is room to build on this project by improving clinical workflows</a:t>
            </a:r>
          </a:p>
          <a:p>
            <a:pPr marL="91440" indent="-91440">
              <a:defRPr sz="2400"/>
            </a:pPr>
            <a:r>
              <a:t>4) QI is more difficult during pandemic</a:t>
            </a:r>
          </a:p>
        </p:txBody>
      </p:sp>
      <p:sp>
        <p:nvSpPr>
          <p:cNvPr id="168"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itle 1"/>
          <p:cNvSpPr txBox="1"/>
          <p:nvPr>
            <p:ph type="title"/>
          </p:nvPr>
        </p:nvSpPr>
        <p:spPr>
          <a:prstGeom prst="rect">
            <a:avLst/>
          </a:prstGeom>
        </p:spPr>
        <p:txBody>
          <a:bodyPr/>
          <a:lstStyle>
            <a:lvl1pPr>
              <a:defRPr spc="-100"/>
            </a:lvl1pPr>
          </a:lstStyle>
          <a:p>
            <a:pPr/>
            <a:r>
              <a:t>Returning to the Case</a:t>
            </a:r>
          </a:p>
        </p:txBody>
      </p:sp>
      <p:sp>
        <p:nvSpPr>
          <p:cNvPr id="171" name="Content Placeholder 2"/>
          <p:cNvSpPr txBox="1"/>
          <p:nvPr>
            <p:ph type="body" idx="1"/>
          </p:nvPr>
        </p:nvSpPr>
        <p:spPr>
          <a:xfrm>
            <a:off x="1097280" y="1845734"/>
            <a:ext cx="10058401" cy="4023360"/>
          </a:xfrm>
          <a:prstGeom prst="rect">
            <a:avLst/>
          </a:prstGeom>
        </p:spPr>
        <p:txBody>
          <a:bodyPr/>
          <a:lstStyle/>
          <a:p>
            <a:pPr marL="0" indent="0">
              <a:buSzTx/>
              <a:buNone/>
              <a:defRPr b="1" sz="2900">
                <a:solidFill>
                  <a:srgbClr val="008F00"/>
                </a:solidFill>
              </a:defRPr>
            </a:pPr>
            <a:r>
              <a:t>“So, doc,” the patient says, “Can I get my script?”</a:t>
            </a:r>
          </a:p>
          <a:p>
            <a:pPr marL="0" indent="0">
              <a:buSzTx/>
              <a:buNone/>
              <a:defRPr sz="2400"/>
            </a:pPr>
            <a:r>
              <a:t>You see that the patient has previously signed a Pain Contract which states that early refills are not allowed. His PDMP shows no other prescriptions for controlled substances from outside providers. </a:t>
            </a:r>
          </a:p>
          <a:p>
            <a:pPr marL="0" indent="0">
              <a:buSzTx/>
              <a:buNone/>
              <a:defRPr sz="2400"/>
            </a:pPr>
            <a:r>
              <a:t>You review this with the patient, who acknowledges the Pain Contract and says that he will wait until his next refill is due. </a:t>
            </a:r>
          </a:p>
          <a:p>
            <a:pPr marL="0" indent="0">
              <a:buSzTx/>
              <a:buNone/>
              <a:defRPr sz="2400"/>
            </a:pPr>
            <a:r>
              <a:t>You recommend collecting a urine toxicology screen today and you renew his prescription for naloxone. </a:t>
            </a:r>
          </a:p>
          <a:p>
            <a:pPr marL="0" indent="0">
              <a:buSzTx/>
              <a:buNone/>
              <a:defRPr sz="2400"/>
            </a:pPr>
            <a:r>
              <a:t>You document this using the Epic dot phrase, noting a 120 daily MME, and send a message to the patient’s PCP summarizing your visit.  </a:t>
            </a:r>
          </a:p>
        </p:txBody>
      </p:sp>
      <p:sp>
        <p:nvSpPr>
          <p:cNvPr id="172"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Content Placeholder 2"/>
          <p:cNvSpPr txBox="1"/>
          <p:nvPr>
            <p:ph type="body" idx="1"/>
          </p:nvPr>
        </p:nvSpPr>
        <p:spPr>
          <a:xfrm>
            <a:off x="1066800" y="1417320"/>
            <a:ext cx="10058400" cy="4023360"/>
          </a:xfrm>
          <a:prstGeom prst="rect">
            <a:avLst/>
          </a:prstGeom>
        </p:spPr>
        <p:txBody>
          <a:bodyPr anchor="ctr"/>
          <a:lstStyle>
            <a:lvl1pPr algn="ctr">
              <a:defRPr sz="8000"/>
            </a:lvl1pPr>
          </a:lstStyle>
          <a:p>
            <a:pPr/>
            <a:r>
              <a:t>Questions?</a:t>
            </a:r>
          </a:p>
        </p:txBody>
      </p:sp>
      <p:sp>
        <p:nvSpPr>
          <p:cNvPr id="175"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Title 1"/>
          <p:cNvSpPr txBox="1"/>
          <p:nvPr>
            <p:ph type="title"/>
          </p:nvPr>
        </p:nvSpPr>
        <p:spPr>
          <a:prstGeom prst="rect">
            <a:avLst/>
          </a:prstGeom>
        </p:spPr>
        <p:txBody>
          <a:bodyPr/>
          <a:lstStyle>
            <a:lvl1pPr>
              <a:defRPr spc="-100"/>
            </a:lvl1pPr>
          </a:lstStyle>
          <a:p>
            <a:pPr/>
            <a:r>
              <a:t>Presenter Contact Information</a:t>
            </a:r>
          </a:p>
        </p:txBody>
      </p:sp>
      <p:sp>
        <p:nvSpPr>
          <p:cNvPr id="178" name="Content Placeholder 2"/>
          <p:cNvSpPr txBox="1"/>
          <p:nvPr>
            <p:ph type="body" idx="1"/>
          </p:nvPr>
        </p:nvSpPr>
        <p:spPr>
          <a:xfrm>
            <a:off x="1097280" y="1845734"/>
            <a:ext cx="10058401" cy="4023360"/>
          </a:xfrm>
          <a:prstGeom prst="rect">
            <a:avLst/>
          </a:prstGeom>
        </p:spPr>
        <p:txBody>
          <a:bodyPr/>
          <a:lstStyle/>
          <a:p>
            <a:pPr marL="0" indent="0">
              <a:buSzTx/>
              <a:buNone/>
            </a:pPr>
            <a:r>
              <a:t>Anita Mathews, MD MPH - PGY-3 — </a:t>
            </a:r>
            <a:r>
              <a:rPr u="sng">
                <a:solidFill>
                  <a:srgbClr val="6B9F25"/>
                </a:solidFill>
                <a:uFill>
                  <a:solidFill>
                    <a:srgbClr val="6B9F25"/>
                  </a:solidFill>
                </a:uFill>
                <a:hlinkClick r:id="rId2" invalidUrl="" action="" tgtFrame="" tooltip="" history="1" highlightClick="0" endSnd="0"/>
              </a:rPr>
              <a:t>anita.mathews@cuanschutz.edu</a:t>
            </a:r>
          </a:p>
          <a:p>
            <a:pPr marL="0" indent="0">
              <a:buSzTx/>
              <a:buNone/>
            </a:pPr>
            <a:r>
              <a:t>Morgan Schiller, MD - PGY-3 — </a:t>
            </a:r>
            <a:r>
              <a:rPr u="sng">
                <a:solidFill>
                  <a:srgbClr val="6B9F25"/>
                </a:solidFill>
                <a:uFill>
                  <a:solidFill>
                    <a:srgbClr val="6B9F25"/>
                  </a:solidFill>
                </a:uFill>
                <a:hlinkClick r:id="rId3" invalidUrl="" action="" tgtFrame="" tooltip="" history="1" highlightClick="0" endSnd="0"/>
              </a:rPr>
              <a:t>morgan.schiller@cuanschutz.edu</a:t>
            </a:r>
            <a:r>
              <a:t> </a:t>
            </a:r>
          </a:p>
          <a:p>
            <a:pPr marL="0" indent="0">
              <a:buSzTx/>
              <a:buNone/>
            </a:pPr>
            <a:r>
              <a:t>John Weeks, MD - PGY -3 — </a:t>
            </a:r>
            <a:r>
              <a:rPr u="sng">
                <a:solidFill>
                  <a:srgbClr val="6B9F25"/>
                </a:solidFill>
                <a:uFill>
                  <a:solidFill>
                    <a:srgbClr val="6B9F25"/>
                  </a:solidFill>
                </a:uFill>
                <a:hlinkClick r:id="rId4" invalidUrl="" action="" tgtFrame="" tooltip="" history="1" highlightClick="0" endSnd="0"/>
              </a:rPr>
              <a:t>john.weeks@cuanschutz.edu</a:t>
            </a:r>
            <a:r>
              <a:t> </a:t>
            </a:r>
          </a:p>
          <a:p>
            <a:pPr marL="0" indent="0">
              <a:buSzTx/>
              <a:buNone/>
            </a:pPr>
            <a:r>
              <a:t>Alicia Wong, MD MPH - PGY-3 — </a:t>
            </a:r>
            <a:r>
              <a:rPr u="sng">
                <a:solidFill>
                  <a:srgbClr val="6B9F25"/>
                </a:solidFill>
                <a:uFill>
                  <a:solidFill>
                    <a:srgbClr val="6B9F25"/>
                  </a:solidFill>
                </a:uFill>
                <a:hlinkClick r:id="rId5" invalidUrl="" action="" tgtFrame="" tooltip="" history="1" highlightClick="0" endSnd="0"/>
              </a:rPr>
              <a:t>alicia.wong@cuanschutz.edu</a:t>
            </a:r>
          </a:p>
          <a:p>
            <a:pPr marL="0" indent="0">
              <a:buSzTx/>
              <a:buNone/>
            </a:pPr>
            <a:r>
              <a:t>TJ Staff, MD - Faculty Supervisor and Associate Program Director - </a:t>
            </a:r>
            <a:r>
              <a:rPr u="sng">
                <a:solidFill>
                  <a:srgbClr val="6B9F25"/>
                </a:solidFill>
                <a:uFill>
                  <a:solidFill>
                    <a:srgbClr val="6B9F25"/>
                  </a:solidFill>
                </a:uFill>
                <a:hlinkClick r:id="rId6" invalidUrl="" action="" tgtFrame="" tooltip="" history="1" highlightClick="0" endSnd="0"/>
              </a:rPr>
              <a:t>thomas.staff@cuanschutz.edu</a:t>
            </a:r>
            <a:r>
              <a:t> </a:t>
            </a:r>
          </a:p>
        </p:txBody>
      </p:sp>
      <p:sp>
        <p:nvSpPr>
          <p:cNvPr id="179"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prstGeom prst="rect">
            <a:avLst/>
          </a:prstGeom>
        </p:spPr>
        <p:txBody>
          <a:bodyPr/>
          <a:lstStyle>
            <a:lvl1pPr>
              <a:defRPr spc="-100"/>
            </a:lvl1pPr>
          </a:lstStyle>
          <a:p>
            <a:pPr/>
            <a:r>
              <a:t>Learning Objectives</a:t>
            </a:r>
          </a:p>
        </p:txBody>
      </p:sp>
      <p:sp>
        <p:nvSpPr>
          <p:cNvPr id="116" name="Content Placeholder 2"/>
          <p:cNvSpPr txBox="1"/>
          <p:nvPr>
            <p:ph type="body" idx="1"/>
          </p:nvPr>
        </p:nvSpPr>
        <p:spPr>
          <a:xfrm>
            <a:off x="1097280" y="2128525"/>
            <a:ext cx="10058401" cy="4023360"/>
          </a:xfrm>
          <a:prstGeom prst="rect">
            <a:avLst/>
          </a:prstGeom>
        </p:spPr>
        <p:txBody>
          <a:bodyPr/>
          <a:lstStyle/>
          <a:p>
            <a:pPr marL="172720" indent="-127000">
              <a:buSzTx/>
              <a:buNone/>
              <a:defRPr sz="2400"/>
            </a:pPr>
            <a:r>
              <a:t>By the end of this presentation, participants will be able to…</a:t>
            </a:r>
          </a:p>
          <a:p>
            <a:pPr marL="137160" indent="-91440">
              <a:buFontTx/>
              <a:buAutoNum type="arabicPeriod" startAt="1"/>
              <a:defRPr sz="2400"/>
            </a:pPr>
            <a:r>
              <a:t> Recognize components of guideline-based chronic opioid therapy (COT)</a:t>
            </a:r>
          </a:p>
          <a:p>
            <a:pPr marL="137160" indent="-91440">
              <a:buFontTx/>
              <a:buAutoNum type="arabicPeriod" startAt="1"/>
              <a:defRPr sz="2400"/>
            </a:pPr>
            <a:r>
              <a:t> Identify barriers to providing guideline-based COT</a:t>
            </a:r>
          </a:p>
          <a:p>
            <a:pPr marL="137160" indent="-91440">
              <a:buFontTx/>
              <a:buAutoNum type="arabicPeriod" startAt="1"/>
              <a:defRPr sz="2400"/>
            </a:pPr>
            <a:r>
              <a:t> Provide examples of interventions that can improve consistency in the prescription of COT</a:t>
            </a:r>
          </a:p>
        </p:txBody>
      </p:sp>
      <p:sp>
        <p:nvSpPr>
          <p:cNvPr id="117"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prstGeom prst="rect">
            <a:avLst/>
          </a:prstGeom>
        </p:spPr>
        <p:txBody>
          <a:bodyPr/>
          <a:lstStyle>
            <a:lvl1pPr>
              <a:defRPr spc="-100"/>
            </a:lvl1pPr>
          </a:lstStyle>
          <a:p>
            <a:pPr/>
            <a:r>
              <a:t>A Case</a:t>
            </a:r>
          </a:p>
        </p:txBody>
      </p:sp>
      <p:sp>
        <p:nvSpPr>
          <p:cNvPr id="120" name="Content Placeholder 2"/>
          <p:cNvSpPr txBox="1"/>
          <p:nvPr>
            <p:ph type="body" idx="1"/>
          </p:nvPr>
        </p:nvSpPr>
        <p:spPr>
          <a:xfrm>
            <a:off x="1097280" y="1845734"/>
            <a:ext cx="10058401" cy="4023360"/>
          </a:xfrm>
          <a:prstGeom prst="rect">
            <a:avLst/>
          </a:prstGeom>
        </p:spPr>
        <p:txBody>
          <a:bodyPr/>
          <a:lstStyle/>
          <a:p>
            <a:pPr marL="0" indent="0" defTabSz="896111">
              <a:spcBef>
                <a:spcPts val="1100"/>
              </a:spcBef>
              <a:buSzTx/>
              <a:buNone/>
              <a:defRPr sz="2352"/>
            </a:pPr>
            <a:r>
              <a:t>A 38yo M presents for follow-up of chronic pain. He states he tried to call his PCP for a refill of his medications but his PCP was not available and the clinic staff told him that he would need an appointment to obtain refills. </a:t>
            </a:r>
          </a:p>
          <a:p>
            <a:pPr marL="0" indent="0" defTabSz="896111">
              <a:spcBef>
                <a:spcPts val="1100"/>
              </a:spcBef>
              <a:buSzTx/>
              <a:buNone/>
              <a:defRPr sz="2352"/>
            </a:pPr>
            <a:r>
              <a:t>You are meeting him for the first time. He states he has had pain for years that’s worst in the low back but also in both legs. “The oxy really helps take it down from unbearable to an 8/10. I can’t function without it and I’m down to my last pill.” </a:t>
            </a:r>
          </a:p>
          <a:p>
            <a:pPr marL="0" indent="0" defTabSz="896111">
              <a:spcBef>
                <a:spcPts val="1100"/>
              </a:spcBef>
              <a:buSzTx/>
              <a:buNone/>
              <a:defRPr sz="2352"/>
            </a:pPr>
            <a:r>
              <a:t>You review his chart and see his last visit was 1 year ago. His last prescription started 26 days ago, and he takes 30mg of MS Contin BID plus 10mg of oxycodone q6h PRN. </a:t>
            </a:r>
          </a:p>
          <a:p>
            <a:pPr marL="0" indent="0" defTabSz="896111">
              <a:spcBef>
                <a:spcPts val="1100"/>
              </a:spcBef>
              <a:buSzTx/>
              <a:buNone/>
              <a:defRPr b="1" sz="2352">
                <a:solidFill>
                  <a:srgbClr val="008F00"/>
                </a:solidFill>
              </a:defRPr>
            </a:pPr>
            <a:r>
              <a:t>“So, doc,” the patient says, “Can I get my script?” </a:t>
            </a:r>
          </a:p>
        </p:txBody>
      </p:sp>
      <p:sp>
        <p:nvSpPr>
          <p:cNvPr id="121"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Title 1"/>
          <p:cNvSpPr txBox="1"/>
          <p:nvPr>
            <p:ph type="title"/>
          </p:nvPr>
        </p:nvSpPr>
        <p:spPr>
          <a:prstGeom prst="rect">
            <a:avLst/>
          </a:prstGeom>
        </p:spPr>
        <p:txBody>
          <a:bodyPr/>
          <a:lstStyle>
            <a:lvl1pPr>
              <a:defRPr spc="-100"/>
            </a:lvl1pPr>
          </a:lstStyle>
          <a:p>
            <a:pPr/>
            <a:r>
              <a:t>Background</a:t>
            </a:r>
          </a:p>
        </p:txBody>
      </p:sp>
      <p:sp>
        <p:nvSpPr>
          <p:cNvPr id="124" name="Content Placeholder 2"/>
          <p:cNvSpPr txBox="1"/>
          <p:nvPr>
            <p:ph type="body" idx="1"/>
          </p:nvPr>
        </p:nvSpPr>
        <p:spPr>
          <a:xfrm>
            <a:off x="1097280" y="1845734"/>
            <a:ext cx="10058401" cy="4023360"/>
          </a:xfrm>
          <a:prstGeom prst="rect">
            <a:avLst/>
          </a:prstGeom>
        </p:spPr>
        <p:txBody>
          <a:bodyPr/>
          <a:lstStyle/>
          <a:p>
            <a:pPr marL="0" indent="0">
              <a:buSzTx/>
              <a:buNone/>
              <a:defRPr sz="2400"/>
            </a:pPr>
            <a:r>
              <a:t>This case encapsulates an unfortunately common phenomenon at Denver Health’s Lowry Family Health Center, and many other primary care clinics across the country. </a:t>
            </a:r>
          </a:p>
          <a:p>
            <a:pPr marL="0" indent="0">
              <a:buSzTx/>
              <a:buNone/>
              <a:defRPr sz="2400"/>
            </a:pPr>
            <a:r>
              <a:t>Despite a general awareness among our providers of the dangers of opioid dependence and a robust MAT clinic, there is a lack of consistency in opioid prescribing and documentation practices. </a:t>
            </a:r>
          </a:p>
          <a:p>
            <a:pPr marL="0" indent="0">
              <a:buSzTx/>
              <a:buNone/>
              <a:defRPr sz="2400"/>
            </a:pPr>
            <a:r>
              <a:t>Moreover, there are national guidelines</a:t>
            </a:r>
            <a:r>
              <a:rPr baseline="31999"/>
              <a:t>*</a:t>
            </a:r>
            <a:r>
              <a:t> and recommended standard practices within our health system but there has not been a concerted efforts to align individual provider practices at our site with any one guideline. </a:t>
            </a:r>
          </a:p>
        </p:txBody>
      </p:sp>
      <p:sp>
        <p:nvSpPr>
          <p:cNvPr id="125"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
        <p:nvSpPr>
          <p:cNvPr id="126" name="*CDC Guideline for Prescribing Opiates for Chronic Pain"/>
          <p:cNvSpPr txBox="1"/>
          <p:nvPr/>
        </p:nvSpPr>
        <p:spPr>
          <a:xfrm>
            <a:off x="5973481" y="5935160"/>
            <a:ext cx="5397204" cy="3330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i="1"/>
            </a:lvl1pPr>
          </a:lstStyle>
          <a:p>
            <a:pPr/>
            <a:r>
              <a:t>*CDC Guideline for Prescribing Opiates for Chronic Pain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1"/>
          <p:cNvSpPr txBox="1"/>
          <p:nvPr>
            <p:ph type="title"/>
          </p:nvPr>
        </p:nvSpPr>
        <p:spPr>
          <a:prstGeom prst="rect">
            <a:avLst/>
          </a:prstGeom>
        </p:spPr>
        <p:txBody>
          <a:bodyPr/>
          <a:lstStyle>
            <a:lvl1pPr>
              <a:defRPr spc="-100"/>
            </a:lvl1pPr>
          </a:lstStyle>
          <a:p>
            <a:pPr/>
            <a:r>
              <a:t>Our Goals</a:t>
            </a:r>
          </a:p>
        </p:txBody>
      </p:sp>
      <p:sp>
        <p:nvSpPr>
          <p:cNvPr id="129" name="Content Placeholder 2"/>
          <p:cNvSpPr txBox="1"/>
          <p:nvPr>
            <p:ph type="body" idx="1"/>
          </p:nvPr>
        </p:nvSpPr>
        <p:spPr>
          <a:xfrm>
            <a:off x="1097280" y="1845734"/>
            <a:ext cx="10058401" cy="4023360"/>
          </a:xfrm>
          <a:prstGeom prst="rect">
            <a:avLst/>
          </a:prstGeom>
        </p:spPr>
        <p:txBody>
          <a:bodyPr/>
          <a:lstStyle/>
          <a:p>
            <a:pPr marL="0" indent="0">
              <a:buSzTx/>
              <a:buNone/>
              <a:defRPr sz="2400"/>
            </a:pPr>
            <a:r>
              <a:t>The aims of this Quality Improvement project were:</a:t>
            </a:r>
          </a:p>
          <a:p>
            <a:pPr marL="0" indent="0">
              <a:buSzTx/>
              <a:buNone/>
              <a:defRPr sz="2400"/>
            </a:pPr>
          </a:p>
          <a:p>
            <a:pPr marL="335279" indent="-335279">
              <a:buSzTx/>
              <a:buNone/>
              <a:tabLst>
                <a:tab pos="127000" algn="l"/>
              </a:tabLst>
              <a:defRPr sz="2400"/>
            </a:pPr>
            <a:r>
              <a:t>1. To better understand COT prescribing practices among providers</a:t>
            </a:r>
          </a:p>
          <a:p>
            <a:pPr marL="335279" indent="-335279">
              <a:buSzTx/>
              <a:buNone/>
              <a:tabLst>
                <a:tab pos="127000" algn="l"/>
              </a:tabLst>
              <a:defRPr sz="2400"/>
            </a:pPr>
            <a:r>
              <a:t>2. To identify areas for improvement in communication among providers and allow for better cross-coverage of patients on COT</a:t>
            </a:r>
          </a:p>
          <a:p>
            <a:pPr marL="335279" indent="-335279">
              <a:buSzTx/>
              <a:buNone/>
              <a:tabLst>
                <a:tab pos="127000" algn="l"/>
              </a:tabLst>
              <a:defRPr sz="2400"/>
            </a:pPr>
            <a:r>
              <a:t>3. To develop a tool that would encourage providers to utilize standardized, guideline-based practices in their management of patients on chronic opiates</a:t>
            </a:r>
          </a:p>
        </p:txBody>
      </p:sp>
      <p:sp>
        <p:nvSpPr>
          <p:cNvPr id="130"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le 1"/>
          <p:cNvSpPr txBox="1"/>
          <p:nvPr>
            <p:ph type="title"/>
          </p:nvPr>
        </p:nvSpPr>
        <p:spPr>
          <a:prstGeom prst="rect">
            <a:avLst/>
          </a:prstGeom>
        </p:spPr>
        <p:txBody>
          <a:bodyPr/>
          <a:lstStyle>
            <a:lvl1pPr>
              <a:defRPr spc="-100"/>
            </a:lvl1pPr>
          </a:lstStyle>
          <a:p>
            <a:pPr/>
            <a:r>
              <a:t>Returning to the Case</a:t>
            </a:r>
          </a:p>
        </p:txBody>
      </p:sp>
      <p:sp>
        <p:nvSpPr>
          <p:cNvPr id="133" name="Content Placeholder 2"/>
          <p:cNvSpPr txBox="1"/>
          <p:nvPr>
            <p:ph type="body" idx="1"/>
          </p:nvPr>
        </p:nvSpPr>
        <p:spPr>
          <a:xfrm>
            <a:off x="1097280" y="1845734"/>
            <a:ext cx="10058401" cy="4023360"/>
          </a:xfrm>
          <a:prstGeom prst="rect">
            <a:avLst/>
          </a:prstGeom>
        </p:spPr>
        <p:txBody>
          <a:bodyPr/>
          <a:lstStyle/>
          <a:p>
            <a:pPr marL="0" indent="0">
              <a:buSzTx/>
              <a:buNone/>
            </a:pPr>
            <a:r>
              <a:t>A 38yo M presents for follow-up of chronic pain. He states he tried to call his PCP for a refill of his medications but his PCP was not available and the clinic staff told him that he would need an appointment to obtain refills. </a:t>
            </a:r>
          </a:p>
          <a:p>
            <a:pPr marL="0" indent="0">
              <a:buSzTx/>
              <a:buNone/>
            </a:pPr>
            <a:r>
              <a:t>You are meeting him for the first time. He states he has had pain for years that’s worst in the low back but also in both legs. “The oxy really helps take it down from unbearable to an 8/10. I can’t function without it and I’m down to my last pill.” </a:t>
            </a:r>
          </a:p>
          <a:p>
            <a:pPr marL="0" indent="0">
              <a:buSzTx/>
              <a:buNone/>
            </a:pPr>
            <a:r>
              <a:t>You review his chart and see his last office visit was 1 year ago. His last prescription started 26 days ago, and he takes 30mg of MS Contin BID plus 10mg of oxycodone q6h PRN. </a:t>
            </a:r>
          </a:p>
          <a:p>
            <a:pPr marL="0" indent="0">
              <a:buSzTx/>
              <a:buNone/>
              <a:defRPr b="1">
                <a:solidFill>
                  <a:srgbClr val="008F00"/>
                </a:solidFill>
              </a:defRPr>
            </a:pPr>
            <a:r>
              <a:t>“So, doc,” the patient says, “Can I get my script?” </a:t>
            </a:r>
          </a:p>
        </p:txBody>
      </p:sp>
      <p:sp>
        <p:nvSpPr>
          <p:cNvPr id="134"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
        <p:nvSpPr>
          <p:cNvPr id="135" name="Answer in the Chat:…"/>
          <p:cNvSpPr txBox="1"/>
          <p:nvPr/>
        </p:nvSpPr>
        <p:spPr>
          <a:xfrm>
            <a:off x="803569" y="4898851"/>
            <a:ext cx="10645823" cy="1288937"/>
          </a:xfrm>
          <a:prstGeom prst="rect">
            <a:avLst/>
          </a:prstGeom>
          <a:solidFill>
            <a:schemeClr val="accent2"/>
          </a:solidFill>
          <a:ln w="15875">
            <a:solidFill>
              <a:srgbClr val="487828"/>
            </a:solidFill>
          </a:ln>
          <a:effectLst>
            <a:outerShdw sx="100000" sy="100000" kx="0" ky="0" algn="b" rotWithShape="0" blurRad="38100" dist="25400" dir="2700000">
              <a:srgbClr val="000000">
                <a:alpha val="60000"/>
              </a:srgbClr>
            </a:outerShdw>
          </a:effectLst>
          <a:extLst>
            <a:ext uri="{C572A759-6A51-4108-AA02-DFA0A04FC94B}">
              <ma14:wrappingTextBoxFlag xmlns:ma14="http://schemas.microsoft.com/office/mac/drawingml/2011/main" val="1"/>
            </a:ext>
          </a:extLst>
        </p:spPr>
        <p:txBody>
          <a:bodyPr lIns="45719" rIns="45719">
            <a:spAutoFit/>
          </a:bodyPr>
          <a:lstStyle/>
          <a:p>
            <a:pPr algn="ctr">
              <a:defRPr sz="2700">
                <a:solidFill>
                  <a:srgbClr val="FFFFFF"/>
                </a:solidFill>
              </a:defRPr>
            </a:pPr>
            <a:r>
              <a:t>Answer in the Chat: </a:t>
            </a:r>
          </a:p>
          <a:p>
            <a:pPr algn="ctr">
              <a:defRPr b="1" sz="2700">
                <a:solidFill>
                  <a:srgbClr val="FFFFFF"/>
                </a:solidFill>
              </a:defRPr>
            </a:pPr>
            <a:r>
              <a:t>What additional information would you want to know </a:t>
            </a:r>
          </a:p>
          <a:p>
            <a:pPr algn="ctr">
              <a:defRPr b="1" sz="2700">
                <a:solidFill>
                  <a:srgbClr val="FFFFFF"/>
                </a:solidFill>
              </a:defRPr>
            </a:pPr>
            <a:r>
              <a:t>before making a decision to refill this prescription?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itle 1"/>
          <p:cNvSpPr txBox="1"/>
          <p:nvPr>
            <p:ph type="title"/>
          </p:nvPr>
        </p:nvSpPr>
        <p:spPr>
          <a:prstGeom prst="rect">
            <a:avLst/>
          </a:prstGeom>
        </p:spPr>
        <p:txBody>
          <a:bodyPr/>
          <a:lstStyle/>
          <a:p>
            <a:pPr>
              <a:defRPr spc="-100"/>
            </a:pPr>
            <a:r>
              <a:t>Assessing Current Prescribing Practices:</a:t>
            </a:r>
          </a:p>
          <a:p>
            <a:pPr>
              <a:defRPr spc="-100"/>
            </a:pPr>
            <a:r>
              <a:t>A Survey</a:t>
            </a:r>
          </a:p>
        </p:txBody>
      </p:sp>
      <p:sp>
        <p:nvSpPr>
          <p:cNvPr id="138" name="Content Placeholder 2"/>
          <p:cNvSpPr txBox="1"/>
          <p:nvPr>
            <p:ph type="body" idx="1"/>
          </p:nvPr>
        </p:nvSpPr>
        <p:spPr>
          <a:xfrm>
            <a:off x="1097280" y="2272726"/>
            <a:ext cx="10058401" cy="3596368"/>
          </a:xfrm>
          <a:prstGeom prst="rect">
            <a:avLst/>
          </a:prstGeom>
        </p:spPr>
        <p:txBody>
          <a:bodyPr/>
          <a:lstStyle/>
          <a:p>
            <a:pPr marL="0" indent="0">
              <a:buClrTx/>
              <a:buSzTx/>
              <a:buFontTx/>
              <a:buNone/>
              <a:defRPr sz="2400"/>
            </a:pPr>
            <a:r>
              <a:t>26 item qualitative survey of providers, covering:</a:t>
            </a:r>
          </a:p>
          <a:p>
            <a:pPr lvl="1" marL="581526" indent="-200526">
              <a:buClrTx/>
              <a:buFontTx/>
              <a:buChar char="•"/>
              <a:defRPr sz="2400"/>
            </a:pPr>
            <a:r>
              <a:t>Personal prescribing practices — MME threshold to wean; use of naloxone, Prescription Drug Monitoring Program (PDMP), pain contracts, urine toxicology screens</a:t>
            </a:r>
          </a:p>
          <a:p>
            <a:pPr lvl="1" marL="581526" indent="-200526">
              <a:buClrTx/>
              <a:buFontTx/>
              <a:buChar char="•"/>
              <a:defRPr sz="2400"/>
            </a:pPr>
            <a:r>
              <a:t>Comfort with current COT guidelines</a:t>
            </a:r>
          </a:p>
          <a:p>
            <a:pPr lvl="1" marL="581526" indent="-200526">
              <a:buClrTx/>
              <a:buFontTx/>
              <a:buChar char="•"/>
              <a:defRPr sz="2400"/>
            </a:pPr>
            <a:r>
              <a:t>Perceptions of consistency in COT prescribing practices among providers</a:t>
            </a:r>
          </a:p>
          <a:p>
            <a:pPr lvl="1" marL="581526" indent="-200526">
              <a:buClrTx/>
              <a:buFontTx/>
              <a:buChar char="•"/>
              <a:defRPr sz="2400"/>
            </a:pPr>
            <a:r>
              <a:t>Satisfaction with documentation regarding COT plans for patients</a:t>
            </a:r>
          </a:p>
        </p:txBody>
      </p:sp>
      <p:sp>
        <p:nvSpPr>
          <p:cNvPr id="139"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prstGeom prst="rect">
            <a:avLst/>
          </a:prstGeom>
        </p:spPr>
        <p:txBody>
          <a:bodyPr/>
          <a:lstStyle/>
          <a:p>
            <a:pPr>
              <a:defRPr spc="-100"/>
            </a:pPr>
            <a:r>
              <a:t>Assessing Current Prescribing Practices:</a:t>
            </a:r>
          </a:p>
          <a:p>
            <a:pPr>
              <a:defRPr spc="-100"/>
            </a:pPr>
            <a:r>
              <a:t>A Survey</a:t>
            </a:r>
          </a:p>
        </p:txBody>
      </p:sp>
      <p:sp>
        <p:nvSpPr>
          <p:cNvPr id="142" name="Content Placeholder 2"/>
          <p:cNvSpPr txBox="1"/>
          <p:nvPr>
            <p:ph type="body" idx="1"/>
          </p:nvPr>
        </p:nvSpPr>
        <p:spPr>
          <a:xfrm>
            <a:off x="1097280" y="1845734"/>
            <a:ext cx="10058401" cy="4023360"/>
          </a:xfrm>
          <a:prstGeom prst="rect">
            <a:avLst/>
          </a:prstGeom>
        </p:spPr>
        <p:txBody>
          <a:bodyPr/>
          <a:lstStyle/>
          <a:p>
            <a:pPr marL="0" indent="0">
              <a:buClrTx/>
              <a:buSzTx/>
              <a:buFontTx/>
              <a:buNone/>
              <a:defRPr sz="2400"/>
            </a:pPr>
            <a:r>
              <a:t>Results: </a:t>
            </a:r>
          </a:p>
          <a:p>
            <a:pPr lvl="1" marL="581526" indent="-200526">
              <a:buClrTx/>
              <a:buFontTx/>
              <a:buChar char="•"/>
              <a:defRPr sz="2400"/>
            </a:pPr>
            <a:r>
              <a:t>65% response rate (N=20)</a:t>
            </a:r>
          </a:p>
          <a:p>
            <a:pPr lvl="1" marL="581526" indent="-200526">
              <a:buClrTx/>
              <a:buFontTx/>
              <a:buChar char="•"/>
              <a:defRPr sz="2400"/>
            </a:pPr>
            <a:r>
              <a:t>45% of respondents feel well versed in current COT guidelines </a:t>
            </a:r>
          </a:p>
          <a:p>
            <a:pPr lvl="1" marL="581526" indent="-200526">
              <a:buClrTx/>
              <a:buFontTx/>
              <a:buChar char="•"/>
              <a:defRPr sz="2400"/>
            </a:pPr>
            <a:r>
              <a:t>37% “strongly agree” that opioid prescribing practices are similar among providers</a:t>
            </a:r>
          </a:p>
          <a:p>
            <a:pPr lvl="1" marL="581526" indent="-200526">
              <a:buClrTx/>
              <a:buFontTx/>
              <a:buChar char="•"/>
              <a:defRPr sz="2400"/>
            </a:pPr>
            <a:r>
              <a:t>21% feel the plan for colleagues’ COT patients are generally well-documented</a:t>
            </a:r>
          </a:p>
          <a:p>
            <a:pPr lvl="1" marL="581526" indent="-200526">
              <a:buClrTx/>
              <a:buFontTx/>
              <a:buChar char="•"/>
              <a:defRPr sz="2400"/>
            </a:pPr>
            <a:r>
              <a:t>Variability in use of pain contracts, urine tox screens</a:t>
            </a:r>
          </a:p>
          <a:p>
            <a:pPr lvl="1" marL="581526" indent="-200526">
              <a:buClrTx/>
              <a:buFontTx/>
              <a:buChar char="•"/>
              <a:defRPr sz="2400"/>
            </a:pPr>
            <a:r>
              <a:t>79% felt it would be beneficial to use a standardized Epic “dot phrase” </a:t>
            </a:r>
          </a:p>
        </p:txBody>
      </p:sp>
      <p:sp>
        <p:nvSpPr>
          <p:cNvPr id="143"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Title 1"/>
          <p:cNvSpPr txBox="1"/>
          <p:nvPr>
            <p:ph type="title"/>
          </p:nvPr>
        </p:nvSpPr>
        <p:spPr>
          <a:prstGeom prst="rect">
            <a:avLst/>
          </a:prstGeom>
        </p:spPr>
        <p:txBody>
          <a:bodyPr/>
          <a:lstStyle/>
          <a:p>
            <a:pPr>
              <a:defRPr spc="-100"/>
            </a:pPr>
            <a:r>
              <a:t>Assessing Current Prescribing Practices:</a:t>
            </a:r>
          </a:p>
          <a:p>
            <a:pPr>
              <a:defRPr spc="-100"/>
            </a:pPr>
            <a:r>
              <a:t>Chart Reviews</a:t>
            </a:r>
          </a:p>
        </p:txBody>
      </p:sp>
      <p:sp>
        <p:nvSpPr>
          <p:cNvPr id="146" name="Content Placeholder 2"/>
          <p:cNvSpPr txBox="1"/>
          <p:nvPr>
            <p:ph type="body" idx="1"/>
          </p:nvPr>
        </p:nvSpPr>
        <p:spPr>
          <a:xfrm>
            <a:off x="1097280" y="2164737"/>
            <a:ext cx="10058401" cy="3950937"/>
          </a:xfrm>
          <a:prstGeom prst="rect">
            <a:avLst/>
          </a:prstGeom>
        </p:spPr>
        <p:txBody>
          <a:bodyPr/>
          <a:lstStyle/>
          <a:p>
            <a:pPr marL="0" indent="0">
              <a:buSzTx/>
              <a:buNone/>
              <a:defRPr sz="2400"/>
            </a:pPr>
            <a:r>
              <a:t>To correlate self-reported practices with patient care, our QI team conducted 77 chart reviews, notable for: </a:t>
            </a:r>
          </a:p>
          <a:p>
            <a:pPr lvl="1" marL="581526" indent="-200526">
              <a:buClrTx/>
              <a:buFontTx/>
              <a:buChar char="•"/>
              <a:defRPr sz="2400"/>
            </a:pPr>
            <a:r>
              <a:t>82% with documented indication for COT</a:t>
            </a:r>
          </a:p>
          <a:p>
            <a:pPr lvl="1" marL="581526" indent="-200526">
              <a:buClrTx/>
              <a:buFontTx/>
              <a:buChar char="•"/>
              <a:defRPr sz="2400"/>
            </a:pPr>
            <a:r>
              <a:t>44% of patients with &gt;1 prescriber in the last year, 26% with &gt;2 prescribers</a:t>
            </a:r>
          </a:p>
          <a:p>
            <a:pPr lvl="1" marL="581526" indent="-200526">
              <a:buClrTx/>
              <a:buFontTx/>
              <a:buChar char="•"/>
              <a:defRPr sz="2400"/>
            </a:pPr>
            <a:r>
              <a:t>40% of patients with &gt;50 daily MME, 20% with &gt;90 daily MME</a:t>
            </a:r>
          </a:p>
          <a:p>
            <a:pPr lvl="1" marL="581526" indent="-200526">
              <a:buClrTx/>
              <a:buFontTx/>
              <a:buChar char="•"/>
              <a:defRPr sz="2400"/>
            </a:pPr>
            <a:r>
              <a:t>35% with &gt;3 months since last documented PDMP check</a:t>
            </a:r>
          </a:p>
          <a:p>
            <a:pPr lvl="1" marL="581526" indent="-200526">
              <a:buClrTx/>
              <a:buFontTx/>
              <a:buChar char="•"/>
              <a:defRPr sz="2400"/>
            </a:pPr>
            <a:r>
              <a:t>36% with &gt;1 year since a urine drug screen was performed</a:t>
            </a:r>
          </a:p>
          <a:p>
            <a:pPr lvl="1" marL="581526" indent="-200526">
              <a:buClrTx/>
              <a:buFontTx/>
              <a:buChar char="•"/>
              <a:defRPr sz="2400"/>
            </a:pPr>
            <a:r>
              <a:t>70% with no active naloxone (Narcan) prescription</a:t>
            </a:r>
          </a:p>
        </p:txBody>
      </p:sp>
      <p:sp>
        <p:nvSpPr>
          <p:cNvPr id="147" name="Date Placeholder 3"/>
          <p:cNvSpPr txBox="1"/>
          <p:nvPr/>
        </p:nvSpPr>
        <p:spPr>
          <a:xfrm>
            <a:off x="1143000" y="6539391"/>
            <a:ext cx="2380832" cy="205914"/>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900">
                <a:solidFill>
                  <a:srgbClr val="FFFFFF"/>
                </a:solidFill>
              </a:defRPr>
            </a:lvl1pPr>
          </a:lstStyle>
          <a:p>
            <a:pPr/>
            <a:r>
              <a:t>Rocky Mountain Research Forum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4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4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4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4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46">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6" grpId="1"/>
    </p:bldLst>
  </p:timing>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A7A7A7"/>
      </a:dk2>
      <a:lt2>
        <a:srgbClr val="535353"/>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FF00FF"/>
      </a:folHlink>
    </a:clrScheme>
    <a:fontScheme name="Retrospect">
      <a:majorFont>
        <a:latin typeface="Helvetica"/>
        <a:ea typeface="Helvetica"/>
        <a:cs typeface="Helvetica"/>
      </a:majorFont>
      <a:minorFont>
        <a:latin typeface="Calibri"/>
        <a:ea typeface="Calibri"/>
        <a:cs typeface="Calibri"/>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38100" dist="25400" dir="2700000">
            <a:srgbClr val="000000">
              <a:alpha val="6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A7A7A7"/>
      </a:dk2>
      <a:lt2>
        <a:srgbClr val="535353"/>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FF00FF"/>
      </a:folHlink>
    </a:clrScheme>
    <a:fontScheme name="Retrospect">
      <a:majorFont>
        <a:latin typeface="Helvetica"/>
        <a:ea typeface="Helvetica"/>
        <a:cs typeface="Helvetica"/>
      </a:majorFont>
      <a:minorFont>
        <a:latin typeface="Calibri"/>
        <a:ea typeface="Calibri"/>
        <a:cs typeface="Calibri"/>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38100" dist="25400" dir="2700000">
            <a:srgbClr val="000000">
              <a:alpha val="6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