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qnEkNS8E5a+h8lZpcus0gTFK5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5FB2B5-0377-4A10-8585-8D58C2FA6DFC}">
  <a:tblStyle styleId="{9B5FB2B5-0377-4A10-8585-8D58C2FA6DF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42D43F2-4EC4-48E7-A7C6-9B62DAD4474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619" y="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Physicians Per Employer Based</a:t>
            </a:r>
            <a:r>
              <a:rPr lang="en-US" sz="2800" baseline="0" dirty="0"/>
              <a:t> on County Size</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Sheet1!$C$1:$C$4</c:f>
              <c:strCache>
                <c:ptCount val="4"/>
                <c:pt idx="0">
                  <c:v>Small</c:v>
                </c:pt>
                <c:pt idx="1">
                  <c:v>Med-Sm</c:v>
                </c:pt>
                <c:pt idx="2">
                  <c:v>Med-Lg</c:v>
                </c:pt>
                <c:pt idx="3">
                  <c:v>Large</c:v>
                </c:pt>
              </c:strCache>
            </c:strRef>
          </c:cat>
          <c:val>
            <c:numRef>
              <c:f>Sheet1!$D$1:$D$4</c:f>
              <c:numCache>
                <c:formatCode>0.0</c:formatCode>
                <c:ptCount val="4"/>
                <c:pt idx="0">
                  <c:v>5.375</c:v>
                </c:pt>
                <c:pt idx="1">
                  <c:v>23.777777777777779</c:v>
                </c:pt>
                <c:pt idx="2">
                  <c:v>152.36363636363637</c:v>
                </c:pt>
                <c:pt idx="3">
                  <c:v>65.333333333333329</c:v>
                </c:pt>
              </c:numCache>
            </c:numRef>
          </c:val>
          <c:extLst>
            <c:ext xmlns:c16="http://schemas.microsoft.com/office/drawing/2014/chart" uri="{C3380CC4-5D6E-409C-BE32-E72D297353CC}">
              <c16:uniqueId val="{00000000-4448-DE4F-92FC-715132F1F8B9}"/>
            </c:ext>
          </c:extLst>
        </c:ser>
        <c:dLbls>
          <c:showLegendKey val="0"/>
          <c:showVal val="0"/>
          <c:showCatName val="0"/>
          <c:showSerName val="0"/>
          <c:showPercent val="0"/>
          <c:showBubbleSize val="0"/>
        </c:dLbls>
        <c:gapWidth val="219"/>
        <c:overlap val="-27"/>
        <c:axId val="52196032"/>
        <c:axId val="52200344"/>
      </c:barChart>
      <c:catAx>
        <c:axId val="5219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200344"/>
        <c:crosses val="autoZero"/>
        <c:auto val="1"/>
        <c:lblAlgn val="ctr"/>
        <c:lblOffset val="100"/>
        <c:noMultiLvlLbl val="0"/>
      </c:catAx>
      <c:valAx>
        <c:axId val="522003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5" name="Google Shape;18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0" name="Google Shape;1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1" name="Google Shape;2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2" name="Google Shape;2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9" name="Google Shape;21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6" name="Google Shape;2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1" name="Google Shape;24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7" name="Google Shape;24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4" name="Google Shape;2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1" name="Google Shape;26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600891" y="256893"/>
            <a:ext cx="11051177" cy="3000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4800" b="0" i="0" u="none" strike="noStrike" cap="none">
                <a:solidFill>
                  <a:schemeClr val="dk1"/>
                </a:solidFill>
                <a:latin typeface="Calibri"/>
                <a:ea typeface="Calibri"/>
                <a:cs typeface="Calibri"/>
                <a:sym typeface="Calibri"/>
              </a:rPr>
              <a:t>Training Backward </a:t>
            </a:r>
            <a:endParaRPr sz="4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a:solidFill>
                  <a:schemeClr val="dk1"/>
                </a:solidFill>
                <a:latin typeface="Calibri"/>
                <a:ea typeface="Calibri"/>
                <a:cs typeface="Calibri"/>
                <a:sym typeface="Calibri"/>
              </a:rPr>
              <a:t>Looking at End Goals to Advance Family Medicine Education</a:t>
            </a:r>
            <a:endParaRPr/>
          </a:p>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Megan Lykke</a:t>
            </a:r>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Randall Reitz</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Joseph Kanopsic</a:t>
            </a:r>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John Draminski</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Zebulon Friedly</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Jeff Cochran</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rgbClr val="A5A5A5"/>
                </a:solidFill>
                <a:latin typeface="Calibri"/>
                <a:ea typeface="Calibri"/>
                <a:cs typeface="Calibri"/>
                <a:sym typeface="Calibri"/>
              </a:rPr>
              <a:t>St Mary’s Family Medicine Residency</a:t>
            </a:r>
            <a:endParaRPr sz="2400" b="0" i="0" u="none" strike="noStrike" cap="none">
              <a:solidFill>
                <a:srgbClr val="A5A5A5"/>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rgbClr val="666666"/>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Richard Ott</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rgbClr val="A5A5A5"/>
                </a:solidFill>
                <a:latin typeface="Calibri"/>
                <a:ea typeface="Calibri"/>
                <a:cs typeface="Calibri"/>
                <a:sym typeface="Calibri"/>
              </a:rPr>
              <a:t>Colorado Mesa University</a:t>
            </a:r>
            <a:endParaRPr sz="2400" b="0" i="0" u="none" strike="noStrike" cap="none">
              <a:solidFill>
                <a:srgbClr val="A5A5A5"/>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rgbClr val="666666"/>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dk1"/>
                </a:solidFill>
                <a:latin typeface="Calibri"/>
                <a:ea typeface="Calibri"/>
                <a:cs typeface="Calibri"/>
                <a:sym typeface="Calibri"/>
              </a:rPr>
              <a:t>Kyle Horst</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rgbClr val="A5A5A5"/>
                </a:solidFill>
                <a:latin typeface="Calibri"/>
                <a:ea typeface="Calibri"/>
                <a:cs typeface="Calibri"/>
                <a:sym typeface="Calibri"/>
              </a:rPr>
              <a:t>Cal State Chico University</a:t>
            </a:r>
            <a:endParaRPr sz="2400" b="0" i="0" u="none" strike="noStrike" cap="none">
              <a:solidFill>
                <a:srgbClr val="A5A5A5"/>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rgbClr val="6666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Interest in Rural Certification</a:t>
            </a:r>
            <a:endParaRPr/>
          </a:p>
        </p:txBody>
      </p:sp>
      <p:graphicFrame>
        <p:nvGraphicFramePr>
          <p:cNvPr id="155" name="Google Shape;155;p11"/>
          <p:cNvGraphicFramePr/>
          <p:nvPr/>
        </p:nvGraphicFramePr>
        <p:xfrm>
          <a:off x="1643606" y="1690688"/>
          <a:ext cx="3000000" cy="3000000"/>
        </p:xfrm>
        <a:graphic>
          <a:graphicData uri="http://schemas.openxmlformats.org/drawingml/2006/table">
            <a:tbl>
              <a:tblPr firstRow="1" bandRow="1">
                <a:noFill/>
                <a:tableStyleId>{9B5FB2B5-0377-4A10-8585-8D58C2FA6DFC}</a:tableStyleId>
              </a:tblPr>
              <a:tblGrid>
                <a:gridCol w="3032575">
                  <a:extLst>
                    <a:ext uri="{9D8B030D-6E8A-4147-A177-3AD203B41FA5}">
                      <a16:colId xmlns:a16="http://schemas.microsoft.com/office/drawing/2014/main" val="20000"/>
                    </a:ext>
                  </a:extLst>
                </a:gridCol>
                <a:gridCol w="3032575">
                  <a:extLst>
                    <a:ext uri="{9D8B030D-6E8A-4147-A177-3AD203B41FA5}">
                      <a16:colId xmlns:a16="http://schemas.microsoft.com/office/drawing/2014/main" val="20001"/>
                    </a:ext>
                  </a:extLst>
                </a:gridCol>
                <a:gridCol w="3032575">
                  <a:extLst>
                    <a:ext uri="{9D8B030D-6E8A-4147-A177-3AD203B41FA5}">
                      <a16:colId xmlns:a16="http://schemas.microsoft.com/office/drawing/2014/main" val="20002"/>
                    </a:ext>
                  </a:extLst>
                </a:gridCol>
              </a:tblGrid>
              <a:tr h="548475">
                <a:tc>
                  <a:txBody>
                    <a:bodyPr/>
                    <a:lstStyle/>
                    <a:p>
                      <a:pPr marL="0" marR="0" lvl="0" indent="0" algn="ctr" rtl="0">
                        <a:spcBef>
                          <a:spcPts val="0"/>
                        </a:spcBef>
                        <a:spcAft>
                          <a:spcPts val="0"/>
                        </a:spcAft>
                        <a:buNone/>
                      </a:pPr>
                      <a:r>
                        <a:rPr lang="en-US" sz="2800" u="none" strike="noStrike" cap="none"/>
                        <a:t>Size</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Yes</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Percentage</a:t>
                      </a:r>
                      <a:endParaRPr/>
                    </a:p>
                  </a:txBody>
                  <a:tcPr marL="91450" marR="91450" marT="45725" marB="45725"/>
                </a:tc>
                <a:extLst>
                  <a:ext uri="{0D108BD9-81ED-4DB2-BD59-A6C34878D82A}">
                    <a16:rowId xmlns:a16="http://schemas.microsoft.com/office/drawing/2014/main" val="10000"/>
                  </a:ext>
                </a:extLst>
              </a:tr>
              <a:tr h="548475">
                <a:tc>
                  <a:txBody>
                    <a:bodyPr/>
                    <a:lstStyle/>
                    <a:p>
                      <a:pPr marL="0" marR="0" lvl="0" indent="0" algn="ctr" rtl="0">
                        <a:spcBef>
                          <a:spcPts val="0"/>
                        </a:spcBef>
                        <a:spcAft>
                          <a:spcPts val="0"/>
                        </a:spcAft>
                        <a:buNone/>
                      </a:pPr>
                      <a:r>
                        <a:rPr lang="en-US" sz="2800" u="none" strike="noStrike" cap="none"/>
                        <a:t>Small</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34 of 52</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65.4%</a:t>
                      </a:r>
                      <a:endParaRPr/>
                    </a:p>
                  </a:txBody>
                  <a:tcPr marL="91450" marR="91450" marT="45725" marB="45725"/>
                </a:tc>
                <a:extLst>
                  <a:ext uri="{0D108BD9-81ED-4DB2-BD59-A6C34878D82A}">
                    <a16:rowId xmlns:a16="http://schemas.microsoft.com/office/drawing/2014/main" val="10001"/>
                  </a:ext>
                </a:extLst>
              </a:tr>
              <a:tr h="548475">
                <a:tc>
                  <a:txBody>
                    <a:bodyPr/>
                    <a:lstStyle/>
                    <a:p>
                      <a:pPr marL="0" marR="0" lvl="0" indent="0" algn="ctr" rtl="0">
                        <a:spcBef>
                          <a:spcPts val="0"/>
                        </a:spcBef>
                        <a:spcAft>
                          <a:spcPts val="0"/>
                        </a:spcAft>
                        <a:buNone/>
                      </a:pPr>
                      <a:r>
                        <a:rPr lang="en-US" sz="2800" u="none" strike="noStrike" cap="none"/>
                        <a:t>Medium-Small</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6 of 9</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66.6%</a:t>
                      </a:r>
                      <a:endParaRPr/>
                    </a:p>
                  </a:txBody>
                  <a:tcPr marL="91450" marR="91450" marT="45725" marB="45725"/>
                </a:tc>
                <a:extLst>
                  <a:ext uri="{0D108BD9-81ED-4DB2-BD59-A6C34878D82A}">
                    <a16:rowId xmlns:a16="http://schemas.microsoft.com/office/drawing/2014/main" val="10002"/>
                  </a:ext>
                </a:extLst>
              </a:tr>
              <a:tr h="548475">
                <a:tc>
                  <a:txBody>
                    <a:bodyPr/>
                    <a:lstStyle/>
                    <a:p>
                      <a:pPr marL="0" marR="0" lvl="0" indent="0" algn="ctr" rtl="0">
                        <a:spcBef>
                          <a:spcPts val="0"/>
                        </a:spcBef>
                        <a:spcAft>
                          <a:spcPts val="0"/>
                        </a:spcAft>
                        <a:buNone/>
                      </a:pPr>
                      <a:r>
                        <a:rPr lang="en-US" sz="2800" u="none" strike="noStrike" cap="none"/>
                        <a:t>Medium-Large</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10 of 11</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90.9%</a:t>
                      </a:r>
                      <a:endParaRPr/>
                    </a:p>
                  </a:txBody>
                  <a:tcPr marL="91450" marR="91450" marT="45725" marB="45725"/>
                </a:tc>
                <a:extLst>
                  <a:ext uri="{0D108BD9-81ED-4DB2-BD59-A6C34878D82A}">
                    <a16:rowId xmlns:a16="http://schemas.microsoft.com/office/drawing/2014/main" val="10003"/>
                  </a:ext>
                </a:extLst>
              </a:tr>
              <a:tr h="548475">
                <a:tc>
                  <a:txBody>
                    <a:bodyPr/>
                    <a:lstStyle/>
                    <a:p>
                      <a:pPr marL="0" marR="0" lvl="0" indent="0" algn="ctr" rtl="0">
                        <a:spcBef>
                          <a:spcPts val="0"/>
                        </a:spcBef>
                        <a:spcAft>
                          <a:spcPts val="0"/>
                        </a:spcAft>
                        <a:buNone/>
                      </a:pPr>
                      <a:r>
                        <a:rPr lang="en-US" sz="2800" u="none" strike="noStrike" cap="none"/>
                        <a:t>Large</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16 of 18</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88.9%</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 what do Family Physician’s DO?</a:t>
            </a:r>
            <a:endParaRPr/>
          </a:p>
        </p:txBody>
      </p:sp>
      <p:sp>
        <p:nvSpPr>
          <p:cNvPr id="161" name="Google Shape;16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Ambulatory Care of adults and pediatrics</a:t>
            </a:r>
            <a:endParaRPr/>
          </a:p>
          <a:p>
            <a:pPr marL="228600" lvl="0" indent="-228600" algn="l" rtl="0">
              <a:lnSpc>
                <a:spcPct val="90000"/>
              </a:lnSpc>
              <a:spcBef>
                <a:spcPts val="1000"/>
              </a:spcBef>
              <a:spcAft>
                <a:spcPts val="0"/>
              </a:spcAft>
              <a:buClr>
                <a:schemeClr val="dk1"/>
              </a:buClr>
              <a:buSzPts val="2800"/>
              <a:buChar char="•"/>
            </a:pPr>
            <a:r>
              <a:rPr lang="en-US"/>
              <a:t>Hospital Care of adults and pediatrics</a:t>
            </a:r>
            <a:endParaRPr/>
          </a:p>
          <a:p>
            <a:pPr marL="228600" lvl="0" indent="-228600" algn="l" rtl="0">
              <a:lnSpc>
                <a:spcPct val="90000"/>
              </a:lnSpc>
              <a:spcBef>
                <a:spcPts val="1000"/>
              </a:spcBef>
              <a:spcAft>
                <a:spcPts val="0"/>
              </a:spcAft>
              <a:buClr>
                <a:schemeClr val="dk1"/>
              </a:buClr>
              <a:buSzPts val="2800"/>
              <a:buChar char="•"/>
            </a:pPr>
            <a:r>
              <a:rPr lang="en-US"/>
              <a:t>Urgent Care</a:t>
            </a:r>
            <a:endParaRPr/>
          </a:p>
          <a:p>
            <a:pPr marL="228600" lvl="0" indent="-228600" algn="l" rtl="0">
              <a:lnSpc>
                <a:spcPct val="90000"/>
              </a:lnSpc>
              <a:spcBef>
                <a:spcPts val="1000"/>
              </a:spcBef>
              <a:spcAft>
                <a:spcPts val="0"/>
              </a:spcAft>
              <a:buClr>
                <a:schemeClr val="dk1"/>
              </a:buClr>
              <a:buSzPts val="2800"/>
              <a:buChar char="•"/>
            </a:pPr>
            <a:r>
              <a:rPr lang="en-US"/>
              <a:t>Emergency room care</a:t>
            </a:r>
            <a:endParaRPr/>
          </a:p>
          <a:p>
            <a:pPr marL="228600" lvl="0" indent="-228600" algn="l" rtl="0">
              <a:lnSpc>
                <a:spcPct val="90000"/>
              </a:lnSpc>
              <a:spcBef>
                <a:spcPts val="1000"/>
              </a:spcBef>
              <a:spcAft>
                <a:spcPts val="0"/>
              </a:spcAft>
              <a:buClr>
                <a:schemeClr val="dk1"/>
              </a:buClr>
              <a:buSzPts val="2800"/>
              <a:buChar char="•"/>
            </a:pPr>
            <a:r>
              <a:rPr lang="en-US"/>
              <a:t>OB care (prenatal care and deliveries and C-sections)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rgbClr val="0070C0"/>
              </a:buClr>
              <a:buSzPts val="2800"/>
              <a:buChar char="•"/>
            </a:pPr>
            <a:r>
              <a:rPr lang="en-US">
                <a:solidFill>
                  <a:srgbClr val="0070C0"/>
                </a:solidFill>
              </a:rPr>
              <a:t>WE HAD “YES” ANSWERS TO ALL OF THESE THINGS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How does this inform Family Medicine Residency Education? </a:t>
            </a:r>
            <a:endParaRPr/>
          </a:p>
        </p:txBody>
      </p:sp>
      <p:sp>
        <p:nvSpPr>
          <p:cNvPr id="167" name="Google Shape;167;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833C0B"/>
              </a:buClr>
              <a:buSzPts val="1540"/>
              <a:buNone/>
            </a:pPr>
            <a:r>
              <a:rPr lang="en-US" sz="1540" b="1">
                <a:solidFill>
                  <a:srgbClr val="833C0B"/>
                </a:solidFill>
              </a:rPr>
              <a:t>ACGME REQUIRMENTS</a:t>
            </a:r>
            <a:endParaRPr/>
          </a:p>
          <a:p>
            <a:pPr marL="228600" lvl="0" indent="-228600" algn="l" rtl="0">
              <a:lnSpc>
                <a:spcPct val="70000"/>
              </a:lnSpc>
              <a:spcBef>
                <a:spcPts val="1000"/>
              </a:spcBef>
              <a:spcAft>
                <a:spcPts val="0"/>
              </a:spcAft>
              <a:buClr>
                <a:schemeClr val="dk1"/>
              </a:buClr>
              <a:buSzPts val="1540"/>
              <a:buChar char="•"/>
            </a:pPr>
            <a:r>
              <a:rPr lang="en-US" sz="1540"/>
              <a:t>Ambulatory Care</a:t>
            </a:r>
            <a:endParaRPr/>
          </a:p>
          <a:p>
            <a:pPr marL="228600" lvl="0" indent="-228600" algn="l" rtl="0">
              <a:lnSpc>
                <a:spcPct val="70000"/>
              </a:lnSpc>
              <a:spcBef>
                <a:spcPts val="1000"/>
              </a:spcBef>
              <a:spcAft>
                <a:spcPts val="0"/>
              </a:spcAft>
              <a:buClr>
                <a:schemeClr val="dk1"/>
              </a:buClr>
              <a:buSzPts val="1540"/>
              <a:buChar char="•"/>
            </a:pPr>
            <a:r>
              <a:rPr lang="en-US" sz="1540"/>
              <a:t>Inpatient Care</a:t>
            </a:r>
            <a:endParaRPr/>
          </a:p>
          <a:p>
            <a:pPr marL="228600" lvl="0" indent="-228600" algn="l" rtl="0">
              <a:lnSpc>
                <a:spcPct val="70000"/>
              </a:lnSpc>
              <a:spcBef>
                <a:spcPts val="1000"/>
              </a:spcBef>
              <a:spcAft>
                <a:spcPts val="0"/>
              </a:spcAft>
              <a:buClr>
                <a:schemeClr val="dk1"/>
              </a:buClr>
              <a:buSzPts val="1540"/>
              <a:buChar char="•"/>
            </a:pPr>
            <a:r>
              <a:rPr lang="en-US" sz="1540"/>
              <a:t>ER</a:t>
            </a:r>
            <a:endParaRPr/>
          </a:p>
          <a:p>
            <a:pPr marL="228600" lvl="0" indent="-228600" algn="l" rtl="0">
              <a:lnSpc>
                <a:spcPct val="70000"/>
              </a:lnSpc>
              <a:spcBef>
                <a:spcPts val="1000"/>
              </a:spcBef>
              <a:spcAft>
                <a:spcPts val="0"/>
              </a:spcAft>
              <a:buClr>
                <a:schemeClr val="dk1"/>
              </a:buClr>
              <a:buSzPts val="1540"/>
              <a:buChar char="•"/>
            </a:pPr>
            <a:r>
              <a:rPr lang="en-US" sz="1540"/>
              <a:t>Geriatrics</a:t>
            </a:r>
            <a:endParaRPr/>
          </a:p>
          <a:p>
            <a:pPr marL="228600" lvl="0" indent="-228600" algn="l" rtl="0">
              <a:lnSpc>
                <a:spcPct val="70000"/>
              </a:lnSpc>
              <a:spcBef>
                <a:spcPts val="1000"/>
              </a:spcBef>
              <a:spcAft>
                <a:spcPts val="0"/>
              </a:spcAft>
              <a:buClr>
                <a:schemeClr val="dk1"/>
              </a:buClr>
              <a:buSzPts val="1540"/>
              <a:buChar char="•"/>
            </a:pPr>
            <a:r>
              <a:rPr lang="en-US" sz="1540"/>
              <a:t>Pediatrics ill and ambulatory</a:t>
            </a:r>
            <a:endParaRPr/>
          </a:p>
          <a:p>
            <a:pPr marL="228600" lvl="0" indent="-228600" algn="l" rtl="0">
              <a:lnSpc>
                <a:spcPct val="70000"/>
              </a:lnSpc>
              <a:spcBef>
                <a:spcPts val="1000"/>
              </a:spcBef>
              <a:spcAft>
                <a:spcPts val="0"/>
              </a:spcAft>
              <a:buClr>
                <a:schemeClr val="dk1"/>
              </a:buClr>
              <a:buSzPts val="1540"/>
              <a:buChar char="•"/>
            </a:pPr>
            <a:r>
              <a:rPr lang="en-US" sz="1540"/>
              <a:t>Newborns</a:t>
            </a:r>
            <a:endParaRPr/>
          </a:p>
          <a:p>
            <a:pPr marL="228600" lvl="0" indent="-228600" algn="l" rtl="0">
              <a:lnSpc>
                <a:spcPct val="70000"/>
              </a:lnSpc>
              <a:spcBef>
                <a:spcPts val="1000"/>
              </a:spcBef>
              <a:spcAft>
                <a:spcPts val="0"/>
              </a:spcAft>
              <a:buClr>
                <a:schemeClr val="dk1"/>
              </a:buClr>
              <a:buSzPts val="1540"/>
              <a:buChar char="•"/>
            </a:pPr>
            <a:r>
              <a:rPr lang="en-US" sz="1540"/>
              <a:t>GYN care</a:t>
            </a:r>
            <a:endParaRPr/>
          </a:p>
          <a:p>
            <a:pPr marL="228600" lvl="0" indent="-228600" algn="l" rtl="0">
              <a:lnSpc>
                <a:spcPct val="70000"/>
              </a:lnSpc>
              <a:spcBef>
                <a:spcPts val="1000"/>
              </a:spcBef>
              <a:spcAft>
                <a:spcPts val="0"/>
              </a:spcAft>
              <a:buClr>
                <a:schemeClr val="dk1"/>
              </a:buClr>
              <a:buSzPts val="1540"/>
              <a:buChar char="•"/>
            </a:pPr>
            <a:r>
              <a:rPr lang="en-US" sz="1540"/>
              <a:t>OB</a:t>
            </a:r>
            <a:endParaRPr/>
          </a:p>
          <a:p>
            <a:pPr marL="228600" lvl="0" indent="-228600" algn="l" rtl="0">
              <a:lnSpc>
                <a:spcPct val="70000"/>
              </a:lnSpc>
              <a:spcBef>
                <a:spcPts val="1000"/>
              </a:spcBef>
              <a:spcAft>
                <a:spcPts val="0"/>
              </a:spcAft>
              <a:buClr>
                <a:schemeClr val="dk1"/>
              </a:buClr>
              <a:buSzPts val="1540"/>
              <a:buChar char="•"/>
            </a:pPr>
            <a:r>
              <a:rPr lang="en-US" sz="1540"/>
              <a:t>Dermatologic conditions</a:t>
            </a:r>
            <a:endParaRPr/>
          </a:p>
          <a:p>
            <a:pPr marL="228600" lvl="0" indent="-228600" algn="l" rtl="0">
              <a:lnSpc>
                <a:spcPct val="70000"/>
              </a:lnSpc>
              <a:spcBef>
                <a:spcPts val="1000"/>
              </a:spcBef>
              <a:spcAft>
                <a:spcPts val="0"/>
              </a:spcAft>
              <a:buClr>
                <a:schemeClr val="dk1"/>
              </a:buClr>
              <a:buSzPts val="1540"/>
              <a:buChar char="•"/>
            </a:pPr>
            <a:r>
              <a:rPr lang="en-US" sz="1540"/>
              <a:t>Integrated behavioral health</a:t>
            </a:r>
            <a:endParaRPr/>
          </a:p>
          <a:p>
            <a:pPr marL="228600" lvl="0" indent="-228600" algn="l" rtl="0">
              <a:lnSpc>
                <a:spcPct val="70000"/>
              </a:lnSpc>
              <a:spcBef>
                <a:spcPts val="1000"/>
              </a:spcBef>
              <a:spcAft>
                <a:spcPts val="0"/>
              </a:spcAft>
              <a:buClr>
                <a:schemeClr val="dk1"/>
              </a:buClr>
              <a:buSzPts val="1540"/>
              <a:buChar char="•"/>
            </a:pPr>
            <a:r>
              <a:rPr lang="en-US" sz="1540"/>
              <a:t>Mental illness</a:t>
            </a:r>
            <a:endParaRPr/>
          </a:p>
          <a:p>
            <a:pPr marL="228600" lvl="0" indent="-228600" algn="l" rtl="0">
              <a:lnSpc>
                <a:spcPct val="70000"/>
              </a:lnSpc>
              <a:spcBef>
                <a:spcPts val="1000"/>
              </a:spcBef>
              <a:spcAft>
                <a:spcPts val="0"/>
              </a:spcAft>
              <a:buClr>
                <a:schemeClr val="dk1"/>
              </a:buClr>
              <a:buSzPts val="1540"/>
              <a:buChar char="•"/>
            </a:pPr>
            <a:r>
              <a:rPr lang="en-US" sz="1540"/>
              <a:t>Procedures</a:t>
            </a:r>
            <a:endParaRPr/>
          </a:p>
          <a:p>
            <a:pPr marL="228600" lvl="0" indent="-228600" algn="l" rtl="0">
              <a:lnSpc>
                <a:spcPct val="70000"/>
              </a:lnSpc>
              <a:spcBef>
                <a:spcPts val="1000"/>
              </a:spcBef>
              <a:spcAft>
                <a:spcPts val="0"/>
              </a:spcAft>
              <a:buClr>
                <a:schemeClr val="dk1"/>
              </a:buClr>
              <a:buSzPts val="1540"/>
              <a:buChar char="•"/>
            </a:pPr>
            <a:r>
              <a:rPr lang="en-US" sz="1540"/>
              <a:t>Health Systems</a:t>
            </a:r>
            <a:endParaRPr/>
          </a:p>
          <a:p>
            <a:pPr marL="228600" lvl="0" indent="-130810" algn="l" rtl="0">
              <a:lnSpc>
                <a:spcPct val="70000"/>
              </a:lnSpc>
              <a:spcBef>
                <a:spcPts val="1000"/>
              </a:spcBef>
              <a:spcAft>
                <a:spcPts val="0"/>
              </a:spcAft>
              <a:buClr>
                <a:schemeClr val="dk1"/>
              </a:buClr>
              <a:buSzPts val="1540"/>
              <a:buNone/>
            </a:pPr>
            <a:endParaRPr sz="1540"/>
          </a:p>
          <a:p>
            <a:pPr marL="228600" lvl="0" indent="-130810" algn="l" rtl="0">
              <a:lnSpc>
                <a:spcPct val="70000"/>
              </a:lnSpc>
              <a:spcBef>
                <a:spcPts val="1000"/>
              </a:spcBef>
              <a:spcAft>
                <a:spcPts val="0"/>
              </a:spcAft>
              <a:buClr>
                <a:schemeClr val="dk1"/>
              </a:buClr>
              <a:buSzPts val="1540"/>
              <a:buNone/>
            </a:pPr>
            <a:endParaRPr sz="1540"/>
          </a:p>
          <a:p>
            <a:pPr marL="228600" lvl="0" indent="-130810" algn="l" rtl="0">
              <a:lnSpc>
                <a:spcPct val="70000"/>
              </a:lnSpc>
              <a:spcBef>
                <a:spcPts val="1000"/>
              </a:spcBef>
              <a:spcAft>
                <a:spcPts val="0"/>
              </a:spcAft>
              <a:buClr>
                <a:schemeClr val="dk1"/>
              </a:buClr>
              <a:buSzPts val="1540"/>
              <a:buNone/>
            </a:pPr>
            <a:endParaRPr sz="1540"/>
          </a:p>
          <a:p>
            <a:pPr marL="228600" lvl="0" indent="-130810" algn="l" rtl="0">
              <a:lnSpc>
                <a:spcPct val="70000"/>
              </a:lnSpc>
              <a:spcBef>
                <a:spcPts val="1000"/>
              </a:spcBef>
              <a:spcAft>
                <a:spcPts val="0"/>
              </a:spcAft>
              <a:buClr>
                <a:schemeClr val="dk1"/>
              </a:buClr>
              <a:buSzPts val="1540"/>
              <a:buNone/>
            </a:pPr>
            <a:endParaRPr sz="1540"/>
          </a:p>
          <a:p>
            <a:pPr marL="0" lvl="0" indent="0" algn="l" rtl="0">
              <a:lnSpc>
                <a:spcPct val="70000"/>
              </a:lnSpc>
              <a:spcBef>
                <a:spcPts val="1000"/>
              </a:spcBef>
              <a:spcAft>
                <a:spcPts val="0"/>
              </a:spcAft>
              <a:buClr>
                <a:schemeClr val="dk1"/>
              </a:buClr>
              <a:buSzPts val="1540"/>
              <a:buNone/>
            </a:pPr>
            <a:endParaRPr sz="1540"/>
          </a:p>
        </p:txBody>
      </p:sp>
      <p:sp>
        <p:nvSpPr>
          <p:cNvPr id="168" name="Google Shape;16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rgbClr val="FF0000"/>
              </a:buClr>
              <a:buSzPts val="1540"/>
              <a:buChar char="•"/>
            </a:pPr>
            <a:r>
              <a:rPr lang="en-US" sz="1540">
                <a:solidFill>
                  <a:srgbClr val="FF0000"/>
                </a:solidFill>
              </a:rPr>
              <a:t>ICU?</a:t>
            </a:r>
            <a:endParaRPr/>
          </a:p>
          <a:p>
            <a:pPr marL="228600" lvl="0" indent="-228600" algn="l" rtl="0">
              <a:lnSpc>
                <a:spcPct val="70000"/>
              </a:lnSpc>
              <a:spcBef>
                <a:spcPts val="1000"/>
              </a:spcBef>
              <a:spcAft>
                <a:spcPts val="0"/>
              </a:spcAft>
              <a:buClr>
                <a:srgbClr val="FF0000"/>
              </a:buClr>
              <a:buSzPts val="1540"/>
              <a:buChar char="•"/>
            </a:pPr>
            <a:r>
              <a:rPr lang="en-US" sz="1540">
                <a:solidFill>
                  <a:srgbClr val="FF0000"/>
                </a:solidFill>
              </a:rPr>
              <a:t>Surgery?</a:t>
            </a:r>
            <a:endParaRPr/>
          </a:p>
          <a:p>
            <a:pPr marL="228600" lvl="0" indent="-228600" algn="l" rtl="0">
              <a:lnSpc>
                <a:spcPct val="70000"/>
              </a:lnSpc>
              <a:spcBef>
                <a:spcPts val="1000"/>
              </a:spcBef>
              <a:spcAft>
                <a:spcPts val="0"/>
              </a:spcAft>
              <a:buClr>
                <a:srgbClr val="FF0000"/>
              </a:buClr>
              <a:buSzPts val="1540"/>
              <a:buChar char="•"/>
            </a:pPr>
            <a:r>
              <a:rPr lang="en-US" sz="1540">
                <a:solidFill>
                  <a:srgbClr val="FF0000"/>
                </a:solidFill>
              </a:rPr>
              <a:t>Musculoskeletal? (has traditionally been orthopedics?)</a:t>
            </a:r>
            <a:endParaRPr/>
          </a:p>
          <a:p>
            <a:pPr marL="228600" lvl="0" indent="-228600" algn="l" rtl="0">
              <a:lnSpc>
                <a:spcPct val="70000"/>
              </a:lnSpc>
              <a:spcBef>
                <a:spcPts val="1000"/>
              </a:spcBef>
              <a:spcAft>
                <a:spcPts val="0"/>
              </a:spcAft>
              <a:buClr>
                <a:srgbClr val="FF0000"/>
              </a:buClr>
              <a:buSzPts val="1540"/>
              <a:buChar char="•"/>
            </a:pPr>
            <a:r>
              <a:rPr lang="en-US" sz="1540">
                <a:solidFill>
                  <a:srgbClr val="FF0000"/>
                </a:solidFill>
              </a:rPr>
              <a:t>Electives?</a:t>
            </a:r>
            <a:endParaRPr/>
          </a:p>
          <a:p>
            <a:pPr marL="228600" lvl="0" indent="-228600" algn="l" rtl="0">
              <a:lnSpc>
                <a:spcPct val="70000"/>
              </a:lnSpc>
              <a:spcBef>
                <a:spcPts val="1000"/>
              </a:spcBef>
              <a:spcAft>
                <a:spcPts val="0"/>
              </a:spcAft>
              <a:buClr>
                <a:srgbClr val="FF0000"/>
              </a:buClr>
              <a:buSzPts val="1540"/>
              <a:buChar char="•"/>
            </a:pPr>
            <a:r>
              <a:rPr lang="en-US" sz="1540">
                <a:solidFill>
                  <a:srgbClr val="FF0000"/>
                </a:solidFill>
              </a:rPr>
              <a:t>Exposure to a variety of subspecialities?</a:t>
            </a:r>
            <a:endParaRPr/>
          </a:p>
          <a:p>
            <a:pPr marL="228600" lvl="0" indent="-228600" algn="l" rtl="0">
              <a:lnSpc>
                <a:spcPct val="70000"/>
              </a:lnSpc>
              <a:spcBef>
                <a:spcPts val="1000"/>
              </a:spcBef>
              <a:spcAft>
                <a:spcPts val="0"/>
              </a:spcAft>
              <a:buClr>
                <a:srgbClr val="FF0000"/>
              </a:buClr>
              <a:buSzPts val="1540"/>
              <a:buChar char="•"/>
            </a:pPr>
            <a:r>
              <a:rPr lang="en-US" sz="1540">
                <a:solidFill>
                  <a:srgbClr val="FF0000"/>
                </a:solidFill>
              </a:rPr>
              <a:t>Diagnostic Imaging?</a:t>
            </a:r>
            <a:endParaRPr/>
          </a:p>
          <a:p>
            <a:pPr marL="228600" lvl="0" indent="-130810" algn="l" rtl="0">
              <a:lnSpc>
                <a:spcPct val="70000"/>
              </a:lnSpc>
              <a:spcBef>
                <a:spcPts val="1000"/>
              </a:spcBef>
              <a:spcAft>
                <a:spcPts val="0"/>
              </a:spcAft>
              <a:buClr>
                <a:schemeClr val="dk1"/>
              </a:buClr>
              <a:buSzPts val="1540"/>
              <a:buNone/>
            </a:pPr>
            <a:endParaRPr sz="1540">
              <a:solidFill>
                <a:srgbClr val="FF0000"/>
              </a:solidFill>
            </a:endParaRPr>
          </a:p>
          <a:p>
            <a:pPr marL="228600" lvl="0" indent="-228600" algn="l" rtl="0">
              <a:lnSpc>
                <a:spcPct val="70000"/>
              </a:lnSpc>
              <a:spcBef>
                <a:spcPts val="1000"/>
              </a:spcBef>
              <a:spcAft>
                <a:spcPts val="0"/>
              </a:spcAft>
              <a:buClr>
                <a:srgbClr val="2E75B5"/>
              </a:buClr>
              <a:buSzPts val="1540"/>
              <a:buChar char="•"/>
            </a:pPr>
            <a:r>
              <a:rPr lang="en-US" sz="1540">
                <a:solidFill>
                  <a:srgbClr val="2E75B5"/>
                </a:solidFill>
              </a:rPr>
              <a:t>NO urgent care</a:t>
            </a:r>
            <a:endParaRPr/>
          </a:p>
          <a:p>
            <a:pPr marL="228600" lvl="0" indent="-130810" algn="l" rtl="0">
              <a:lnSpc>
                <a:spcPct val="70000"/>
              </a:lnSpc>
              <a:spcBef>
                <a:spcPts val="1000"/>
              </a:spcBef>
              <a:spcAft>
                <a:spcPts val="0"/>
              </a:spcAft>
              <a:buClr>
                <a:schemeClr val="dk1"/>
              </a:buClr>
              <a:buSzPts val="1540"/>
              <a:buNone/>
            </a:pPr>
            <a:endParaRPr sz="1540"/>
          </a:p>
          <a:p>
            <a:pPr marL="228600" lvl="0" indent="-228600" algn="l" rtl="0">
              <a:lnSpc>
                <a:spcPct val="70000"/>
              </a:lnSpc>
              <a:spcBef>
                <a:spcPts val="1000"/>
              </a:spcBef>
              <a:spcAft>
                <a:spcPts val="0"/>
              </a:spcAft>
              <a:buClr>
                <a:schemeClr val="dk1"/>
              </a:buClr>
              <a:buSzPts val="2805"/>
              <a:buChar char="•"/>
            </a:pPr>
            <a:r>
              <a:rPr lang="en-US" sz="2805"/>
              <a:t>Are these necessary for the “end goals” of family medicine training?</a:t>
            </a:r>
            <a:endParaRPr/>
          </a:p>
          <a:p>
            <a:pPr marL="228600" lvl="0" indent="-130810" algn="l" rtl="0">
              <a:lnSpc>
                <a:spcPct val="70000"/>
              </a:lnSpc>
              <a:spcBef>
                <a:spcPts val="1000"/>
              </a:spcBef>
              <a:spcAft>
                <a:spcPts val="0"/>
              </a:spcAft>
              <a:buClr>
                <a:schemeClr val="dk1"/>
              </a:buClr>
              <a:buSzPts val="1540"/>
              <a:buNone/>
            </a:pPr>
            <a:endParaRPr sz="154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Questions for discussion</a:t>
            </a:r>
            <a:endParaRPr/>
          </a:p>
        </p:txBody>
      </p:sp>
      <p:sp>
        <p:nvSpPr>
          <p:cNvPr id="174" name="Google Shape;17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Do we need to focus medical school on introducing medical students to a broad range of medicine, then NARROW residency training to just the end goals of what they will actually do as physicians?</a:t>
            </a:r>
            <a:endParaRPr/>
          </a:p>
          <a:p>
            <a:pPr marL="228600" lvl="0" indent="-228600" algn="l" rtl="0">
              <a:lnSpc>
                <a:spcPct val="80000"/>
              </a:lnSpc>
              <a:spcBef>
                <a:spcPts val="1000"/>
              </a:spcBef>
              <a:spcAft>
                <a:spcPts val="0"/>
              </a:spcAft>
              <a:buClr>
                <a:schemeClr val="dk1"/>
              </a:buClr>
              <a:buSzPts val="2800"/>
              <a:buChar char="•"/>
            </a:pPr>
            <a:r>
              <a:rPr lang="en-US"/>
              <a:t>Are there areas of training that need more focus?</a:t>
            </a:r>
            <a:endParaRPr/>
          </a:p>
          <a:p>
            <a:pPr marL="228600" lvl="0" indent="-228600" algn="l" rtl="0">
              <a:lnSpc>
                <a:spcPct val="80000"/>
              </a:lnSpc>
              <a:spcBef>
                <a:spcPts val="1000"/>
              </a:spcBef>
              <a:spcAft>
                <a:spcPts val="0"/>
              </a:spcAft>
              <a:buClr>
                <a:schemeClr val="dk1"/>
              </a:buClr>
              <a:buSzPts val="2800"/>
              <a:buChar char="•"/>
            </a:pPr>
            <a:r>
              <a:rPr lang="en-US"/>
              <a:t>Are there areas of training we can get rid of?</a:t>
            </a:r>
            <a:endParaRPr/>
          </a:p>
          <a:p>
            <a:pPr marL="0" lvl="0" indent="0" algn="l" rtl="0">
              <a:lnSpc>
                <a:spcPct val="80000"/>
              </a:lnSpc>
              <a:spcBef>
                <a:spcPts val="1000"/>
              </a:spcBef>
              <a:spcAft>
                <a:spcPts val="0"/>
              </a:spcAft>
              <a:buClr>
                <a:schemeClr val="dk1"/>
              </a:buClr>
              <a:buSzPts val="2800"/>
              <a:buNone/>
            </a:pPr>
            <a:endParaRPr/>
          </a:p>
        </p:txBody>
      </p:sp>
      <p:sp>
        <p:nvSpPr>
          <p:cNvPr id="175" name="Google Shape;17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We need to remember rural areas in our training and not just urban areas- in both design and funding.  Loss of scope of family medicine would affect rural areas.</a:t>
            </a:r>
            <a:endParaRPr/>
          </a:p>
          <a:p>
            <a:pPr marL="228600" lvl="0" indent="-228600" algn="l" rtl="0">
              <a:lnSpc>
                <a:spcPct val="80000"/>
              </a:lnSpc>
              <a:spcBef>
                <a:spcPts val="1000"/>
              </a:spcBef>
              <a:spcAft>
                <a:spcPts val="0"/>
              </a:spcAft>
              <a:buClr>
                <a:schemeClr val="dk1"/>
              </a:buClr>
              <a:buSzPts val="2800"/>
              <a:buChar char="•"/>
            </a:pPr>
            <a:r>
              <a:rPr lang="en-US"/>
              <a:t>Should some programs focus on a “ruralist” certificate with broader training, and others on more urban training?</a:t>
            </a:r>
            <a:endParaRPr/>
          </a:p>
          <a:p>
            <a:pPr marL="228600" lvl="0" indent="-228600" algn="l" rtl="0">
              <a:lnSpc>
                <a:spcPct val="80000"/>
              </a:lnSpc>
              <a:spcBef>
                <a:spcPts val="1000"/>
              </a:spcBef>
              <a:spcAft>
                <a:spcPts val="0"/>
              </a:spcAft>
              <a:buClr>
                <a:schemeClr val="dk1"/>
              </a:buClr>
              <a:buSzPts val="2800"/>
              <a:buChar char="•"/>
            </a:pPr>
            <a:r>
              <a:rPr lang="en-US"/>
              <a:t>How would that look?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Family Medicine’s Strength</a:t>
            </a:r>
            <a:endParaRPr/>
          </a:p>
        </p:txBody>
      </p:sp>
      <p:sp>
        <p:nvSpPr>
          <p:cNvPr id="181" name="Google Shape;18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Family medicine is a gap filler specialty that can adapt to numerous environments</a:t>
            </a:r>
            <a:endParaRPr/>
          </a:p>
          <a:p>
            <a:pPr marL="228600" lvl="0" indent="-228600" algn="l" rtl="0">
              <a:lnSpc>
                <a:spcPct val="90000"/>
              </a:lnSpc>
              <a:spcBef>
                <a:spcPts val="1000"/>
              </a:spcBef>
              <a:spcAft>
                <a:spcPts val="0"/>
              </a:spcAft>
              <a:buClr>
                <a:schemeClr val="dk1"/>
              </a:buClr>
              <a:buSzPts val="2800"/>
              <a:buChar char="•"/>
            </a:pPr>
            <a:r>
              <a:rPr lang="en-US"/>
              <a:t>It is not tied to a hospital or a clinic</a:t>
            </a:r>
            <a:endParaRPr/>
          </a:p>
          <a:p>
            <a:pPr marL="228600" lvl="0" indent="-228600" algn="l" rtl="0">
              <a:lnSpc>
                <a:spcPct val="90000"/>
              </a:lnSpc>
              <a:spcBef>
                <a:spcPts val="1000"/>
              </a:spcBef>
              <a:spcAft>
                <a:spcPts val="0"/>
              </a:spcAft>
              <a:buClr>
                <a:schemeClr val="dk1"/>
              </a:buClr>
              <a:buSzPts val="2800"/>
              <a:buChar char="•"/>
            </a:pPr>
            <a:r>
              <a:rPr lang="en-US"/>
              <a:t>A graduate of family medicine has the most job options of any specialty upon graduation:</a:t>
            </a:r>
            <a:endParaRPr/>
          </a:p>
          <a:p>
            <a:pPr marL="685800" lvl="1" indent="-228600" algn="l" rtl="0">
              <a:lnSpc>
                <a:spcPct val="90000"/>
              </a:lnSpc>
              <a:spcBef>
                <a:spcPts val="500"/>
              </a:spcBef>
              <a:spcAft>
                <a:spcPts val="0"/>
              </a:spcAft>
              <a:buClr>
                <a:schemeClr val="dk1"/>
              </a:buClr>
              <a:buSzPts val="2400"/>
              <a:buChar char="•"/>
            </a:pPr>
            <a:r>
              <a:rPr lang="en-US"/>
              <a:t>Ambulist</a:t>
            </a:r>
            <a:endParaRPr/>
          </a:p>
          <a:p>
            <a:pPr marL="685800" lvl="1" indent="-228600" algn="l" rtl="0">
              <a:lnSpc>
                <a:spcPct val="90000"/>
              </a:lnSpc>
              <a:spcBef>
                <a:spcPts val="500"/>
              </a:spcBef>
              <a:spcAft>
                <a:spcPts val="0"/>
              </a:spcAft>
              <a:buClr>
                <a:schemeClr val="dk1"/>
              </a:buClr>
              <a:buSzPts val="2400"/>
              <a:buChar char="•"/>
            </a:pPr>
            <a:r>
              <a:rPr lang="en-US"/>
              <a:t>Hospitalist</a:t>
            </a:r>
            <a:endParaRPr/>
          </a:p>
          <a:p>
            <a:pPr marL="685800" lvl="1" indent="-228600" algn="l" rtl="0">
              <a:lnSpc>
                <a:spcPct val="90000"/>
              </a:lnSpc>
              <a:spcBef>
                <a:spcPts val="500"/>
              </a:spcBef>
              <a:spcAft>
                <a:spcPts val="0"/>
              </a:spcAft>
              <a:buClr>
                <a:schemeClr val="dk1"/>
              </a:buClr>
              <a:buSzPts val="2400"/>
              <a:buChar char="•"/>
            </a:pPr>
            <a:r>
              <a:rPr lang="en-US"/>
              <a:t>Ruralist (broad spectrum)</a:t>
            </a:r>
            <a:endParaRPr/>
          </a:p>
          <a:p>
            <a:pPr marL="685800" lvl="1" indent="-228600" algn="l" rtl="0">
              <a:lnSpc>
                <a:spcPct val="90000"/>
              </a:lnSpc>
              <a:spcBef>
                <a:spcPts val="500"/>
              </a:spcBef>
              <a:spcAft>
                <a:spcPts val="0"/>
              </a:spcAft>
              <a:buClr>
                <a:schemeClr val="dk1"/>
              </a:buClr>
              <a:buSzPts val="2400"/>
              <a:buChar char="•"/>
            </a:pPr>
            <a:r>
              <a:rPr lang="en-US"/>
              <a:t>Urgent Care</a:t>
            </a:r>
            <a:endParaRPr/>
          </a:p>
          <a:p>
            <a:pPr marL="685800" lvl="1" indent="-228600" algn="l" rtl="0">
              <a:lnSpc>
                <a:spcPct val="90000"/>
              </a:lnSpc>
              <a:spcBef>
                <a:spcPts val="500"/>
              </a:spcBef>
              <a:spcAft>
                <a:spcPts val="0"/>
              </a:spcAft>
              <a:buClr>
                <a:schemeClr val="dk1"/>
              </a:buClr>
              <a:buSzPts val="2400"/>
              <a:buChar char="•"/>
            </a:pPr>
            <a:r>
              <a:rPr lang="en-US"/>
              <a:t>Emergency medicine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7"/>
          <p:cNvPicPr preferRelativeResize="0"/>
          <p:nvPr/>
        </p:nvPicPr>
        <p:blipFill rotWithShape="1">
          <a:blip r:embed="rId3">
            <a:alphaModFix/>
          </a:blip>
          <a:srcRect l="32647" t="12893" r="33790" b="10541"/>
          <a:stretch/>
        </p:blipFill>
        <p:spPr>
          <a:xfrm rot="280623">
            <a:off x="3017760" y="138135"/>
            <a:ext cx="5285255" cy="67828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18"/>
          <p:cNvGrpSpPr/>
          <p:nvPr/>
        </p:nvGrpSpPr>
        <p:grpSpPr>
          <a:xfrm>
            <a:off x="-205238" y="-310489"/>
            <a:ext cx="3366447" cy="7187539"/>
            <a:chOff x="-13647" y="-310489"/>
            <a:chExt cx="3366447" cy="7187539"/>
          </a:xfrm>
        </p:grpSpPr>
        <p:grpSp>
          <p:nvGrpSpPr>
            <p:cNvPr id="193" name="Google Shape;193;p18"/>
            <p:cNvGrpSpPr/>
            <p:nvPr/>
          </p:nvGrpSpPr>
          <p:grpSpPr>
            <a:xfrm>
              <a:off x="-7960" y="-51471"/>
              <a:ext cx="3360760" cy="6928521"/>
              <a:chOff x="-7960" y="-51471"/>
              <a:chExt cx="3360760" cy="6928521"/>
            </a:xfrm>
          </p:grpSpPr>
          <p:pic>
            <p:nvPicPr>
              <p:cNvPr id="194" name="Google Shape;194;p18" descr="doctor bag.jpg"/>
              <p:cNvPicPr preferRelativeResize="0"/>
              <p:nvPr/>
            </p:nvPicPr>
            <p:blipFill rotWithShape="1">
              <a:blip r:embed="rId3">
                <a:alphaModFix/>
              </a:blip>
              <a:srcRect l="5911" r="7387"/>
              <a:stretch/>
            </p:blipFill>
            <p:spPr>
              <a:xfrm>
                <a:off x="0" y="4495800"/>
                <a:ext cx="3352800" cy="2381250"/>
              </a:xfrm>
              <a:prstGeom prst="rect">
                <a:avLst/>
              </a:prstGeom>
              <a:noFill/>
              <a:ln>
                <a:noFill/>
              </a:ln>
            </p:spPr>
          </p:pic>
          <p:pic>
            <p:nvPicPr>
              <p:cNvPr id="195" name="Google Shape;195;p18" descr="cement wall.jpg"/>
              <p:cNvPicPr preferRelativeResize="0"/>
              <p:nvPr/>
            </p:nvPicPr>
            <p:blipFill rotWithShape="1">
              <a:blip r:embed="rId4">
                <a:alphaModFix/>
              </a:blip>
              <a:srcRect r="67935"/>
              <a:stretch/>
            </p:blipFill>
            <p:spPr>
              <a:xfrm rot="10800000">
                <a:off x="-7960" y="-51471"/>
                <a:ext cx="3360760" cy="4699671"/>
              </a:xfrm>
              <a:prstGeom prst="rect">
                <a:avLst/>
              </a:prstGeom>
              <a:noFill/>
              <a:ln>
                <a:noFill/>
              </a:ln>
            </p:spPr>
          </p:pic>
        </p:grpSp>
        <p:pic>
          <p:nvPicPr>
            <p:cNvPr id="196" name="Google Shape;196;p18" descr="cement wall.jpg"/>
            <p:cNvPicPr preferRelativeResize="0"/>
            <p:nvPr/>
          </p:nvPicPr>
          <p:blipFill rotWithShape="1">
            <a:blip r:embed="rId5">
              <a:alphaModFix/>
            </a:blip>
            <a:srcRect l="78333" r="6500" b="73981"/>
            <a:stretch/>
          </p:blipFill>
          <p:spPr>
            <a:xfrm rot="10800000">
              <a:off x="-13647" y="4114800"/>
              <a:ext cx="1066799" cy="820615"/>
            </a:xfrm>
            <a:prstGeom prst="rect">
              <a:avLst/>
            </a:prstGeom>
            <a:noFill/>
            <a:ln>
              <a:noFill/>
            </a:ln>
          </p:spPr>
        </p:pic>
        <p:sp>
          <p:nvSpPr>
            <p:cNvPr id="197" name="Google Shape;197;p18"/>
            <p:cNvSpPr txBox="1"/>
            <p:nvPr/>
          </p:nvSpPr>
          <p:spPr>
            <a:xfrm rot="-5400000">
              <a:off x="-1048673" y="1480112"/>
              <a:ext cx="51816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0">
                  <a:solidFill>
                    <a:schemeClr val="lt1"/>
                  </a:solidFill>
                  <a:latin typeface="Calibri"/>
                  <a:ea typeface="Calibri"/>
                  <a:cs typeface="Calibri"/>
                  <a:sym typeface="Calibri"/>
                </a:rPr>
                <a:t>Discussion</a:t>
              </a:r>
              <a:endParaRPr sz="8000">
                <a:solidFill>
                  <a:schemeClr val="lt1"/>
                </a:solidFill>
                <a:latin typeface="Calibri"/>
                <a:ea typeface="Calibri"/>
                <a:cs typeface="Calibri"/>
                <a:sym typeface="Calibri"/>
              </a:endParaRPr>
            </a:p>
          </p:txBody>
        </p:sp>
      </p:grpSp>
      <p:sp>
        <p:nvSpPr>
          <p:cNvPr id="198" name="Google Shape;198;p18"/>
          <p:cNvSpPr txBox="1">
            <a:spLocks noGrp="1"/>
          </p:cNvSpPr>
          <p:nvPr>
            <p:ph type="body" idx="1"/>
          </p:nvPr>
        </p:nvSpPr>
        <p:spPr>
          <a:xfrm>
            <a:off x="4953000" y="884238"/>
            <a:ext cx="5486400" cy="4525963"/>
          </a:xfrm>
          <a:prstGeom prst="rect">
            <a:avLst/>
          </a:prstGeom>
          <a:noFill/>
          <a:ln>
            <a:noFill/>
          </a:ln>
        </p:spPr>
        <p:txBody>
          <a:bodyPr spcFirstLastPara="1" wrap="square" lIns="91425" tIns="45700" rIns="91425" bIns="45700" anchor="t" anchorCtr="0">
            <a:noAutofit/>
          </a:bodyPr>
          <a:lstStyle/>
          <a:p>
            <a:pPr marL="857219" lvl="0" indent="-514348" algn="l" rtl="0">
              <a:lnSpc>
                <a:spcPct val="90000"/>
              </a:lnSpc>
              <a:spcBef>
                <a:spcPts val="0"/>
              </a:spcBef>
              <a:spcAft>
                <a:spcPts val="0"/>
              </a:spcAft>
              <a:buClr>
                <a:srgbClr val="595959"/>
              </a:buClr>
              <a:buSzPts val="3200"/>
              <a:buFont typeface="Calibri"/>
              <a:buAutoNum type="arabicPeriod"/>
            </a:pPr>
            <a:r>
              <a:rPr lang="en-US">
                <a:solidFill>
                  <a:srgbClr val="595959"/>
                </a:solidFill>
              </a:rPr>
              <a:t>Please describe an event or factor that led you to narrow your scope of practice.</a:t>
            </a:r>
            <a:endParaRPr/>
          </a:p>
          <a:p>
            <a:pPr marL="857219" lvl="0" indent="-514348" algn="l" rtl="0">
              <a:lnSpc>
                <a:spcPct val="90000"/>
              </a:lnSpc>
              <a:spcBef>
                <a:spcPts val="1800"/>
              </a:spcBef>
              <a:spcAft>
                <a:spcPts val="0"/>
              </a:spcAft>
              <a:buClr>
                <a:srgbClr val="595959"/>
              </a:buClr>
              <a:buSzPts val="3200"/>
              <a:buFont typeface="Calibri"/>
              <a:buAutoNum type="arabicPeriod"/>
            </a:pPr>
            <a:r>
              <a:rPr lang="en-US">
                <a:solidFill>
                  <a:srgbClr val="595959"/>
                </a:solidFill>
              </a:rPr>
              <a:t>How do you feel about this change?</a:t>
            </a:r>
            <a:endParaRPr/>
          </a:p>
          <a:p>
            <a:pPr marL="857219" lvl="0" indent="-514348" algn="l" rtl="0">
              <a:lnSpc>
                <a:spcPct val="90000"/>
              </a:lnSpc>
              <a:spcBef>
                <a:spcPts val="1800"/>
              </a:spcBef>
              <a:spcAft>
                <a:spcPts val="0"/>
              </a:spcAft>
              <a:buClr>
                <a:srgbClr val="595959"/>
              </a:buClr>
              <a:buSzPts val="3200"/>
              <a:buFont typeface="Calibri"/>
              <a:buAutoNum type="arabicPeriod"/>
            </a:pPr>
            <a:r>
              <a:rPr lang="en-US">
                <a:solidFill>
                  <a:srgbClr val="595959"/>
                </a:solidFill>
              </a:rPr>
              <a:t>What supports would have been helpful in maintaining a full-spectrum / rural practice?</a:t>
            </a:r>
            <a:endParaRPr>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20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20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2000"/>
                                        <p:tgtEl>
                                          <p:spTgt spid="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19"/>
          <p:cNvGrpSpPr/>
          <p:nvPr/>
        </p:nvGrpSpPr>
        <p:grpSpPr>
          <a:xfrm>
            <a:off x="-135574" y="-310489"/>
            <a:ext cx="3366447" cy="7187539"/>
            <a:chOff x="-13647" y="-310489"/>
            <a:chExt cx="3366447" cy="7187539"/>
          </a:xfrm>
        </p:grpSpPr>
        <p:grpSp>
          <p:nvGrpSpPr>
            <p:cNvPr id="204" name="Google Shape;204;p19"/>
            <p:cNvGrpSpPr/>
            <p:nvPr/>
          </p:nvGrpSpPr>
          <p:grpSpPr>
            <a:xfrm>
              <a:off x="-7960" y="-51471"/>
              <a:ext cx="3360760" cy="6928521"/>
              <a:chOff x="-7960" y="-51471"/>
              <a:chExt cx="3360760" cy="6928521"/>
            </a:xfrm>
          </p:grpSpPr>
          <p:pic>
            <p:nvPicPr>
              <p:cNvPr id="205" name="Google Shape;205;p19" descr="doctor bag.jpg"/>
              <p:cNvPicPr preferRelativeResize="0"/>
              <p:nvPr/>
            </p:nvPicPr>
            <p:blipFill rotWithShape="1">
              <a:blip r:embed="rId3">
                <a:alphaModFix/>
              </a:blip>
              <a:srcRect l="5911" r="7387"/>
              <a:stretch/>
            </p:blipFill>
            <p:spPr>
              <a:xfrm>
                <a:off x="0" y="4495800"/>
                <a:ext cx="3352800" cy="2381250"/>
              </a:xfrm>
              <a:prstGeom prst="rect">
                <a:avLst/>
              </a:prstGeom>
              <a:noFill/>
              <a:ln>
                <a:noFill/>
              </a:ln>
            </p:spPr>
          </p:pic>
          <p:pic>
            <p:nvPicPr>
              <p:cNvPr id="206" name="Google Shape;206;p19" descr="cement wall.jpg"/>
              <p:cNvPicPr preferRelativeResize="0"/>
              <p:nvPr/>
            </p:nvPicPr>
            <p:blipFill rotWithShape="1">
              <a:blip r:embed="rId4">
                <a:alphaModFix/>
              </a:blip>
              <a:srcRect r="67935"/>
              <a:stretch/>
            </p:blipFill>
            <p:spPr>
              <a:xfrm rot="10800000">
                <a:off x="-7960" y="-51471"/>
                <a:ext cx="3360760" cy="4699671"/>
              </a:xfrm>
              <a:prstGeom prst="rect">
                <a:avLst/>
              </a:prstGeom>
              <a:noFill/>
              <a:ln>
                <a:noFill/>
              </a:ln>
            </p:spPr>
          </p:pic>
        </p:grpSp>
        <p:pic>
          <p:nvPicPr>
            <p:cNvPr id="207" name="Google Shape;207;p19" descr="cement wall.jpg"/>
            <p:cNvPicPr preferRelativeResize="0"/>
            <p:nvPr/>
          </p:nvPicPr>
          <p:blipFill rotWithShape="1">
            <a:blip r:embed="rId5">
              <a:alphaModFix/>
            </a:blip>
            <a:srcRect l="78333" r="6500" b="73981"/>
            <a:stretch/>
          </p:blipFill>
          <p:spPr>
            <a:xfrm rot="10800000">
              <a:off x="-13647" y="4114800"/>
              <a:ext cx="1066799" cy="820615"/>
            </a:xfrm>
            <a:prstGeom prst="rect">
              <a:avLst/>
            </a:prstGeom>
            <a:noFill/>
            <a:ln>
              <a:noFill/>
            </a:ln>
          </p:spPr>
        </p:pic>
        <p:sp>
          <p:nvSpPr>
            <p:cNvPr id="208" name="Google Shape;208;p19"/>
            <p:cNvSpPr txBox="1"/>
            <p:nvPr/>
          </p:nvSpPr>
          <p:spPr>
            <a:xfrm rot="-5400000">
              <a:off x="-1048673" y="1003039"/>
              <a:ext cx="51816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lt1"/>
                  </a:solidFill>
                  <a:latin typeface="Calibri"/>
                  <a:ea typeface="Calibri"/>
                  <a:cs typeface="Calibri"/>
                  <a:sym typeface="Calibri"/>
                </a:rPr>
                <a:t>Grounded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8000">
                  <a:solidFill>
                    <a:schemeClr val="lt1"/>
                  </a:solidFill>
                  <a:latin typeface="Calibri"/>
                  <a:ea typeface="Calibri"/>
                  <a:cs typeface="Calibri"/>
                  <a:sym typeface="Calibri"/>
                </a:rPr>
                <a:t>Theory</a:t>
              </a:r>
              <a:endParaRPr sz="1800">
                <a:solidFill>
                  <a:schemeClr val="dk1"/>
                </a:solidFill>
                <a:latin typeface="Calibri"/>
                <a:ea typeface="Calibri"/>
                <a:cs typeface="Calibri"/>
                <a:sym typeface="Calibri"/>
              </a:endParaRPr>
            </a:p>
          </p:txBody>
        </p:sp>
      </p:grpSp>
      <p:sp>
        <p:nvSpPr>
          <p:cNvPr id="209" name="Google Shape;209;p19"/>
          <p:cNvSpPr txBox="1">
            <a:spLocks noGrp="1"/>
          </p:cNvSpPr>
          <p:nvPr>
            <p:ph type="body" idx="1"/>
          </p:nvPr>
        </p:nvSpPr>
        <p:spPr>
          <a:xfrm>
            <a:off x="4953000" y="884238"/>
            <a:ext cx="5486400" cy="4525963"/>
          </a:xfrm>
          <a:prstGeom prst="rect">
            <a:avLst/>
          </a:prstGeom>
          <a:noFill/>
          <a:ln>
            <a:noFill/>
          </a:ln>
        </p:spPr>
        <p:txBody>
          <a:bodyPr spcFirstLastPara="1" wrap="square" lIns="91425" tIns="45700" rIns="91425" bIns="45700" anchor="t" anchorCtr="0">
            <a:noAutofit/>
          </a:bodyPr>
          <a:lstStyle/>
          <a:p>
            <a:pPr marL="342869" lvl="0" indent="0" algn="l" rtl="0">
              <a:lnSpc>
                <a:spcPct val="90000"/>
              </a:lnSpc>
              <a:spcBef>
                <a:spcPts val="0"/>
              </a:spcBef>
              <a:spcAft>
                <a:spcPts val="0"/>
              </a:spcAft>
              <a:buClr>
                <a:srgbClr val="595959"/>
              </a:buClr>
              <a:buSzPts val="3200"/>
              <a:buNone/>
            </a:pPr>
            <a:r>
              <a:rPr lang="en-US">
                <a:solidFill>
                  <a:srgbClr val="595959"/>
                </a:solidFill>
              </a:rPr>
              <a:t>Hypothesis creation,           </a:t>
            </a:r>
            <a:endParaRPr>
              <a:solidFill>
                <a:srgbClr val="595959"/>
              </a:solidFill>
            </a:endParaRPr>
          </a:p>
          <a:p>
            <a:pPr marL="342870" lvl="0" indent="0" algn="l" rtl="0">
              <a:lnSpc>
                <a:spcPct val="90000"/>
              </a:lnSpc>
              <a:spcBef>
                <a:spcPts val="0"/>
              </a:spcBef>
              <a:spcAft>
                <a:spcPts val="0"/>
              </a:spcAft>
              <a:buClr>
                <a:srgbClr val="595959"/>
              </a:buClr>
              <a:buSzPts val="3200"/>
              <a:buNone/>
            </a:pPr>
            <a:r>
              <a:rPr lang="en-US">
                <a:solidFill>
                  <a:srgbClr val="595959"/>
                </a:solidFill>
              </a:rPr>
              <a:t>not hypothesis testing</a:t>
            </a:r>
            <a:endParaRPr/>
          </a:p>
          <a:p>
            <a:pPr marL="342870" lvl="0" indent="0" algn="l" rtl="0">
              <a:lnSpc>
                <a:spcPct val="90000"/>
              </a:lnSpc>
              <a:spcBef>
                <a:spcPts val="1200"/>
              </a:spcBef>
              <a:spcAft>
                <a:spcPts val="0"/>
              </a:spcAft>
              <a:buClr>
                <a:srgbClr val="595959"/>
              </a:buClr>
              <a:buSzPts val="3200"/>
              <a:buNone/>
            </a:pPr>
            <a:r>
              <a:rPr lang="en-US">
                <a:solidFill>
                  <a:srgbClr val="595959"/>
                </a:solidFill>
              </a:rPr>
              <a:t>Investigates the subjective experience of participants</a:t>
            </a:r>
            <a:endParaRPr/>
          </a:p>
          <a:p>
            <a:pPr marL="342870" lvl="0" indent="0" algn="l" rtl="0">
              <a:lnSpc>
                <a:spcPct val="90000"/>
              </a:lnSpc>
              <a:spcBef>
                <a:spcPts val="1800"/>
              </a:spcBef>
              <a:spcAft>
                <a:spcPts val="0"/>
              </a:spcAft>
              <a:buClr>
                <a:srgbClr val="595959"/>
              </a:buClr>
              <a:buSzPts val="3200"/>
              <a:buNone/>
            </a:pPr>
            <a:r>
              <a:rPr lang="en-US">
                <a:solidFill>
                  <a:srgbClr val="595959"/>
                </a:solidFill>
              </a:rPr>
              <a:t>Data come from analysis of interviews of people addressing a similar issue </a:t>
            </a:r>
            <a:endParaRPr/>
          </a:p>
          <a:p>
            <a:pPr marL="342870" lvl="0" indent="0" algn="l" rtl="0">
              <a:lnSpc>
                <a:spcPct val="90000"/>
              </a:lnSpc>
              <a:spcBef>
                <a:spcPts val="1800"/>
              </a:spcBef>
              <a:spcAft>
                <a:spcPts val="0"/>
              </a:spcAft>
              <a:buClr>
                <a:srgbClr val="595959"/>
              </a:buClr>
              <a:buSzPts val="3200"/>
              <a:buNone/>
            </a:pPr>
            <a:r>
              <a:rPr lang="en-US">
                <a:solidFill>
                  <a:srgbClr val="595959"/>
                </a:solidFill>
              </a:rPr>
              <a:t>End result is a model to explain the shared experience</a:t>
            </a:r>
            <a:endParaRPr/>
          </a:p>
          <a:p>
            <a:pPr marL="342870" lvl="0" indent="0" algn="l" rtl="0">
              <a:lnSpc>
                <a:spcPct val="90000"/>
              </a:lnSpc>
              <a:spcBef>
                <a:spcPts val="1800"/>
              </a:spcBef>
              <a:spcAft>
                <a:spcPts val="0"/>
              </a:spcAft>
              <a:buClr>
                <a:schemeClr val="dk1"/>
              </a:buClr>
              <a:buSzPts val="3200"/>
              <a:buNone/>
            </a:pPr>
            <a:endParaRPr>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20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20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20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fade">
                                      <p:cBhvr>
                                        <p:cTn id="22" dur="20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fade">
                                      <p:cBhvr>
                                        <p:cTn id="27" dur="20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fade">
                                      <p:cBhvr>
                                        <p:cTn id="32" dur="2000"/>
                                        <p:tgtEl>
                                          <p:spTgt spid="2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0" descr="doctor bag.jpg"/>
          <p:cNvPicPr preferRelativeResize="0"/>
          <p:nvPr/>
        </p:nvPicPr>
        <p:blipFill rotWithShape="1">
          <a:blip r:embed="rId3">
            <a:alphaModFix/>
          </a:blip>
          <a:srcRect l="5911" r="7387"/>
          <a:stretch/>
        </p:blipFill>
        <p:spPr>
          <a:xfrm>
            <a:off x="4267200" y="592716"/>
            <a:ext cx="3886200" cy="2760085"/>
          </a:xfrm>
          <a:prstGeom prst="rect">
            <a:avLst/>
          </a:prstGeom>
          <a:noFill/>
          <a:ln>
            <a:noFill/>
          </a:ln>
        </p:spPr>
      </p:pic>
      <p:sp>
        <p:nvSpPr>
          <p:cNvPr id="215" name="Google Shape;215;p20"/>
          <p:cNvSpPr txBox="1"/>
          <p:nvPr/>
        </p:nvSpPr>
        <p:spPr>
          <a:xfrm>
            <a:off x="4724400" y="352962"/>
            <a:ext cx="35052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lt1"/>
                </a:solidFill>
                <a:latin typeface="Calibri"/>
                <a:ea typeface="Calibri"/>
                <a:cs typeface="Calibri"/>
                <a:sym typeface="Calibri"/>
              </a:rPr>
              <a:t>Sample</a:t>
            </a:r>
            <a:endParaRPr sz="8000">
              <a:solidFill>
                <a:schemeClr val="lt1"/>
              </a:solidFill>
              <a:latin typeface="Calibri"/>
              <a:ea typeface="Calibri"/>
              <a:cs typeface="Calibri"/>
              <a:sym typeface="Calibri"/>
            </a:endParaRPr>
          </a:p>
        </p:txBody>
      </p:sp>
      <p:sp>
        <p:nvSpPr>
          <p:cNvPr id="216" name="Google Shape;216;p20"/>
          <p:cNvSpPr txBox="1"/>
          <p:nvPr/>
        </p:nvSpPr>
        <p:spPr>
          <a:xfrm>
            <a:off x="2286000" y="3846256"/>
            <a:ext cx="7696200"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3F3F3F"/>
                </a:solidFill>
                <a:latin typeface="Calibri"/>
                <a:ea typeface="Calibri"/>
                <a:cs typeface="Calibri"/>
                <a:sym typeface="Calibri"/>
              </a:rPr>
              <a:t>Outreach to self-identified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rural residencies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4000">
              <a:solidFill>
                <a:srgbClr val="3F3F3F"/>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Snowball sample</a:t>
            </a:r>
            <a:endParaRPr sz="4000">
              <a:solidFill>
                <a:srgbClr val="3F3F3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1" descr="doctor bag.jpg"/>
          <p:cNvPicPr preferRelativeResize="0"/>
          <p:nvPr/>
        </p:nvPicPr>
        <p:blipFill rotWithShape="1">
          <a:blip r:embed="rId3">
            <a:alphaModFix/>
          </a:blip>
          <a:srcRect l="5911" r="7387"/>
          <a:stretch/>
        </p:blipFill>
        <p:spPr>
          <a:xfrm>
            <a:off x="4267200" y="592716"/>
            <a:ext cx="3886200" cy="2760085"/>
          </a:xfrm>
          <a:prstGeom prst="rect">
            <a:avLst/>
          </a:prstGeom>
          <a:noFill/>
          <a:ln>
            <a:noFill/>
          </a:ln>
        </p:spPr>
      </p:pic>
      <p:sp>
        <p:nvSpPr>
          <p:cNvPr id="222" name="Google Shape;222;p21"/>
          <p:cNvSpPr txBox="1"/>
          <p:nvPr/>
        </p:nvSpPr>
        <p:spPr>
          <a:xfrm>
            <a:off x="4419600" y="381001"/>
            <a:ext cx="35052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lt1"/>
                </a:solidFill>
                <a:latin typeface="Calibri"/>
                <a:ea typeface="Calibri"/>
                <a:cs typeface="Calibri"/>
                <a:sym typeface="Calibri"/>
              </a:rPr>
              <a:t>Data 1</a:t>
            </a:r>
            <a:endParaRPr sz="8000">
              <a:solidFill>
                <a:schemeClr val="lt1"/>
              </a:solidFill>
              <a:latin typeface="Calibri"/>
              <a:ea typeface="Calibri"/>
              <a:cs typeface="Calibri"/>
              <a:sym typeface="Calibri"/>
            </a:endParaRPr>
          </a:p>
        </p:txBody>
      </p:sp>
      <p:sp>
        <p:nvSpPr>
          <p:cNvPr id="223" name="Google Shape;223;p21"/>
          <p:cNvSpPr txBox="1"/>
          <p:nvPr/>
        </p:nvSpPr>
        <p:spPr>
          <a:xfrm>
            <a:off x="1981200" y="3846255"/>
            <a:ext cx="8305800"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3F3F3F"/>
                </a:solidFill>
                <a:latin typeface="Calibri"/>
                <a:ea typeface="Calibri"/>
                <a:cs typeface="Calibri"/>
                <a:sym typeface="Calibri"/>
              </a:rPr>
              <a:t>Goal:  Refine our Method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Three 10-20 minute phone interviews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Transcribed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Each coded by 4 researchers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Questions refined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40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b="1"/>
              <a:t>What is Training Backward?</a:t>
            </a:r>
            <a:endParaRPr sz="4400" b="1"/>
          </a:p>
        </p:txBody>
      </p:sp>
      <p:sp>
        <p:nvSpPr>
          <p:cNvPr id="95" name="Google Shape;9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Char char="•"/>
            </a:pPr>
            <a:r>
              <a:rPr lang="en-US" sz="2590"/>
              <a:t>-Dr. Lykke worked in towns of 800, 5,000, and 11,000.  ALL changed from full spectrum FP to dividing out to hospitalists and ambulists.  Has what family doctors “do” changed?</a:t>
            </a:r>
            <a:endParaRPr/>
          </a:p>
          <a:p>
            <a:pPr marL="228600" lvl="0" indent="-228600" algn="l" rtl="0">
              <a:lnSpc>
                <a:spcPct val="80000"/>
              </a:lnSpc>
              <a:spcBef>
                <a:spcPts val="1000"/>
              </a:spcBef>
              <a:spcAft>
                <a:spcPts val="0"/>
              </a:spcAft>
              <a:buClr>
                <a:schemeClr val="dk1"/>
              </a:buClr>
              <a:buSzPts val="2590"/>
              <a:buChar char="•"/>
            </a:pPr>
            <a:r>
              <a:rPr lang="en-US" sz="2590"/>
              <a:t>-Traditional studies of scope of family medicine have surveyed </a:t>
            </a:r>
            <a:r>
              <a:rPr lang="en-US" sz="2590">
                <a:solidFill>
                  <a:srgbClr val="C55A11"/>
                </a:solidFill>
              </a:rPr>
              <a:t>individual</a:t>
            </a:r>
            <a:r>
              <a:rPr lang="en-US" sz="2590"/>
              <a:t> physicians about their scope of practice.</a:t>
            </a:r>
            <a:endParaRPr/>
          </a:p>
          <a:p>
            <a:pPr marL="228600" lvl="0" indent="-228600" algn="l" rtl="0">
              <a:lnSpc>
                <a:spcPct val="80000"/>
              </a:lnSpc>
              <a:spcBef>
                <a:spcPts val="1000"/>
              </a:spcBef>
              <a:spcAft>
                <a:spcPts val="0"/>
              </a:spcAft>
              <a:buClr>
                <a:schemeClr val="dk1"/>
              </a:buClr>
              <a:buSzPts val="2590"/>
              <a:buChar char="•"/>
            </a:pPr>
            <a:r>
              <a:rPr lang="en-US" sz="2590"/>
              <a:t>-The end goal of family medicine may not be what a physician desires to do, but what they </a:t>
            </a:r>
            <a:r>
              <a:rPr lang="en-US" sz="2590">
                <a:solidFill>
                  <a:srgbClr val="548135"/>
                </a:solidFill>
              </a:rPr>
              <a:t>are hired to do</a:t>
            </a:r>
            <a:r>
              <a:rPr lang="en-US" sz="2590"/>
              <a:t>.  So we surveyed employers to see what they said about the scope of practice they hired.</a:t>
            </a:r>
            <a:endParaRPr/>
          </a:p>
          <a:p>
            <a:pPr marL="228600" lvl="0" indent="-228600" algn="l" rtl="0">
              <a:lnSpc>
                <a:spcPct val="80000"/>
              </a:lnSpc>
              <a:spcBef>
                <a:spcPts val="1000"/>
              </a:spcBef>
              <a:spcAft>
                <a:spcPts val="0"/>
              </a:spcAft>
              <a:buClr>
                <a:schemeClr val="dk1"/>
              </a:buClr>
              <a:buSzPts val="2590"/>
              <a:buChar char="•"/>
            </a:pPr>
            <a:r>
              <a:rPr lang="en-US" sz="2590"/>
              <a:t>The question was “What are employers (corporate or private) hiring family physicians to do?”</a:t>
            </a:r>
            <a:endParaRPr/>
          </a:p>
          <a:p>
            <a:pPr marL="228600" lvl="0" indent="-228600" algn="l" rtl="0">
              <a:lnSpc>
                <a:spcPct val="80000"/>
              </a:lnSpc>
              <a:spcBef>
                <a:spcPts val="1000"/>
              </a:spcBef>
              <a:spcAft>
                <a:spcPts val="0"/>
              </a:spcAft>
              <a:buClr>
                <a:srgbClr val="1E4E79"/>
              </a:buClr>
              <a:buSzPts val="2590"/>
              <a:buChar char="•"/>
            </a:pPr>
            <a:r>
              <a:rPr lang="en-US" sz="2590">
                <a:solidFill>
                  <a:srgbClr val="1E4E79"/>
                </a:solidFill>
              </a:rPr>
              <a:t>Remember that n=1 is not 1 physician, but 1 employer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2" descr="doctor bag.jpg"/>
          <p:cNvPicPr preferRelativeResize="0"/>
          <p:nvPr/>
        </p:nvPicPr>
        <p:blipFill rotWithShape="1">
          <a:blip r:embed="rId3">
            <a:alphaModFix/>
          </a:blip>
          <a:srcRect l="5911" r="7387"/>
          <a:stretch/>
        </p:blipFill>
        <p:spPr>
          <a:xfrm>
            <a:off x="4267200" y="592716"/>
            <a:ext cx="3886200" cy="2760085"/>
          </a:xfrm>
          <a:prstGeom prst="rect">
            <a:avLst/>
          </a:prstGeom>
          <a:noFill/>
          <a:ln>
            <a:noFill/>
          </a:ln>
        </p:spPr>
      </p:pic>
      <p:sp>
        <p:nvSpPr>
          <p:cNvPr id="229" name="Google Shape;229;p22"/>
          <p:cNvSpPr txBox="1"/>
          <p:nvPr/>
        </p:nvSpPr>
        <p:spPr>
          <a:xfrm>
            <a:off x="4419600" y="381001"/>
            <a:ext cx="35052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lt1"/>
                </a:solidFill>
                <a:latin typeface="Calibri"/>
                <a:ea typeface="Calibri"/>
                <a:cs typeface="Calibri"/>
                <a:sym typeface="Calibri"/>
              </a:rPr>
              <a:t>Data 2</a:t>
            </a:r>
            <a:endParaRPr sz="8000">
              <a:solidFill>
                <a:schemeClr val="lt1"/>
              </a:solidFill>
              <a:latin typeface="Calibri"/>
              <a:ea typeface="Calibri"/>
              <a:cs typeface="Calibri"/>
              <a:sym typeface="Calibri"/>
            </a:endParaRPr>
          </a:p>
        </p:txBody>
      </p:sp>
      <p:sp>
        <p:nvSpPr>
          <p:cNvPr id="230" name="Google Shape;230;p22"/>
          <p:cNvSpPr txBox="1"/>
          <p:nvPr/>
        </p:nvSpPr>
        <p:spPr>
          <a:xfrm>
            <a:off x="1981200" y="3846255"/>
            <a:ext cx="8305800"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3F3F3F"/>
                </a:solidFill>
                <a:latin typeface="Calibri"/>
                <a:ea typeface="Calibri"/>
                <a:cs typeface="Calibri"/>
                <a:sym typeface="Calibri"/>
              </a:rPr>
              <a:t>Goal:  Collect our data</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Thirteen additional phone interviews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Transcribed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Each coded by 2-4 researchers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Creation of themes and model</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4000">
              <a:solidFill>
                <a:srgbClr val="3F3F3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3" descr="doctor bag.jpg"/>
          <p:cNvPicPr preferRelativeResize="0"/>
          <p:nvPr/>
        </p:nvPicPr>
        <p:blipFill rotWithShape="1">
          <a:blip r:embed="rId3">
            <a:alphaModFix/>
          </a:blip>
          <a:srcRect l="5911" r="7387"/>
          <a:stretch/>
        </p:blipFill>
        <p:spPr>
          <a:xfrm>
            <a:off x="4267200" y="592716"/>
            <a:ext cx="3886200" cy="2760085"/>
          </a:xfrm>
          <a:prstGeom prst="rect">
            <a:avLst/>
          </a:prstGeom>
          <a:noFill/>
          <a:ln>
            <a:noFill/>
          </a:ln>
        </p:spPr>
      </p:pic>
      <p:sp>
        <p:nvSpPr>
          <p:cNvPr id="236" name="Google Shape;236;p23"/>
          <p:cNvSpPr txBox="1"/>
          <p:nvPr/>
        </p:nvSpPr>
        <p:spPr>
          <a:xfrm>
            <a:off x="4419600" y="381001"/>
            <a:ext cx="35052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lt1"/>
                </a:solidFill>
                <a:latin typeface="Calibri"/>
                <a:ea typeface="Calibri"/>
                <a:cs typeface="Calibri"/>
                <a:sym typeface="Calibri"/>
              </a:rPr>
              <a:t>Data 3</a:t>
            </a:r>
            <a:endParaRPr sz="8000">
              <a:solidFill>
                <a:schemeClr val="lt1"/>
              </a:solidFill>
              <a:latin typeface="Calibri"/>
              <a:ea typeface="Calibri"/>
              <a:cs typeface="Calibri"/>
              <a:sym typeface="Calibri"/>
            </a:endParaRPr>
          </a:p>
        </p:txBody>
      </p:sp>
      <p:sp>
        <p:nvSpPr>
          <p:cNvPr id="237" name="Google Shape;237;p23"/>
          <p:cNvSpPr txBox="1"/>
          <p:nvPr/>
        </p:nvSpPr>
        <p:spPr>
          <a:xfrm>
            <a:off x="1981200" y="4068902"/>
            <a:ext cx="8305800"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3F3F3F"/>
                </a:solidFill>
                <a:latin typeface="Calibri"/>
                <a:ea typeface="Calibri"/>
                <a:cs typeface="Calibri"/>
                <a:sym typeface="Calibri"/>
              </a:rPr>
              <a:t>Goal: Ensure saturation</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Five additional phone interviews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Transcribed</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a:solidFill>
                  <a:srgbClr val="3F3F3F"/>
                </a:solidFill>
                <a:latin typeface="Calibri"/>
                <a:ea typeface="Calibri"/>
                <a:cs typeface="Calibri"/>
                <a:sym typeface="Calibri"/>
              </a:rPr>
              <a:t>Compare new data with model</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4000">
              <a:solidFill>
                <a:srgbClr val="3F3F3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3">
            <a:alphaModFix/>
          </a:blip>
          <a:srcRect/>
          <a:stretch/>
        </p:blipFill>
        <p:spPr>
          <a:xfrm>
            <a:off x="1676401" y="152401"/>
            <a:ext cx="8532717" cy="6553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aphicFrame>
        <p:nvGraphicFramePr>
          <p:cNvPr id="249" name="Google Shape;249;p25"/>
          <p:cNvGraphicFramePr/>
          <p:nvPr/>
        </p:nvGraphicFramePr>
        <p:xfrm>
          <a:off x="1680750" y="692625"/>
          <a:ext cx="3000000" cy="3000000"/>
        </p:xfrm>
        <a:graphic>
          <a:graphicData uri="http://schemas.openxmlformats.org/drawingml/2006/table">
            <a:tbl>
              <a:tblPr>
                <a:noFill/>
                <a:tableStyleId>{542D43F2-4EC4-48E7-A7C6-9B62DAD44748}</a:tableStyleId>
              </a:tblPr>
              <a:tblGrid>
                <a:gridCol w="2397325">
                  <a:extLst>
                    <a:ext uri="{9D8B030D-6E8A-4147-A177-3AD203B41FA5}">
                      <a16:colId xmlns:a16="http://schemas.microsoft.com/office/drawing/2014/main" val="20000"/>
                    </a:ext>
                  </a:extLst>
                </a:gridCol>
                <a:gridCol w="62807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latin typeface="Calibri"/>
                          <a:ea typeface="Calibri"/>
                          <a:cs typeface="Calibri"/>
                          <a:sym typeface="Calibri"/>
                        </a:rPr>
                        <a:t>Theme</a:t>
                      </a:r>
                      <a:endParaRPr sz="12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latin typeface="Calibri"/>
                          <a:ea typeface="Calibri"/>
                          <a:cs typeface="Calibri"/>
                          <a:sym typeface="Calibri"/>
                        </a:rPr>
                        <a:t>Interview Example</a:t>
                      </a:r>
                      <a:endParaRPr sz="12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A1. Pre-Professional Envisioned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Medical school bias</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went to medical school in Boston and they didn’t even have a family practice department or residency. It made me understand that I wanted to do a little bit of everything.</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B1.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Generational shifts toward shiftwork, balance, and medicine as income</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think there’s a change in the current generation and to some extent my generation.  They enjoy medicine, but they don’t want to give up things like family, free time out of doors, and I think that is just continuing to move forward. When I was in residency it was sort of a calling. You were going to a small town; you were going to be on call every night; you were going to do everything. You know everyone in town was going to love you, but it’s going to cut into your lifestyle.</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B2.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Under appreciation of </a:t>
                      </a:r>
                      <a:r>
                        <a:rPr lang="en-US" sz="1100" u="none" strike="noStrike" cap="none"/>
                        <a:t>generalists </a:t>
                      </a:r>
                      <a:r>
                        <a:rPr lang="en-US" sz="1000" u="none" strike="noStrike" cap="none"/>
                        <a:t>by patients.</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think there’s a sense that patients, even in rural areas, don’t expect physicians to do everything, and in fact, they don’t necessarily like it in some ways. In other words, before they’d say, “yeah my doctor admits me and takes care of me in the hospital.” And now, there’s a lot more, “well is the gastroenterologist gonna see me?”</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B3.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Reduced reimbursement and higher costs for services outside clinic</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You just don’t get reimbursed the same for doing things outside of the office. You have to really get creative, and I think in full spectrum medicine there’s a lot of overhead that comes with it, which makes it really hard to go on your own.</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B4.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Knowledge and skills now too broad to maintain a full scope</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If you consider where you were at 30 years ago, 50 years ago, what you need: the medicines, policies and procedures, it’s a lot to understand. Then you have to apply that to the hospital, to the nursing home, to the OB floor, etc. It’s a lot.</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chemeClr val="dk1"/>
                        </a:buClr>
                        <a:buSzPts val="1000"/>
                        <a:buFont typeface="Calibri"/>
                        <a:buNone/>
                      </a:pPr>
                      <a:r>
                        <a:rPr lang="en-US" sz="1000" i="1" u="none" strike="noStrike" cap="none"/>
                        <a:t>C1. Ideal Future Scope</a:t>
                      </a:r>
                      <a:endParaRPr sz="1000" i="1" u="none" strike="noStrike" cap="none"/>
                    </a:p>
                    <a:p>
                      <a:pPr marL="0" marR="0" lvl="0" indent="0" algn="l" rtl="0">
                        <a:lnSpc>
                          <a:spcPct val="115000"/>
                        </a:lnSpc>
                        <a:spcBef>
                          <a:spcPts val="1200"/>
                        </a:spcBef>
                        <a:spcAft>
                          <a:spcPts val="0"/>
                        </a:spcAft>
                        <a:buClr>
                          <a:schemeClr val="dk1"/>
                        </a:buClr>
                        <a:buSzPts val="1000"/>
                        <a:buFont typeface="Calibri"/>
                        <a:buNone/>
                      </a:pPr>
                      <a:r>
                        <a:rPr lang="en-US" sz="1000" u="none" strike="noStrike" cap="none"/>
                        <a:t>Scope will depend on national malpractice trends</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r>
                        <a:rPr lang="en-US" sz="1000" u="none" strike="noStrike" cap="none"/>
                        <a:t>I would stick with OB, but it’s just that malpractice insurance is so expensive.</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50" name="Google Shape;250;p25"/>
          <p:cNvSpPr txBox="1"/>
          <p:nvPr/>
        </p:nvSpPr>
        <p:spPr>
          <a:xfrm>
            <a:off x="1729650" y="-69375"/>
            <a:ext cx="7337100" cy="855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TABLE 1: Broad Healthcare Landscape</a:t>
            </a:r>
            <a:endParaRPr sz="2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56" name="Google Shape;256;p26"/>
          <p:cNvGraphicFramePr/>
          <p:nvPr/>
        </p:nvGraphicFramePr>
        <p:xfrm>
          <a:off x="1664000" y="726675"/>
          <a:ext cx="3000000" cy="3000000"/>
        </p:xfrm>
        <a:graphic>
          <a:graphicData uri="http://schemas.openxmlformats.org/drawingml/2006/table">
            <a:tbl>
              <a:tblPr>
                <a:noFill/>
                <a:tableStyleId>{542D43F2-4EC4-48E7-A7C6-9B62DAD44748}</a:tableStyleId>
              </a:tblPr>
              <a:tblGrid>
                <a:gridCol w="3264175">
                  <a:extLst>
                    <a:ext uri="{9D8B030D-6E8A-4147-A177-3AD203B41FA5}">
                      <a16:colId xmlns:a16="http://schemas.microsoft.com/office/drawing/2014/main" val="20000"/>
                    </a:ext>
                  </a:extLst>
                </a:gridCol>
                <a:gridCol w="55860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b="1" u="none" strike="noStrike" cap="none"/>
                        <a:t>Theme</a:t>
                      </a:r>
                      <a:endParaRPr sz="1100" b="1"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b="1" u="none" strike="noStrike" cap="none"/>
                        <a:t>Interview Example</a:t>
                      </a:r>
                      <a:endParaRPr sz="1100" b="1"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A1. Pre-Professional Envisioned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Matches with a residency with rural full-spectrum emphasis</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only interviewed at residencies with a strong reputation for giving a broad range of experience for a rural environment. You know including obstetrics and hospitals.</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A2. Pre-Professional Envisioned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Unopposed Residency</a:t>
                      </a:r>
                      <a:endParaRPr sz="1000" u="none" strike="noStrike" cap="none"/>
                    </a:p>
                    <a:p>
                      <a:pPr marL="0" marR="0" lvl="0" indent="0" algn="ctr"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Residents need to learn the skills to be independent. Because we did rotations with specialists that were great teachers, because those specialists don’t have their own surgical residents or some specialty residents, that I got enough comfort that if I wanted to go into the emergency room, I could.</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A3. Pre-Professional Envisioned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Good experiences in full-spectrum medicine electives</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We were an unopposed residency in Maine and we had our hospital. It was the most wonderful experience I’ve ever had. And, you know, everybody welcomed us with open hands and we got a lot of good pediatrics backgrounds and so I was happy that I did that.</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B1.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First job post-residency is rural full-spectrum medicine</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think that’s really sort of the crux  of the decision because I think to practice full spectrum family practice in a rural setting, if you don’t do that fairly quickly after residency you’re gonna lose a lot of those skills and a lot of that comfort that would allow you to do that.</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B2.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Proximity to hospital and supportive specialists</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It became apparent that if you you’re gonna practice 30 minutes from the hospital, then OB just wasn’t practical.</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B3. Current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Broad regional differences</a:t>
                      </a:r>
                      <a:endParaRPr sz="1000"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 </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also think that where we are on the East Coast, it’s a little bit harder, say, to practice O.B. here which is a factor, as opposed to, say Colorado.</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C1. Ideal Future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Will depend on my colleagues’ choices</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think I’ll eventually go the way of my two partners that are doing outpatient only now, and drop C-sections and OB. I could bring in another partner who is doing OB, but no one else in town is currently doing it.</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chemeClr val="dk1"/>
                        </a:buClr>
                        <a:buSzPts val="1000"/>
                        <a:buFont typeface="Calibri"/>
                        <a:buNone/>
                      </a:pPr>
                      <a:r>
                        <a:rPr lang="en-US" sz="1000" i="1" u="none" strike="noStrike" cap="none"/>
                        <a:t>C2. Ideal Future Scope</a:t>
                      </a:r>
                      <a:endParaRPr sz="1000" i="1" u="none" strike="noStrike" cap="none"/>
                    </a:p>
                    <a:p>
                      <a:pPr marL="0" marR="0" lvl="0" indent="0" algn="l" rtl="0">
                        <a:lnSpc>
                          <a:spcPct val="100000"/>
                        </a:lnSpc>
                        <a:spcBef>
                          <a:spcPts val="0"/>
                        </a:spcBef>
                        <a:spcAft>
                          <a:spcPts val="0"/>
                        </a:spcAft>
                        <a:buClr>
                          <a:schemeClr val="dk1"/>
                        </a:buClr>
                        <a:buSzPts val="1000"/>
                        <a:buFont typeface="Calibri"/>
                        <a:buNone/>
                      </a:pPr>
                      <a:r>
                        <a:rPr lang="en-US" sz="1000" u="none" strike="noStrike" cap="none"/>
                        <a:t>Will depend on effects of corporate medicine</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u="none" strike="noStrike" cap="none"/>
                        <a:t>I don’t want to work for big corporate healthcare and in order to stay in full-scope practice I would need to be affiliated with a large healthcare center.</a:t>
                      </a:r>
                      <a:endParaRPr sz="10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57" name="Google Shape;257;p26"/>
          <p:cNvSpPr txBox="1"/>
          <p:nvPr/>
        </p:nvSpPr>
        <p:spPr>
          <a:xfrm>
            <a:off x="1729650" y="83025"/>
            <a:ext cx="7337100" cy="855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TABLE 2: Local Factors</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aphicFrame>
        <p:nvGraphicFramePr>
          <p:cNvPr id="263" name="Google Shape;263;p27"/>
          <p:cNvGraphicFramePr/>
          <p:nvPr/>
        </p:nvGraphicFramePr>
        <p:xfrm>
          <a:off x="1664000" y="498075"/>
          <a:ext cx="3000000" cy="3000000"/>
        </p:xfrm>
        <a:graphic>
          <a:graphicData uri="http://schemas.openxmlformats.org/drawingml/2006/table">
            <a:tbl>
              <a:tblPr>
                <a:noFill/>
                <a:tableStyleId>{542D43F2-4EC4-48E7-A7C6-9B62DAD44748}</a:tableStyleId>
              </a:tblPr>
              <a:tblGrid>
                <a:gridCol w="2397325">
                  <a:extLst>
                    <a:ext uri="{9D8B030D-6E8A-4147-A177-3AD203B41FA5}">
                      <a16:colId xmlns:a16="http://schemas.microsoft.com/office/drawing/2014/main" val="20000"/>
                    </a:ext>
                  </a:extLst>
                </a:gridCol>
                <a:gridCol w="628077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Theme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Interview Example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A1. Pre-Professional:</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Rural Exposure and Interest</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Well, I grew up in a rural community so I had the exposure to a small town and that’s the kind of environment that I like living in and also knew that that was the kind of environment that I would want to raise my family in.</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A2. Pre-Professional:</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Primary care mentor</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 wanted to be a pediatrician because my pediatrician was my mentor, and why I went into medicine.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A3. Pre-Professional:</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Personal values align with family medicine values and culture</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When I was in medical school, I would deliver a baby in obstetrics and we would pass the baby over to the neonatal nurse or to a pediatric resident I felt as if I was just a cog in the machine instead of a bigger part of what was happening.</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A4. Pre-Professional:</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Interest in diversity of practice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What made me change my mind was, as a third year medical student I fell in love with obstetrics, and then spent three months in a town of 2000 people doing full practice-full spectrum family medicine practice with obstetrics. That’s when I decided to make the change from peds to family medicine.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B1. Current Scope</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Balances competing aspects of scope of practice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It was such a small town that the on-call doctor was also the ER doctor, but they would be seeing patients in the clinic which was attached to the hospital. So when the emergency arrives you would leave your clinic patients and you would go triage your patient and manage them with the nursing staff over the phone. I don’t think that was an ideal practice.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B2. Current Scope</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Not overly involved in administrative duties.</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I’ve been one of those people that is taking on more and more administrative roles, so that’s how I see my practice changing. I was elected to the board two years ago; I am taking over the compensation committee right now. We’re doing all of these initiatives to create a large multi-specialty medical group, and we’re actually being quite successful at it.</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C1. Ideal Future Scope</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Mindfully reduces scope</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I’m certainly slowing down things, pruning off bits and pieces. I’m trying to back out of the emergency room in the way we’re covering it and trying to back out of long term care a little bit. Probably in the next couple of years, I’ll think about trying to get out of acute care but still stay in clinic for a few more years.</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chemeClr val="dk1"/>
                        </a:buClr>
                        <a:buSzPts val="1100"/>
                        <a:buFont typeface="Calibri"/>
                        <a:buNone/>
                      </a:pPr>
                      <a:r>
                        <a:rPr lang="en-US" sz="1100" i="1" u="none" strike="noStrike" cap="none">
                          <a:latin typeface="Calibri"/>
                          <a:ea typeface="Calibri"/>
                          <a:cs typeface="Calibri"/>
                          <a:sym typeface="Calibri"/>
                        </a:rPr>
                        <a:t>C2. Ideal Future Scope</a:t>
                      </a:r>
                      <a:endParaRPr sz="1100" i="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Add scope in areas of interest</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Calibri"/>
                          <a:ea typeface="Calibri"/>
                          <a:cs typeface="Calibri"/>
                          <a:sym typeface="Calibri"/>
                        </a:rPr>
                        <a:t>I’m thinking about working with another physician, doing mainly OMT and getting certified with acupuncture and integrative medicine.</a:t>
                      </a:r>
                      <a:endParaRPr sz="1100"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4" name="Google Shape;264;p27"/>
          <p:cNvSpPr txBox="1"/>
          <p:nvPr/>
        </p:nvSpPr>
        <p:spPr>
          <a:xfrm>
            <a:off x="1729650" y="-69375"/>
            <a:ext cx="7337100" cy="855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TABLE 3: Personal Factors</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Methods</a:t>
            </a:r>
            <a:endParaRPr/>
          </a:p>
        </p:txBody>
      </p:sp>
      <p:sp>
        <p:nvSpPr>
          <p:cNvPr id="101" name="Google Shape;101;p4"/>
          <p:cNvSpPr txBox="1">
            <a:spLocks noGrp="1"/>
          </p:cNvSpPr>
          <p:nvPr>
            <p:ph type="body" idx="1"/>
          </p:nvPr>
        </p:nvSpPr>
        <p:spPr>
          <a:xfrm>
            <a:off x="838200" y="1434164"/>
            <a:ext cx="10515600" cy="4742799"/>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380"/>
              <a:buChar char="•"/>
            </a:pPr>
            <a:r>
              <a:rPr lang="en-US" sz="2380"/>
              <a:t>For this study, Colorado was divided geographically into 4 equal quadrants and one resident was assigned to each quadrant. </a:t>
            </a:r>
            <a:endParaRPr/>
          </a:p>
          <a:p>
            <a:pPr marL="228600" lvl="0" indent="-228600" algn="l" rtl="0">
              <a:lnSpc>
                <a:spcPct val="70000"/>
              </a:lnSpc>
              <a:spcBef>
                <a:spcPts val="1000"/>
              </a:spcBef>
              <a:spcAft>
                <a:spcPts val="0"/>
              </a:spcAft>
              <a:buClr>
                <a:schemeClr val="dk1"/>
              </a:buClr>
              <a:buSzPts val="2380"/>
              <a:buChar char="•"/>
            </a:pPr>
            <a:r>
              <a:rPr lang="en-US" sz="2380"/>
              <a:t>A standard series of questions were generated that assessed the scope of Family Medicine Physicians within the practice.  </a:t>
            </a:r>
            <a:endParaRPr/>
          </a:p>
          <a:p>
            <a:pPr marL="228600" lvl="0" indent="-228600" algn="l" rtl="0">
              <a:lnSpc>
                <a:spcPct val="70000"/>
              </a:lnSpc>
              <a:spcBef>
                <a:spcPts val="1000"/>
              </a:spcBef>
              <a:spcAft>
                <a:spcPts val="0"/>
              </a:spcAft>
              <a:buClr>
                <a:schemeClr val="dk1"/>
              </a:buClr>
              <a:buSzPts val="2380"/>
              <a:buChar char="•"/>
            </a:pPr>
            <a:r>
              <a:rPr lang="en-US" sz="2380"/>
              <a:t>Researchers then searched online for Family Medicine/Primary Care clinics, Hospitals, and Urgent Care offices and generated a list of potential sites from each county to contact. </a:t>
            </a:r>
            <a:endParaRPr/>
          </a:p>
          <a:p>
            <a:pPr marL="228600" lvl="0" indent="-228600" algn="l" rtl="0">
              <a:lnSpc>
                <a:spcPct val="70000"/>
              </a:lnSpc>
              <a:spcBef>
                <a:spcPts val="1000"/>
              </a:spcBef>
              <a:spcAft>
                <a:spcPts val="0"/>
              </a:spcAft>
              <a:buClr>
                <a:schemeClr val="dk1"/>
              </a:buClr>
              <a:buSzPts val="2380"/>
              <a:buChar char="•"/>
            </a:pPr>
            <a:r>
              <a:rPr lang="en-US" sz="2380"/>
              <a:t>Each researcher then contacted prospective sites in their designated area and requested to speak with human resources, the chief medical officer or another appropriate party who could provide answers to the proposed questions.</a:t>
            </a:r>
            <a:endParaRPr/>
          </a:p>
          <a:p>
            <a:pPr marL="228600" lvl="0" indent="-228600" algn="l" rtl="0">
              <a:lnSpc>
                <a:spcPct val="70000"/>
              </a:lnSpc>
              <a:spcBef>
                <a:spcPts val="1000"/>
              </a:spcBef>
              <a:spcAft>
                <a:spcPts val="0"/>
              </a:spcAft>
              <a:buClr>
                <a:schemeClr val="dk1"/>
              </a:buClr>
              <a:buSzPts val="2380"/>
              <a:buChar char="•"/>
            </a:pPr>
            <a:r>
              <a:rPr lang="en-US" sz="2380"/>
              <a:t>Questions were completed by each practice and emailed back to the researcher. The researcher then reviewed the responses and manually entered them into Survey Monkey where the data was tracked. </a:t>
            </a:r>
            <a:endParaRPr/>
          </a:p>
          <a:p>
            <a:pPr marL="228600" lvl="0" indent="-228600" algn="l" rtl="0">
              <a:lnSpc>
                <a:spcPct val="70000"/>
              </a:lnSpc>
              <a:spcBef>
                <a:spcPts val="1000"/>
              </a:spcBef>
              <a:spcAft>
                <a:spcPts val="0"/>
              </a:spcAft>
              <a:buClr>
                <a:schemeClr val="dk1"/>
              </a:buClr>
              <a:buSzPts val="2380"/>
              <a:buChar char="•"/>
            </a:pPr>
            <a:r>
              <a:rPr lang="en-US" sz="2380"/>
              <a:t>Goal was to get at least 2 responses from each county.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t>Distribution of Colorado between Researchers</a:t>
            </a:r>
            <a:endParaRPr/>
          </a:p>
        </p:txBody>
      </p:sp>
      <p:pic>
        <p:nvPicPr>
          <p:cNvPr id="107" name="Google Shape;107;p5"/>
          <p:cNvPicPr preferRelativeResize="0">
            <a:picLocks noGrp="1"/>
          </p:cNvPicPr>
          <p:nvPr>
            <p:ph type="body" idx="1"/>
          </p:nvPr>
        </p:nvPicPr>
        <p:blipFill rotWithShape="1">
          <a:blip r:embed="rId3">
            <a:alphaModFix/>
          </a:blip>
          <a:srcRect/>
          <a:stretch/>
        </p:blipFill>
        <p:spPr>
          <a:xfrm>
            <a:off x="4932176" y="457200"/>
            <a:ext cx="7008812" cy="5356598"/>
          </a:xfrm>
          <a:prstGeom prst="rect">
            <a:avLst/>
          </a:prstGeom>
          <a:noFill/>
          <a:ln>
            <a:noFill/>
          </a:ln>
        </p:spPr>
      </p:pic>
      <p:sp>
        <p:nvSpPr>
          <p:cNvPr id="108" name="Google Shape;108;p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000"/>
              <a:buFont typeface="Arial"/>
              <a:buChar char="•"/>
            </a:pPr>
            <a:r>
              <a:rPr lang="en-US" sz="2000"/>
              <a:t>Colorado was segmented into 4 quadrants based on population. </a:t>
            </a:r>
            <a:endParaRPr/>
          </a:p>
          <a:p>
            <a:pPr marL="285750" lvl="0" indent="-285750" algn="l" rtl="0">
              <a:lnSpc>
                <a:spcPct val="90000"/>
              </a:lnSpc>
              <a:spcBef>
                <a:spcPts val="1000"/>
              </a:spcBef>
              <a:spcAft>
                <a:spcPts val="0"/>
              </a:spcAft>
              <a:buClr>
                <a:schemeClr val="dk1"/>
              </a:buClr>
              <a:buSzPts val="2000"/>
              <a:buFont typeface="Arial"/>
              <a:buChar char="•"/>
            </a:pPr>
            <a:r>
              <a:rPr lang="en-US" sz="2000"/>
              <a:t>All areas included both urban and rural areas.</a:t>
            </a:r>
            <a:endParaRPr/>
          </a:p>
          <a:p>
            <a:pPr marL="285750" lvl="0" indent="-285750" algn="l" rtl="0">
              <a:lnSpc>
                <a:spcPct val="90000"/>
              </a:lnSpc>
              <a:spcBef>
                <a:spcPts val="1000"/>
              </a:spcBef>
              <a:spcAft>
                <a:spcPts val="0"/>
              </a:spcAft>
              <a:buClr>
                <a:schemeClr val="dk1"/>
              </a:buClr>
              <a:buSzPts val="2000"/>
              <a:buFont typeface="Arial"/>
              <a:buChar char="•"/>
            </a:pPr>
            <a:r>
              <a:rPr lang="en-US" sz="2000"/>
              <a:t>Colorado has a large highly populated urban area in the middle of the state only encompassing 5 counties.</a:t>
            </a:r>
            <a:endParaRPr/>
          </a:p>
          <a:p>
            <a:pPr marL="285750" lvl="0" indent="-285750" algn="l" rtl="0">
              <a:lnSpc>
                <a:spcPct val="90000"/>
              </a:lnSpc>
              <a:spcBef>
                <a:spcPts val="1000"/>
              </a:spcBef>
              <a:spcAft>
                <a:spcPts val="0"/>
              </a:spcAft>
              <a:buClr>
                <a:schemeClr val="dk1"/>
              </a:buClr>
              <a:buSzPts val="2000"/>
              <a:buFont typeface="Arial"/>
              <a:buChar char="•"/>
            </a:pPr>
            <a:r>
              <a:rPr lang="en-US" sz="2000"/>
              <a:t>The surrounding areas are mostly rural.</a:t>
            </a:r>
            <a:endParaRPr/>
          </a:p>
          <a:p>
            <a:pPr marL="285750" lvl="0" indent="-285750" algn="l" rtl="0">
              <a:lnSpc>
                <a:spcPct val="90000"/>
              </a:lnSpc>
              <a:spcBef>
                <a:spcPts val="1000"/>
              </a:spcBef>
              <a:spcAft>
                <a:spcPts val="0"/>
              </a:spcAft>
              <a:buClr>
                <a:srgbClr val="7F6000"/>
              </a:buClr>
              <a:buSzPts val="2000"/>
              <a:buFont typeface="Arial"/>
              <a:buChar char="•"/>
            </a:pPr>
            <a:r>
              <a:rPr lang="en-US" sz="2000">
                <a:solidFill>
                  <a:srgbClr val="7F6000"/>
                </a:solidFill>
              </a:rPr>
              <a:t>If you look at data by county- then you get a heavier weight to rural areas.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ctrTitle"/>
          </p:nvPr>
        </p:nvSpPr>
        <p:spPr>
          <a:xfrm>
            <a:off x="1524000" y="137631"/>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t>Colorado County Size vs Practices</a:t>
            </a:r>
            <a:br>
              <a:rPr lang="en-US" sz="4800"/>
            </a:br>
            <a:endParaRPr sz="4800"/>
          </a:p>
        </p:txBody>
      </p:sp>
      <p:sp>
        <p:nvSpPr>
          <p:cNvPr id="114" name="Google Shape;114;p6"/>
          <p:cNvSpPr txBox="1">
            <a:spLocks noGrp="1"/>
          </p:cNvSpPr>
          <p:nvPr>
            <p:ph type="subTitle" idx="1"/>
          </p:nvPr>
        </p:nvSpPr>
        <p:spPr>
          <a:xfrm>
            <a:off x="1524000" y="2579074"/>
            <a:ext cx="9144000" cy="30890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3700"/>
              <a:buNone/>
            </a:pPr>
            <a:r>
              <a:rPr lang="en-US" sz="3700"/>
              <a:t>4 County Population Sizes</a:t>
            </a:r>
            <a:endParaRPr/>
          </a:p>
          <a:p>
            <a:pPr marL="0" lvl="0" indent="0" algn="ctr" rtl="0">
              <a:lnSpc>
                <a:spcPct val="80000"/>
              </a:lnSpc>
              <a:spcBef>
                <a:spcPts val="1000"/>
              </a:spcBef>
              <a:spcAft>
                <a:spcPts val="0"/>
              </a:spcAft>
              <a:buClr>
                <a:schemeClr val="dk1"/>
              </a:buClr>
              <a:buSzPts val="3700"/>
              <a:buNone/>
            </a:pPr>
            <a:r>
              <a:rPr lang="en-US" sz="3700"/>
              <a:t>Small: Under 75K (52 responses)</a:t>
            </a:r>
            <a:endParaRPr/>
          </a:p>
          <a:p>
            <a:pPr marL="0" lvl="0" indent="0" algn="ctr" rtl="0">
              <a:lnSpc>
                <a:spcPct val="80000"/>
              </a:lnSpc>
              <a:spcBef>
                <a:spcPts val="1000"/>
              </a:spcBef>
              <a:spcAft>
                <a:spcPts val="0"/>
              </a:spcAft>
              <a:buClr>
                <a:schemeClr val="dk1"/>
              </a:buClr>
              <a:buSzPts val="3700"/>
              <a:buNone/>
            </a:pPr>
            <a:r>
              <a:rPr lang="en-US" sz="3700"/>
              <a:t>Medium-Small: 75k to 200k (9 responses)</a:t>
            </a:r>
            <a:endParaRPr/>
          </a:p>
          <a:p>
            <a:pPr marL="0" lvl="0" indent="0" algn="ctr" rtl="0">
              <a:lnSpc>
                <a:spcPct val="80000"/>
              </a:lnSpc>
              <a:spcBef>
                <a:spcPts val="1000"/>
              </a:spcBef>
              <a:spcAft>
                <a:spcPts val="0"/>
              </a:spcAft>
              <a:buClr>
                <a:schemeClr val="dk1"/>
              </a:buClr>
              <a:buSzPts val="3700"/>
              <a:buNone/>
            </a:pPr>
            <a:r>
              <a:rPr lang="en-US" sz="3700"/>
              <a:t>Medium-Large: 200k to 400k (11 responses)</a:t>
            </a:r>
            <a:endParaRPr/>
          </a:p>
          <a:p>
            <a:pPr marL="0" lvl="0" indent="0" algn="ctr" rtl="0">
              <a:lnSpc>
                <a:spcPct val="80000"/>
              </a:lnSpc>
              <a:spcBef>
                <a:spcPts val="1000"/>
              </a:spcBef>
              <a:spcAft>
                <a:spcPts val="0"/>
              </a:spcAft>
              <a:buClr>
                <a:schemeClr val="dk1"/>
              </a:buClr>
              <a:buSzPts val="3700"/>
              <a:buNone/>
            </a:pPr>
            <a:r>
              <a:rPr lang="en-US" sz="3700"/>
              <a:t> Large: Above 400k (18 responses)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Family Medicine Physicians Duties</a:t>
            </a:r>
            <a:br>
              <a:rPr lang="en-US"/>
            </a:br>
            <a:endParaRPr/>
          </a:p>
        </p:txBody>
      </p:sp>
      <p:graphicFrame>
        <p:nvGraphicFramePr>
          <p:cNvPr id="120" name="Google Shape;120;p7"/>
          <p:cNvGraphicFramePr/>
          <p:nvPr/>
        </p:nvGraphicFramePr>
        <p:xfrm>
          <a:off x="1076446" y="1401321"/>
          <a:ext cx="3000000" cy="3000000"/>
        </p:xfrm>
        <a:graphic>
          <a:graphicData uri="http://schemas.openxmlformats.org/drawingml/2006/table">
            <a:tbl>
              <a:tblPr firstRow="1" firstCol="1" bandRow="1">
                <a:noFill/>
                <a:tableStyleId>{9B5FB2B5-0377-4A10-8585-8D58C2FA6DFC}</a:tableStyleId>
              </a:tblPr>
              <a:tblGrid>
                <a:gridCol w="1458400">
                  <a:extLst>
                    <a:ext uri="{9D8B030D-6E8A-4147-A177-3AD203B41FA5}">
                      <a16:colId xmlns:a16="http://schemas.microsoft.com/office/drawing/2014/main" val="20000"/>
                    </a:ext>
                  </a:extLst>
                </a:gridCol>
                <a:gridCol w="1342675">
                  <a:extLst>
                    <a:ext uri="{9D8B030D-6E8A-4147-A177-3AD203B41FA5}">
                      <a16:colId xmlns:a16="http://schemas.microsoft.com/office/drawing/2014/main" val="20001"/>
                    </a:ext>
                  </a:extLst>
                </a:gridCol>
                <a:gridCol w="1215350">
                  <a:extLst>
                    <a:ext uri="{9D8B030D-6E8A-4147-A177-3AD203B41FA5}">
                      <a16:colId xmlns:a16="http://schemas.microsoft.com/office/drawing/2014/main" val="20002"/>
                    </a:ext>
                  </a:extLst>
                </a:gridCol>
                <a:gridCol w="1041725">
                  <a:extLst>
                    <a:ext uri="{9D8B030D-6E8A-4147-A177-3AD203B41FA5}">
                      <a16:colId xmlns:a16="http://schemas.microsoft.com/office/drawing/2014/main" val="20003"/>
                    </a:ext>
                  </a:extLst>
                </a:gridCol>
                <a:gridCol w="1041725">
                  <a:extLst>
                    <a:ext uri="{9D8B030D-6E8A-4147-A177-3AD203B41FA5}">
                      <a16:colId xmlns:a16="http://schemas.microsoft.com/office/drawing/2014/main" val="20004"/>
                    </a:ext>
                  </a:extLst>
                </a:gridCol>
                <a:gridCol w="1585725">
                  <a:extLst>
                    <a:ext uri="{9D8B030D-6E8A-4147-A177-3AD203B41FA5}">
                      <a16:colId xmlns:a16="http://schemas.microsoft.com/office/drawing/2014/main" val="20005"/>
                    </a:ext>
                  </a:extLst>
                </a:gridCol>
                <a:gridCol w="1458400">
                  <a:extLst>
                    <a:ext uri="{9D8B030D-6E8A-4147-A177-3AD203B41FA5}">
                      <a16:colId xmlns:a16="http://schemas.microsoft.com/office/drawing/2014/main" val="20006"/>
                    </a:ext>
                  </a:extLst>
                </a:gridCol>
              </a:tblGrid>
              <a:tr h="763150">
                <a:tc>
                  <a:txBody>
                    <a:bodyPr/>
                    <a:lstStyle/>
                    <a:p>
                      <a:pPr marL="0" marR="0" lvl="0" indent="0" algn="ctr" rtl="0">
                        <a:spcBef>
                          <a:spcPts val="0"/>
                        </a:spcBef>
                        <a:spcAft>
                          <a:spcPts val="0"/>
                        </a:spcAft>
                        <a:buNone/>
                      </a:pP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Ambulatory Care</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Hospitalist</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Urgent Care</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ER Coverage</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Prenatal Care w Deliveries</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Prenatal Care Only</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21525">
                <a:tc>
                  <a:txBody>
                    <a:bodyPr/>
                    <a:lstStyle/>
                    <a:p>
                      <a:pPr marL="0" marR="0" lvl="0" indent="0" algn="ctr" rtl="0">
                        <a:spcBef>
                          <a:spcPts val="0"/>
                        </a:spcBef>
                        <a:spcAft>
                          <a:spcPts val="0"/>
                        </a:spcAft>
                        <a:buNone/>
                      </a:pPr>
                      <a:r>
                        <a:rPr lang="en-US" sz="1800" u="none" strike="noStrike" cap="none"/>
                        <a:t>Small (52)</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48</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22</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17</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15</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17</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6</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21525">
                <a:tc>
                  <a:txBody>
                    <a:bodyPr/>
                    <a:lstStyle/>
                    <a:p>
                      <a:pPr marL="0" marR="0" lvl="0" indent="0" algn="ctr" rtl="0">
                        <a:spcBef>
                          <a:spcPts val="0"/>
                        </a:spcBef>
                        <a:spcAft>
                          <a:spcPts val="0"/>
                        </a:spcAft>
                        <a:buNone/>
                      </a:pPr>
                      <a:r>
                        <a:rPr lang="en-US" sz="1800" u="none" strike="noStrike" cap="none"/>
                        <a:t>Med-SM (9)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2</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0</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4</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21525">
                <a:tc>
                  <a:txBody>
                    <a:bodyPr/>
                    <a:lstStyle/>
                    <a:p>
                      <a:pPr marL="0" marR="0" lvl="0" indent="0" algn="ctr" rtl="0">
                        <a:spcBef>
                          <a:spcPts val="0"/>
                        </a:spcBef>
                        <a:spcAft>
                          <a:spcPts val="0"/>
                        </a:spcAft>
                        <a:buNone/>
                      </a:pPr>
                      <a:r>
                        <a:rPr lang="en-US" sz="1800" u="none" strike="noStrike" cap="none"/>
                        <a:t>Med-LG (11)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5</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0</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7</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2</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421525">
                <a:tc>
                  <a:txBody>
                    <a:bodyPr/>
                    <a:lstStyle/>
                    <a:p>
                      <a:pPr marL="0" marR="0" lvl="0" indent="0" algn="ctr" rtl="0">
                        <a:spcBef>
                          <a:spcPts val="0"/>
                        </a:spcBef>
                        <a:spcAft>
                          <a:spcPts val="0"/>
                        </a:spcAft>
                        <a:buNone/>
                      </a:pPr>
                      <a:r>
                        <a:rPr lang="en-US" sz="1800" u="none" strike="noStrike" cap="none"/>
                        <a:t>Large (18)</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18</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5</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6</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2</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graphicFrame>
        <p:nvGraphicFramePr>
          <p:cNvPr id="121" name="Google Shape;121;p7"/>
          <p:cNvGraphicFramePr/>
          <p:nvPr/>
        </p:nvGraphicFramePr>
        <p:xfrm>
          <a:off x="1076446" y="3800480"/>
          <a:ext cx="3000000" cy="3000000"/>
        </p:xfrm>
        <a:graphic>
          <a:graphicData uri="http://schemas.openxmlformats.org/drawingml/2006/table">
            <a:tbl>
              <a:tblPr firstRow="1" firstCol="1" bandRow="1">
                <a:noFill/>
                <a:tableStyleId>{9B5FB2B5-0377-4A10-8585-8D58C2FA6DFC}</a:tableStyleId>
              </a:tblPr>
              <a:tblGrid>
                <a:gridCol w="1469975">
                  <a:extLst>
                    <a:ext uri="{9D8B030D-6E8A-4147-A177-3AD203B41FA5}">
                      <a16:colId xmlns:a16="http://schemas.microsoft.com/office/drawing/2014/main" val="20000"/>
                    </a:ext>
                  </a:extLst>
                </a:gridCol>
                <a:gridCol w="1307950">
                  <a:extLst>
                    <a:ext uri="{9D8B030D-6E8A-4147-A177-3AD203B41FA5}">
                      <a16:colId xmlns:a16="http://schemas.microsoft.com/office/drawing/2014/main" val="20001"/>
                    </a:ext>
                  </a:extLst>
                </a:gridCol>
                <a:gridCol w="1218675">
                  <a:extLst>
                    <a:ext uri="{9D8B030D-6E8A-4147-A177-3AD203B41FA5}">
                      <a16:colId xmlns:a16="http://schemas.microsoft.com/office/drawing/2014/main" val="20002"/>
                    </a:ext>
                  </a:extLst>
                </a:gridCol>
                <a:gridCol w="1026825">
                  <a:extLst>
                    <a:ext uri="{9D8B030D-6E8A-4147-A177-3AD203B41FA5}">
                      <a16:colId xmlns:a16="http://schemas.microsoft.com/office/drawing/2014/main" val="20003"/>
                    </a:ext>
                  </a:extLst>
                </a:gridCol>
                <a:gridCol w="1064875">
                  <a:extLst>
                    <a:ext uri="{9D8B030D-6E8A-4147-A177-3AD203B41FA5}">
                      <a16:colId xmlns:a16="http://schemas.microsoft.com/office/drawing/2014/main" val="20004"/>
                    </a:ext>
                  </a:extLst>
                </a:gridCol>
                <a:gridCol w="1620450">
                  <a:extLst>
                    <a:ext uri="{9D8B030D-6E8A-4147-A177-3AD203B41FA5}">
                      <a16:colId xmlns:a16="http://schemas.microsoft.com/office/drawing/2014/main" val="20005"/>
                    </a:ext>
                  </a:extLst>
                </a:gridCol>
                <a:gridCol w="1400525">
                  <a:extLst>
                    <a:ext uri="{9D8B030D-6E8A-4147-A177-3AD203B41FA5}">
                      <a16:colId xmlns:a16="http://schemas.microsoft.com/office/drawing/2014/main" val="20006"/>
                    </a:ext>
                  </a:extLst>
                </a:gridCol>
                <a:gridCol w="1007000">
                  <a:extLst>
                    <a:ext uri="{9D8B030D-6E8A-4147-A177-3AD203B41FA5}">
                      <a16:colId xmlns:a16="http://schemas.microsoft.com/office/drawing/2014/main" val="20007"/>
                    </a:ext>
                  </a:extLst>
                </a:gridCol>
              </a:tblGrid>
              <a:tr h="1201050">
                <a:tc>
                  <a:txBody>
                    <a:bodyPr/>
                    <a:lstStyle/>
                    <a:p>
                      <a:pPr marL="0" marR="0" lvl="0" indent="0" algn="ctr" rtl="0">
                        <a:spcBef>
                          <a:spcPts val="0"/>
                        </a:spcBef>
                        <a:spcAft>
                          <a:spcPts val="0"/>
                        </a:spcAft>
                        <a:buNone/>
                      </a:pP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Ambulatory Pediatrics</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Hospital Pediatrics</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Nursing Home</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Newborn Admits in Hospital Setting</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ER-hospitalist (FP is ER doc &amp; admits patient from ER)</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c-sections</a:t>
                      </a:r>
                      <a:endParaRPr/>
                    </a:p>
                    <a:p>
                      <a:pPr marL="0" marR="0" lvl="0" indent="0" algn="ctr" rtl="0">
                        <a:spcBef>
                          <a:spcPts val="0"/>
                        </a:spcBef>
                        <a:spcAft>
                          <a:spcPts val="0"/>
                        </a:spcAft>
                        <a:buNone/>
                      </a:pPr>
                      <a:r>
                        <a:rPr lang="en-US" sz="1800" u="none" strike="noStrike" cap="none"/>
                        <a:t> </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c-scope</a:t>
                      </a:r>
                      <a:endParaRPr/>
                    </a:p>
                    <a:p>
                      <a:pPr marL="0" marR="0" lvl="0" indent="0" algn="ctr" rtl="0">
                        <a:spcBef>
                          <a:spcPts val="0"/>
                        </a:spcBef>
                        <a:spcAft>
                          <a:spcPts val="0"/>
                        </a:spcAft>
                        <a:buNone/>
                      </a:pPr>
                      <a:r>
                        <a:rPr lang="en-US" sz="1800" u="none" strike="noStrike" cap="none"/>
                        <a:t> </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60325">
                <a:tc>
                  <a:txBody>
                    <a:bodyPr/>
                    <a:lstStyle/>
                    <a:p>
                      <a:pPr marL="0" marR="0" lvl="0" indent="0" algn="ctr" rtl="0">
                        <a:spcBef>
                          <a:spcPts val="0"/>
                        </a:spcBef>
                        <a:spcAft>
                          <a:spcPts val="0"/>
                        </a:spcAft>
                        <a:buNone/>
                      </a:pPr>
                      <a:r>
                        <a:rPr lang="en-US" sz="1800" u="none" strike="noStrike" cap="none"/>
                        <a:t>Small (52)</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40</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16</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18</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5</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6</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60325">
                <a:tc>
                  <a:txBody>
                    <a:bodyPr/>
                    <a:lstStyle/>
                    <a:p>
                      <a:pPr marL="0" marR="0" lvl="0" indent="0" algn="ctr" rtl="0">
                        <a:spcBef>
                          <a:spcPts val="0"/>
                        </a:spcBef>
                        <a:spcAft>
                          <a:spcPts val="0"/>
                        </a:spcAft>
                        <a:buNone/>
                      </a:pPr>
                      <a:r>
                        <a:rPr lang="en-US" sz="1800" u="none" strike="noStrike" cap="none"/>
                        <a:t>Med-SM (9)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8</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4</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3</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4</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0</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4</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60325">
                <a:tc>
                  <a:txBody>
                    <a:bodyPr/>
                    <a:lstStyle/>
                    <a:p>
                      <a:pPr marL="0" marR="0" lvl="0" indent="0" algn="ctr" rtl="0">
                        <a:spcBef>
                          <a:spcPts val="0"/>
                        </a:spcBef>
                        <a:spcAft>
                          <a:spcPts val="0"/>
                        </a:spcAft>
                        <a:buNone/>
                      </a:pPr>
                      <a:r>
                        <a:rPr lang="en-US" sz="1800" u="none" strike="noStrike" cap="none"/>
                        <a:t>Med-LG (11)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3</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0</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0</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60325">
                <a:tc>
                  <a:txBody>
                    <a:bodyPr/>
                    <a:lstStyle/>
                    <a:p>
                      <a:pPr marL="0" marR="0" lvl="0" indent="0" algn="ctr" rtl="0">
                        <a:spcBef>
                          <a:spcPts val="0"/>
                        </a:spcBef>
                        <a:spcAft>
                          <a:spcPts val="0"/>
                        </a:spcAft>
                        <a:buNone/>
                      </a:pPr>
                      <a:r>
                        <a:rPr lang="en-US" sz="1800" u="none" strike="noStrike" cap="none"/>
                        <a:t>Large (18)</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12</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9</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7</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5</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1</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2</a:t>
                      </a:r>
                      <a:endParaRPr sz="1800" u="none"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US" sz="1800" u="none" strike="noStrike" cap="none"/>
                        <a:t>2</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26" name="Google Shape;126;p8"/>
          <p:cNvGraphicFramePr/>
          <p:nvPr/>
        </p:nvGraphicFramePr>
        <p:xfrm>
          <a:off x="902825" y="682906"/>
          <a:ext cx="10058400" cy="5463251"/>
        </p:xfrm>
        <a:graphic>
          <a:graphicData uri="http://schemas.openxmlformats.org/drawingml/2006/chart">
            <c:chart xmlns:c="http://schemas.openxmlformats.org/drawingml/2006/chart" xmlns:r="http://schemas.openxmlformats.org/officeDocument/2006/relationships" r:id="rId3"/>
          </a:graphicData>
        </a:graphic>
      </p:graphicFrame>
      <p:sp>
        <p:nvSpPr>
          <p:cNvPr id="127" name="Google Shape;127;p8"/>
          <p:cNvSpPr txBox="1"/>
          <p:nvPr/>
        </p:nvSpPr>
        <p:spPr>
          <a:xfrm>
            <a:off x="2488556" y="517388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5.4</a:t>
            </a:r>
            <a:endParaRPr/>
          </a:p>
        </p:txBody>
      </p:sp>
      <p:sp>
        <p:nvSpPr>
          <p:cNvPr id="128" name="Google Shape;128;p8"/>
          <p:cNvSpPr txBox="1"/>
          <p:nvPr/>
        </p:nvSpPr>
        <p:spPr>
          <a:xfrm>
            <a:off x="9377423" y="3590081"/>
            <a:ext cx="593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65.3</a:t>
            </a:r>
            <a:endParaRPr/>
          </a:p>
        </p:txBody>
      </p:sp>
      <p:sp>
        <p:nvSpPr>
          <p:cNvPr id="129" name="Google Shape;129;p8"/>
          <p:cNvSpPr txBox="1"/>
          <p:nvPr/>
        </p:nvSpPr>
        <p:spPr>
          <a:xfrm>
            <a:off x="6983391" y="1277061"/>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152.4</a:t>
            </a:r>
            <a:endParaRPr/>
          </a:p>
        </p:txBody>
      </p:sp>
      <p:sp>
        <p:nvSpPr>
          <p:cNvPr id="130" name="Google Shape;130;p8"/>
          <p:cNvSpPr txBox="1"/>
          <p:nvPr/>
        </p:nvSpPr>
        <p:spPr>
          <a:xfrm>
            <a:off x="4728255" y="4670388"/>
            <a:ext cx="593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23.8</a:t>
            </a:r>
            <a:endParaRPr/>
          </a:p>
        </p:txBody>
      </p:sp>
      <p:sp>
        <p:nvSpPr>
          <p:cNvPr id="131" name="Google Shape;131;p8"/>
          <p:cNvSpPr txBox="1"/>
          <p:nvPr/>
        </p:nvSpPr>
        <p:spPr>
          <a:xfrm>
            <a:off x="2522011" y="6003280"/>
            <a:ext cx="4187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52</a:t>
            </a:r>
            <a:endParaRPr/>
          </a:p>
        </p:txBody>
      </p:sp>
      <p:sp>
        <p:nvSpPr>
          <p:cNvPr id="132" name="Google Shape;132;p8"/>
          <p:cNvSpPr txBox="1"/>
          <p:nvPr/>
        </p:nvSpPr>
        <p:spPr>
          <a:xfrm>
            <a:off x="4874694" y="5998512"/>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9</a:t>
            </a:r>
            <a:endParaRPr/>
          </a:p>
        </p:txBody>
      </p:sp>
      <p:sp>
        <p:nvSpPr>
          <p:cNvPr id="133" name="Google Shape;133;p8"/>
          <p:cNvSpPr txBox="1"/>
          <p:nvPr/>
        </p:nvSpPr>
        <p:spPr>
          <a:xfrm>
            <a:off x="7155940" y="6022320"/>
            <a:ext cx="4187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11</a:t>
            </a:r>
            <a:endParaRPr/>
          </a:p>
        </p:txBody>
      </p:sp>
      <p:sp>
        <p:nvSpPr>
          <p:cNvPr id="134" name="Google Shape;134;p8"/>
          <p:cNvSpPr txBox="1"/>
          <p:nvPr/>
        </p:nvSpPr>
        <p:spPr>
          <a:xfrm>
            <a:off x="9480031" y="6017557"/>
            <a:ext cx="4187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18</a:t>
            </a:r>
            <a:endParaRPr/>
          </a:p>
        </p:txBody>
      </p:sp>
      <p:sp>
        <p:nvSpPr>
          <p:cNvPr id="135" name="Google Shape;135;p8"/>
          <p:cNvSpPr txBox="1"/>
          <p:nvPr/>
        </p:nvSpPr>
        <p:spPr>
          <a:xfrm>
            <a:off x="3071782" y="2557467"/>
            <a:ext cx="22345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ANOVA P-value = .135</a:t>
            </a:r>
            <a:endParaRPr/>
          </a:p>
        </p:txBody>
      </p:sp>
      <p:sp>
        <p:nvSpPr>
          <p:cNvPr id="136" name="Google Shape;136;p8"/>
          <p:cNvSpPr txBox="1"/>
          <p:nvPr/>
        </p:nvSpPr>
        <p:spPr>
          <a:xfrm>
            <a:off x="2328847" y="3114674"/>
            <a:ext cx="37546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T-test P-value = .064 for Small vs Large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528632" y="407989"/>
            <a:ext cx="4643437" cy="2306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en-US" sz="3959"/>
              <a:t>Appears Doctors in Smaller Counties Perform More Duties </a:t>
            </a:r>
            <a:endParaRPr/>
          </a:p>
        </p:txBody>
      </p:sp>
      <p:pic>
        <p:nvPicPr>
          <p:cNvPr id="142" name="Google Shape;142;p9"/>
          <p:cNvPicPr preferRelativeResize="0"/>
          <p:nvPr/>
        </p:nvPicPr>
        <p:blipFill rotWithShape="1">
          <a:blip r:embed="rId3">
            <a:alphaModFix/>
          </a:blip>
          <a:srcRect/>
          <a:stretch/>
        </p:blipFill>
        <p:spPr>
          <a:xfrm>
            <a:off x="4929192" y="128586"/>
            <a:ext cx="7158037" cy="6580775"/>
          </a:xfrm>
          <a:prstGeom prst="rect">
            <a:avLst/>
          </a:prstGeom>
          <a:noFill/>
          <a:ln>
            <a:noFill/>
          </a:ln>
        </p:spPr>
      </p:pic>
      <p:sp>
        <p:nvSpPr>
          <p:cNvPr id="143" name="Google Shape;143;p9"/>
          <p:cNvSpPr txBox="1"/>
          <p:nvPr/>
        </p:nvSpPr>
        <p:spPr>
          <a:xfrm>
            <a:off x="1157285" y="2914651"/>
            <a:ext cx="355758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ANOVA p-value = .36</a:t>
            </a:r>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T-test p-value = .03 for Small vs Large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891251" y="370389"/>
            <a:ext cx="10637134" cy="915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sz="3200"/>
              <a:t>(Semi) Significant Differences in Proportions                                 of Small and Large Provider Services</a:t>
            </a:r>
            <a:endParaRPr/>
          </a:p>
        </p:txBody>
      </p:sp>
      <p:graphicFrame>
        <p:nvGraphicFramePr>
          <p:cNvPr id="149" name="Google Shape;149;p10"/>
          <p:cNvGraphicFramePr/>
          <p:nvPr/>
        </p:nvGraphicFramePr>
        <p:xfrm>
          <a:off x="2228767" y="1425720"/>
          <a:ext cx="3000000" cy="3000000"/>
        </p:xfrm>
        <a:graphic>
          <a:graphicData uri="http://schemas.openxmlformats.org/drawingml/2006/table">
            <a:tbl>
              <a:tblPr firstRow="1" bandRow="1">
                <a:noFill/>
                <a:tableStyleId>{9B5FB2B5-0377-4A10-8585-8D58C2FA6DFC}</a:tableStyleId>
              </a:tblPr>
              <a:tblGrid>
                <a:gridCol w="2730100">
                  <a:extLst>
                    <a:ext uri="{9D8B030D-6E8A-4147-A177-3AD203B41FA5}">
                      <a16:colId xmlns:a16="http://schemas.microsoft.com/office/drawing/2014/main" val="20000"/>
                    </a:ext>
                  </a:extLst>
                </a:gridCol>
                <a:gridCol w="1617775">
                  <a:extLst>
                    <a:ext uri="{9D8B030D-6E8A-4147-A177-3AD203B41FA5}">
                      <a16:colId xmlns:a16="http://schemas.microsoft.com/office/drawing/2014/main" val="20001"/>
                    </a:ext>
                  </a:extLst>
                </a:gridCol>
                <a:gridCol w="1748125">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800" u="none" strike="noStrike" cap="none"/>
                        <a:t>Service</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Small (52)</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Large (18)</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P-value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t>Urgent</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17</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.046</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u="none" strike="noStrike" cap="none"/>
                        <a:t>ER</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15</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.082</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800" u="none" strike="noStrike" cap="none"/>
                        <a:t>C Section</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19</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2</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.076</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800" u="none" strike="noStrike" cap="none"/>
                        <a:t>Ambulatory Care</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11</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.076</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800" u="none" strike="noStrike" cap="none"/>
                        <a:t>No Adult Hosp Admit </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21</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3</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.112</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n-US" sz="1800" u="none" strike="noStrike" cap="none"/>
                        <a:t>No ER Pediatrics </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32</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3</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.002</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ctr" rtl="0">
                        <a:spcBef>
                          <a:spcPts val="0"/>
                        </a:spcBef>
                        <a:spcAft>
                          <a:spcPts val="0"/>
                        </a:spcAft>
                        <a:buNone/>
                      </a:pPr>
                      <a:r>
                        <a:rPr lang="en-US" sz="1800" u="none" strike="noStrike" cap="none"/>
                        <a:t>ER Ped - Family MD</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12</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9</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.072</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ctr" rtl="0">
                        <a:spcBef>
                          <a:spcPts val="0"/>
                        </a:spcBef>
                        <a:spcAft>
                          <a:spcPts val="0"/>
                        </a:spcAft>
                        <a:buNone/>
                      </a:pPr>
                      <a:r>
                        <a:rPr lang="en-US" sz="1800" u="none" strike="noStrike" cap="none"/>
                        <a:t>ER Ped - ER MD</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10</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11</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.003</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ctr" rtl="0">
                        <a:spcBef>
                          <a:spcPts val="0"/>
                        </a:spcBef>
                        <a:spcAft>
                          <a:spcPts val="0"/>
                        </a:spcAft>
                        <a:buNone/>
                      </a:pPr>
                      <a:r>
                        <a:rPr lang="en-US" sz="1800" u="none" strike="noStrike" cap="none"/>
                        <a:t>No Hosp Ped</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30</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3</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.005</a:t>
                      </a:r>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ctr" rtl="0">
                        <a:spcBef>
                          <a:spcPts val="0"/>
                        </a:spcBef>
                        <a:spcAft>
                          <a:spcPts val="0"/>
                        </a:spcAft>
                        <a:buNone/>
                      </a:pPr>
                      <a:r>
                        <a:rPr lang="en-US" sz="1800" u="none" strike="noStrike" cap="none"/>
                        <a:t>Hosp Ped - Family MD</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19</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13</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.022</a:t>
                      </a:r>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ctr" rtl="0">
                        <a:spcBef>
                          <a:spcPts val="0"/>
                        </a:spcBef>
                        <a:spcAft>
                          <a:spcPts val="0"/>
                        </a:spcAft>
                        <a:buNone/>
                      </a:pPr>
                      <a:r>
                        <a:rPr lang="en-US" sz="1800" u="none" strike="noStrike" cap="none"/>
                        <a:t>Hosp Ped - Ped MD</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6</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6</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.087</a:t>
                      </a:r>
                      <a:endParaRPr/>
                    </a:p>
                  </a:txBody>
                  <a:tcPr marL="91450" marR="91450" marT="45725" marB="45725"/>
                </a:tc>
                <a:extLst>
                  <a:ext uri="{0D108BD9-81ED-4DB2-BD59-A6C34878D82A}">
                    <a16:rowId xmlns:a16="http://schemas.microsoft.com/office/drawing/2014/main" val="10011"/>
                  </a:ext>
                </a:extLst>
              </a:tr>
              <a:tr h="370850">
                <a:tc>
                  <a:txBody>
                    <a:bodyPr/>
                    <a:lstStyle/>
                    <a:p>
                      <a:pPr marL="0" marR="0" lvl="0" indent="0" algn="ctr" rtl="0">
                        <a:spcBef>
                          <a:spcPts val="0"/>
                        </a:spcBef>
                        <a:spcAft>
                          <a:spcPts val="0"/>
                        </a:spcAft>
                        <a:buNone/>
                      </a:pPr>
                      <a:r>
                        <a:rPr lang="en-US" sz="1800" u="none" strike="noStrike" cap="none"/>
                        <a:t>Clinic Ped - Ped MD</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3</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5</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.039</a:t>
                      </a:r>
                      <a:endParaRPr/>
                    </a:p>
                  </a:txBody>
                  <a:tcPr marL="91450" marR="91450" marT="45725" marB="45725"/>
                </a:tc>
                <a:extLst>
                  <a:ext uri="{0D108BD9-81ED-4DB2-BD59-A6C34878D82A}">
                    <a16:rowId xmlns:a16="http://schemas.microsoft.com/office/drawing/2014/main" val="10012"/>
                  </a:ext>
                </a:extLst>
              </a:tr>
              <a:tr h="370850">
                <a:tc>
                  <a:txBody>
                    <a:bodyPr/>
                    <a:lstStyle/>
                    <a:p>
                      <a:pPr marL="0" marR="0" lvl="0" indent="0" algn="ctr" rtl="0">
                        <a:spcBef>
                          <a:spcPts val="0"/>
                        </a:spcBef>
                        <a:spcAft>
                          <a:spcPts val="0"/>
                        </a:spcAft>
                        <a:buNone/>
                      </a:pPr>
                      <a:r>
                        <a:rPr lang="en-US" sz="1800" u="none" strike="noStrike" cap="none"/>
                        <a:t>Clinic Ped -  PA/NP</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35</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7</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.052</a:t>
                      </a:r>
                      <a:endParaRPr/>
                    </a:p>
                  </a:txBody>
                  <a:tcPr marL="91450" marR="91450" marT="45725" marB="45725"/>
                </a:tc>
                <a:extLst>
                  <a:ext uri="{0D108BD9-81ED-4DB2-BD59-A6C34878D82A}">
                    <a16:rowId xmlns:a16="http://schemas.microsoft.com/office/drawing/2014/main" val="1001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2551</Words>
  <Application>Microsoft Office PowerPoint</Application>
  <PresentationFormat>Widescreen</PresentationFormat>
  <Paragraphs>388</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What is Training Backward?</vt:lpstr>
      <vt:lpstr>Methods</vt:lpstr>
      <vt:lpstr>Distribution of Colorado between Researchers</vt:lpstr>
      <vt:lpstr>Colorado County Size vs Practices </vt:lpstr>
      <vt:lpstr>Family Medicine Physicians Duties </vt:lpstr>
      <vt:lpstr>PowerPoint Presentation</vt:lpstr>
      <vt:lpstr>Appears Doctors in Smaller Counties Perform More Duties </vt:lpstr>
      <vt:lpstr>(Semi) Significant Differences in Proportions                                 of Small and Large Provider Services</vt:lpstr>
      <vt:lpstr>Interest in Rural Certification</vt:lpstr>
      <vt:lpstr>So what do Family Physician’s DO?</vt:lpstr>
      <vt:lpstr>How does this inform Family Medicine Residency Education? </vt:lpstr>
      <vt:lpstr>Questions for discussion</vt:lpstr>
      <vt:lpstr>Family Medicine’s Strength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Ott</dc:creator>
  <cp:lastModifiedBy>Mannat Singh</cp:lastModifiedBy>
  <cp:revision>1</cp:revision>
  <dcterms:created xsi:type="dcterms:W3CDTF">2019-12-21T02:05:58Z</dcterms:created>
  <dcterms:modified xsi:type="dcterms:W3CDTF">2020-05-12T18:27:38Z</dcterms:modified>
</cp:coreProperties>
</file>